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7.jpg" ContentType="image/jpg"/>
  <Override PartName="/ppt/media/image13.jpg" ContentType="image/jpg"/>
  <Override PartName="/ppt/media/image14.jpg" ContentType="image/jpg"/>
  <Override PartName="/ppt/media/image30.jpg" ContentType="image/jpg"/>
  <Override PartName="/ppt/media/image31.jpg" ContentType="image/jpg"/>
  <Override PartName="/ppt/media/image35.jpg" ContentType="image/jpg"/>
  <Override PartName="/ppt/media/image36.jpg" ContentType="image/jpg"/>
  <Override PartName="/ppt/notesSlides/notesSlide1.xml" ContentType="application/vnd.openxmlformats-officedocument.presentationml.notesSlide+xml"/>
  <Override PartName="/ppt/media/image61.jpg" ContentType="image/jpg"/>
  <Override PartName="/ppt/media/image62.jpg" ContentType="image/jpg"/>
  <Override PartName="/ppt/media/image63.jpg" ContentType="image/jpg"/>
  <Override PartName="/ppt/media/image64.jpg" ContentType="image/jpg"/>
  <Override PartName="/ppt/media/image65.jpg" ContentType="image/jpg"/>
  <Override PartName="/ppt/media/image69.jpg" ContentType="image/jpg"/>
  <Override PartName="/ppt/media/image71.jpg" ContentType="image/jpg"/>
  <Override PartName="/ppt/media/image81.jpg" ContentType="image/jpg"/>
  <Override PartName="/ppt/media/image82.jpg" ContentType="image/jpg"/>
  <Override PartName="/ppt/media/image83.jpg" ContentType="image/jpg"/>
  <Override PartName="/ppt/media/image84.jpg" ContentType="image/jpg"/>
  <Override PartName="/ppt/media/image85.jpg" ContentType="image/jpg"/>
  <Override PartName="/ppt/media/image89.jpg" ContentType="image/jpg"/>
  <Override PartName="/ppt/media/image90.jpg" ContentType="image/jpg"/>
  <Override PartName="/ppt/media/image96.jpg" ContentType="image/jpg"/>
  <Override PartName="/ppt/media/image98.jpg" ContentType="image/jpg"/>
  <Override PartName="/ppt/media/image99.jpg" ContentType="image/jpg"/>
  <Override PartName="/ppt/media/image100.jpg" ContentType="image/jpg"/>
  <Override PartName="/ppt/media/image101.jpg" ContentType="image/jpg"/>
  <Override PartName="/ppt/media/image121.jpg" ContentType="image/jpg"/>
  <Override PartName="/ppt/media/image123.jpg" ContentType="image/jpg"/>
  <Override PartName="/ppt/media/image125.jpg" ContentType="image/jpg"/>
  <Override PartName="/ppt/media/image127.jpg" ContentType="image/jpg"/>
  <Override PartName="/ppt/media/image160.jpg" ContentType="image/jpg"/>
  <Override PartName="/ppt/media/image161.jpg" ContentType="image/jpg"/>
  <Override PartName="/ppt/media/image162.jpg" ContentType="image/jpg"/>
  <Override PartName="/ppt/media/image163.jpg" ContentType="image/jpg"/>
  <Override PartName="/ppt/media/image164.jpg" ContentType="image/jpg"/>
  <Override PartName="/ppt/media/image166.jpg" ContentType="image/jpg"/>
  <Override PartName="/ppt/media/image167.jpg" ContentType="image/jpg"/>
  <Override PartName="/ppt/media/image175.jpg" ContentType="image/jpg"/>
  <Override PartName="/ppt/media/image176.jpg" ContentType="image/jpg"/>
  <Override PartName="/ppt/media/image177.jpg" ContentType="image/jpg"/>
  <Override PartName="/ppt/media/image178.jpg" ContentType="image/jpg"/>
  <Override PartName="/ppt/notesSlides/notesSlide2.xml" ContentType="application/vnd.openxmlformats-officedocument.presentationml.notesSlide+xml"/>
  <Override PartName="/ppt/media/image185.jpg" ContentType="image/jpg"/>
  <Override PartName="/ppt/media/image186.jpg" ContentType="image/jpg"/>
  <Override PartName="/ppt/media/image188.jpg" ContentType="image/jpg"/>
  <Override PartName="/ppt/media/image189.jpg" ContentType="image/jpg"/>
  <Override PartName="/ppt/media/image190.jpg" ContentType="image/jpg"/>
  <Override PartName="/ppt/media/image192.jpg" ContentType="image/jpg"/>
  <Override PartName="/ppt/media/image194.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3"/>
  </p:sldMasterIdLst>
  <p:notesMasterIdLst>
    <p:notesMasterId r:id="rId94"/>
  </p:notesMasterIdLst>
  <p:sldIdLst>
    <p:sldId id="662" r:id="rId4"/>
    <p:sldId id="490" r:id="rId5"/>
    <p:sldId id="495" r:id="rId6"/>
    <p:sldId id="391" r:id="rId7"/>
    <p:sldId id="260" r:id="rId8"/>
    <p:sldId id="609" r:id="rId9"/>
    <p:sldId id="660" r:id="rId10"/>
    <p:sldId id="727" r:id="rId11"/>
    <p:sldId id="684" r:id="rId12"/>
    <p:sldId id="685" r:id="rId13"/>
    <p:sldId id="675" r:id="rId14"/>
    <p:sldId id="611" r:id="rId15"/>
    <p:sldId id="669" r:id="rId16"/>
    <p:sldId id="681" r:id="rId17"/>
    <p:sldId id="258" r:id="rId18"/>
    <p:sldId id="683" r:id="rId19"/>
    <p:sldId id="263" r:id="rId20"/>
    <p:sldId id="262" r:id="rId21"/>
    <p:sldId id="261" r:id="rId22"/>
    <p:sldId id="716" r:id="rId23"/>
    <p:sldId id="679" r:id="rId24"/>
    <p:sldId id="692" r:id="rId25"/>
    <p:sldId id="661" r:id="rId26"/>
    <p:sldId id="691" r:id="rId27"/>
    <p:sldId id="664" r:id="rId28"/>
    <p:sldId id="671" r:id="rId29"/>
    <p:sldId id="279" r:id="rId30"/>
    <p:sldId id="717" r:id="rId31"/>
    <p:sldId id="689" r:id="rId32"/>
    <p:sldId id="284" r:id="rId33"/>
    <p:sldId id="704" r:id="rId34"/>
    <p:sldId id="699" r:id="rId35"/>
    <p:sldId id="707" r:id="rId36"/>
    <p:sldId id="706" r:id="rId37"/>
    <p:sldId id="708" r:id="rId38"/>
    <p:sldId id="709" r:id="rId39"/>
    <p:sldId id="710" r:id="rId40"/>
    <p:sldId id="703" r:id="rId41"/>
    <p:sldId id="700" r:id="rId42"/>
    <p:sldId id="718" r:id="rId43"/>
    <p:sldId id="693" r:id="rId44"/>
    <p:sldId id="711" r:id="rId45"/>
    <p:sldId id="257" r:id="rId46"/>
    <p:sldId id="256" r:id="rId47"/>
    <p:sldId id="694" r:id="rId48"/>
    <p:sldId id="712" r:id="rId49"/>
    <p:sldId id="713" r:id="rId50"/>
    <p:sldId id="283" r:id="rId51"/>
    <p:sldId id="728" r:id="rId52"/>
    <p:sldId id="715" r:id="rId53"/>
    <p:sldId id="701" r:id="rId54"/>
    <p:sldId id="714" r:id="rId55"/>
    <p:sldId id="702" r:id="rId56"/>
    <p:sldId id="294" r:id="rId57"/>
    <p:sldId id="676" r:id="rId58"/>
    <p:sldId id="259" r:id="rId59"/>
    <p:sldId id="719" r:id="rId60"/>
    <p:sldId id="720" r:id="rId61"/>
    <p:sldId id="696" r:id="rId62"/>
    <p:sldId id="288" r:id="rId63"/>
    <p:sldId id="289" r:id="rId64"/>
    <p:sldId id="290" r:id="rId65"/>
    <p:sldId id="695" r:id="rId66"/>
    <p:sldId id="726" r:id="rId67"/>
    <p:sldId id="721" r:id="rId68"/>
    <p:sldId id="722" r:id="rId69"/>
    <p:sldId id="723" r:id="rId70"/>
    <p:sldId id="724" r:id="rId71"/>
    <p:sldId id="725" r:id="rId72"/>
    <p:sldId id="729" r:id="rId73"/>
    <p:sldId id="731" r:id="rId74"/>
    <p:sldId id="730" r:id="rId75"/>
    <p:sldId id="393" r:id="rId76"/>
    <p:sldId id="659" r:id="rId77"/>
    <p:sldId id="678" r:id="rId78"/>
    <p:sldId id="677" r:id="rId79"/>
    <p:sldId id="275" r:id="rId80"/>
    <p:sldId id="276" r:id="rId81"/>
    <p:sldId id="277" r:id="rId82"/>
    <p:sldId id="697" r:id="rId83"/>
    <p:sldId id="274" r:id="rId84"/>
    <p:sldId id="680" r:id="rId85"/>
    <p:sldId id="663" r:id="rId86"/>
    <p:sldId id="666" r:id="rId87"/>
    <p:sldId id="667" r:id="rId88"/>
    <p:sldId id="690" r:id="rId89"/>
    <p:sldId id="705" r:id="rId90"/>
    <p:sldId id="470" r:id="rId91"/>
    <p:sldId id="293" r:id="rId92"/>
    <p:sldId id="303" r:id="rId9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3" autoAdjust="0"/>
    <p:restoredTop sz="94660"/>
  </p:normalViewPr>
  <p:slideViewPr>
    <p:cSldViewPr snapToGrid="0" showGuides="1">
      <p:cViewPr varScale="1">
        <p:scale>
          <a:sx n="88" d="100"/>
          <a:sy n="88" d="100"/>
        </p:scale>
        <p:origin x="120" y="57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2022/11/30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2014</a:t>
            </a:r>
            <a:r>
              <a:rPr lang="ja-JP" altLang="en-US" dirty="0"/>
              <a:t>年に</a:t>
            </a:r>
            <a:r>
              <a:rPr lang="en-US" altLang="ja-JP" dirty="0"/>
              <a:t>BP</a:t>
            </a:r>
            <a:r>
              <a:rPr lang="ja-JP" altLang="en-US" dirty="0"/>
              <a:t>が</a:t>
            </a:r>
            <a:r>
              <a:rPr lang="en-US" altLang="ja-JP" dirty="0"/>
              <a:t>5000 </a:t>
            </a:r>
            <a:r>
              <a:rPr lang="ja-JP" altLang="en-US" dirty="0"/>
              <a:t>トン</a:t>
            </a:r>
            <a:r>
              <a:rPr lang="en-US" altLang="ja-JP" dirty="0"/>
              <a:t>/</a:t>
            </a:r>
            <a:r>
              <a:rPr lang="ja-JP" altLang="en-US" dirty="0"/>
              <a:t>日という巨大なメタノールプラントを北米の太平洋側につくる計画を発表 した。これはシェールガス由来のメタンを改質して、合成ガスにして、メタノールをつくる。その巨大なメ タノールを中国の大連に運んで、大連には </a:t>
            </a:r>
            <a:r>
              <a:rPr lang="en-US" altLang="ja-JP" dirty="0"/>
              <a:t>100 </a:t>
            </a:r>
            <a:r>
              <a:rPr lang="ja-JP" altLang="en-US" dirty="0"/>
              <a:t>万トンクラスのエチレン、プロピレンをつくるという計画 を具体的に打ち出した。現在のエチレン、プロピレンよりも、ひょっとすると安いくらいの価格にできると 言っている。このように海外で安くメタノールをつくって、それを運んできて、日本のプロピレンの新し いコンビナートをつくるということもありうるのではないかと思われる。しかし、それだと、同じ工場で安く つくれる国はいくらでもある。オレフィンをつくる技術もデファクト化しているから、日本がそこで差異化 することはできなくなっている。そういうことをやるのなら、もうひと工夫、新しい技術でやらないといけ ない。合成ガス経由で物をつくることに関しては、全部似たり寄ったりなので、日本がやっても、世界の 中では太刀打ちできない時代になっている。 メタノールを原料としての化学品はありえる。中国では、メタノールを原料にしてパラキシレンをつく るプラントが動き始めた。メタノールなら海外でつくって日本に運ぶ。メタノールを持ってきて、日本で プロピレンからたとえばアクリル酸をつくるとか、そういう新しいコンビナートがあってもいいと思われる が、メタノールは日本にとっては黒船なのではないかと、少し危機感を持っている。今、世界中でメタノ ールの生産量は </a:t>
            </a:r>
            <a:r>
              <a:rPr lang="en-US" altLang="ja-JP" dirty="0"/>
              <a:t>6000 </a:t>
            </a:r>
            <a:r>
              <a:rPr lang="ja-JP" altLang="en-US" dirty="0"/>
              <a:t>万トンくらいだ。それが多分、数百万トンという形でマーケットに流れ出てくること が想定される。メタノールタンカーが津軽海峡（中央部は公海）を通る可能性がある。数十万トン</a:t>
            </a:r>
            <a:r>
              <a:rPr lang="en-US" altLang="ja-JP" dirty="0"/>
              <a:t>/</a:t>
            </a:r>
            <a:r>
              <a:rPr lang="ja-JP" altLang="en-US" dirty="0"/>
              <a:t>年と いうメタノールが太平洋から津軽海峡を通って中国に抜けると考えると、目の前を大量のメタノールが 通過する中で、日本は何もできずに指をくわえて見ているしかない状況が果たしてずっと続くのかどう か。それに対して、「このメタノール、うちにも分けてもらえませんか」となったときに、日本の化学産業 がそれをどう使いこなしていけるのかという視点がどうなるのか。日本の化学産業は恐らく「それは今の ところ考えてない」と言うかもしれないが。</a:t>
            </a:r>
            <a:endParaRPr kumimoji="1" lang="ja-JP" altLang="en-US" dirty="0"/>
          </a:p>
        </p:txBody>
      </p:sp>
      <p:sp>
        <p:nvSpPr>
          <p:cNvPr id="4" name="スライド番号プレースホルダー 3"/>
          <p:cNvSpPr>
            <a:spLocks noGrp="1"/>
          </p:cNvSpPr>
          <p:nvPr>
            <p:ph type="sldNum" sz="quarter" idx="5"/>
          </p:nvPr>
        </p:nvSpPr>
        <p:spPr/>
        <p:txBody>
          <a:bodyPr/>
          <a:lstStyle/>
          <a:p>
            <a:fld id="{CC2BD090-97E8-4238-8906-910C3F5F9FE5}" type="slidenum">
              <a:rPr kumimoji="1" lang="ja-JP" altLang="en-US" smtClean="0"/>
              <a:t>30</a:t>
            </a:fld>
            <a:endParaRPr kumimoji="1" lang="ja-JP" altLang="en-US"/>
          </a:p>
        </p:txBody>
      </p:sp>
    </p:spTree>
    <p:extLst>
      <p:ext uri="{BB962C8B-B14F-4D97-AF65-F5344CB8AC3E}">
        <p14:creationId xmlns:p14="http://schemas.microsoft.com/office/powerpoint/2010/main" val="2906211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2700" marR="469265" indent="-635">
              <a:lnSpc>
                <a:spcPct val="115399"/>
              </a:lnSpc>
              <a:spcBef>
                <a:spcPts val="100"/>
              </a:spcBef>
            </a:pPr>
            <a:r>
              <a:rPr lang="ja-JP" altLang="en-US" sz="1200" spc="-5" dirty="0">
                <a:latin typeface="Meiryo UI"/>
                <a:cs typeface="Meiryo UI"/>
              </a:rPr>
              <a:t>１．各電源</a:t>
            </a:r>
            <a:r>
              <a:rPr lang="ja-JP" altLang="en-US" sz="1200" spc="-10" dirty="0">
                <a:latin typeface="Meiryo UI"/>
                <a:cs typeface="Meiryo UI"/>
              </a:rPr>
              <a:t>の</a:t>
            </a:r>
            <a:r>
              <a:rPr lang="ja-JP" altLang="en-US" sz="1200" spc="-5" dirty="0">
                <a:latin typeface="Meiryo UI"/>
                <a:cs typeface="Meiryo UI"/>
              </a:rPr>
              <a:t>コス</a:t>
            </a:r>
            <a:r>
              <a:rPr lang="ja-JP" altLang="en-US" sz="1200" spc="-10" dirty="0">
                <a:latin typeface="Meiryo UI"/>
                <a:cs typeface="Meiryo UI"/>
              </a:rPr>
              <a:t>ト</a:t>
            </a:r>
            <a:r>
              <a:rPr lang="ja-JP" altLang="en-US" sz="1200" spc="-5" dirty="0">
                <a:latin typeface="Meiryo UI"/>
                <a:cs typeface="Meiryo UI"/>
              </a:rPr>
              <a:t>面</a:t>
            </a:r>
            <a:r>
              <a:rPr lang="ja-JP" altLang="en-US" sz="1200" spc="-10" dirty="0">
                <a:latin typeface="Meiryo UI"/>
                <a:cs typeface="Meiryo UI"/>
              </a:rPr>
              <a:t>での</a:t>
            </a:r>
            <a:r>
              <a:rPr lang="ja-JP" altLang="en-US" sz="1200" spc="5" dirty="0">
                <a:latin typeface="Meiryo UI"/>
                <a:cs typeface="Meiryo UI"/>
              </a:rPr>
              <a:t>特</a:t>
            </a:r>
            <a:r>
              <a:rPr lang="ja-JP" altLang="en-US" sz="1200" spc="-5" dirty="0">
                <a:latin typeface="Meiryo UI"/>
                <a:cs typeface="Meiryo UI"/>
              </a:rPr>
              <a:t>徴</a:t>
            </a:r>
            <a:r>
              <a:rPr lang="ja-JP" altLang="en-US" sz="1200" spc="-15" dirty="0">
                <a:latin typeface="Meiryo UI"/>
                <a:cs typeface="Meiryo UI"/>
              </a:rPr>
              <a:t>を</a:t>
            </a:r>
            <a:r>
              <a:rPr lang="ja-JP" altLang="en-US" sz="1200" spc="5" dirty="0">
                <a:latin typeface="Meiryo UI"/>
                <a:cs typeface="Meiryo UI"/>
              </a:rPr>
              <a:t>踏</a:t>
            </a:r>
            <a:r>
              <a:rPr lang="ja-JP" altLang="en-US" sz="1200" spc="-15" dirty="0">
                <a:latin typeface="Meiryo UI"/>
                <a:cs typeface="Meiryo UI"/>
              </a:rPr>
              <a:t>ま</a:t>
            </a:r>
            <a:r>
              <a:rPr lang="ja-JP" altLang="en-US" sz="1200" spc="-5" dirty="0">
                <a:latin typeface="Meiryo UI"/>
                <a:cs typeface="Meiryo UI"/>
              </a:rPr>
              <a:t>え、ど</a:t>
            </a:r>
            <a:r>
              <a:rPr lang="ja-JP" altLang="en-US" sz="1200" spc="-10" dirty="0">
                <a:latin typeface="Meiryo UI"/>
                <a:cs typeface="Meiryo UI"/>
              </a:rPr>
              <a:t>の</a:t>
            </a:r>
            <a:r>
              <a:rPr lang="ja-JP" altLang="en-US" sz="1200" spc="5" dirty="0">
                <a:latin typeface="Meiryo UI"/>
                <a:cs typeface="Meiryo UI"/>
              </a:rPr>
              <a:t>電</a:t>
            </a:r>
            <a:r>
              <a:rPr lang="ja-JP" altLang="en-US" sz="1200" spc="-5" dirty="0">
                <a:latin typeface="Meiryo UI"/>
                <a:cs typeface="Meiryo UI"/>
              </a:rPr>
              <a:t>源</a:t>
            </a:r>
            <a:r>
              <a:rPr lang="ja-JP" altLang="en-US" sz="1200" spc="5" dirty="0">
                <a:latin typeface="Meiryo UI"/>
                <a:cs typeface="Meiryo UI"/>
              </a:rPr>
              <a:t>に</a:t>
            </a:r>
            <a:r>
              <a:rPr lang="ja-JP" altLang="en-US" sz="1200" spc="-5" dirty="0">
                <a:latin typeface="Meiryo UI"/>
                <a:cs typeface="Meiryo UI"/>
              </a:rPr>
              <a:t>政策</a:t>
            </a:r>
            <a:r>
              <a:rPr lang="ja-JP" altLang="en-US" sz="1200" spc="5" dirty="0">
                <a:latin typeface="Meiryo UI"/>
                <a:cs typeface="Meiryo UI"/>
              </a:rPr>
              <a:t>の</a:t>
            </a:r>
            <a:r>
              <a:rPr lang="ja-JP" altLang="en-US" sz="1200" spc="-5" dirty="0">
                <a:latin typeface="Meiryo UI"/>
                <a:cs typeface="Meiryo UI"/>
              </a:rPr>
              <a:t>力点</a:t>
            </a:r>
            <a:r>
              <a:rPr lang="ja-JP" altLang="en-US" sz="1200" dirty="0">
                <a:latin typeface="Meiryo UI"/>
                <a:cs typeface="Meiryo UI"/>
              </a:rPr>
              <a:t>を</a:t>
            </a:r>
            <a:r>
              <a:rPr lang="ja-JP" altLang="en-US" sz="1200" spc="-5" dirty="0">
                <a:latin typeface="Meiryo UI"/>
                <a:cs typeface="Meiryo UI"/>
              </a:rPr>
              <a:t>置</a:t>
            </a:r>
            <a:r>
              <a:rPr lang="ja-JP" altLang="en-US" sz="1200" spc="-15" dirty="0">
                <a:latin typeface="Meiryo UI"/>
                <a:cs typeface="Meiryo UI"/>
              </a:rPr>
              <a:t>く</a:t>
            </a:r>
            <a:r>
              <a:rPr lang="ja-JP" altLang="en-US" sz="1200" spc="-10" dirty="0">
                <a:latin typeface="Meiryo UI"/>
                <a:cs typeface="Meiryo UI"/>
              </a:rPr>
              <a:t>か</a:t>
            </a:r>
            <a:r>
              <a:rPr lang="ja-JP" altLang="en-US" sz="1200" spc="5" dirty="0">
                <a:latin typeface="Meiryo UI"/>
                <a:cs typeface="Meiryo UI"/>
              </a:rPr>
              <a:t>と</a:t>
            </a:r>
            <a:r>
              <a:rPr lang="ja-JP" altLang="en-US" sz="1200" spc="-10" dirty="0">
                <a:latin typeface="Meiryo UI"/>
                <a:cs typeface="Meiryo UI"/>
              </a:rPr>
              <a:t>い</a:t>
            </a:r>
            <a:r>
              <a:rPr lang="ja-JP" altLang="en-US" sz="1200" spc="-5" dirty="0">
                <a:latin typeface="Meiryo UI"/>
                <a:cs typeface="Meiryo UI"/>
              </a:rPr>
              <a:t>った、</a:t>
            </a:r>
            <a:r>
              <a:rPr lang="en-US" altLang="ja-JP" sz="1200" b="1" u="sng" spc="-10" dirty="0">
                <a:uFill>
                  <a:solidFill>
                    <a:srgbClr val="C00000"/>
                  </a:solidFill>
                </a:uFill>
                <a:latin typeface="Meiryo UI"/>
                <a:cs typeface="Meiryo UI"/>
              </a:rPr>
              <a:t>2030</a:t>
            </a:r>
            <a:r>
              <a:rPr lang="ja-JP" altLang="en-US" sz="1200" b="1" u="sng" spc="-5" dirty="0">
                <a:uFill>
                  <a:solidFill>
                    <a:srgbClr val="C00000"/>
                  </a:solidFill>
                </a:uFill>
                <a:latin typeface="Meiryo UI"/>
                <a:cs typeface="Meiryo UI"/>
              </a:rPr>
              <a:t>年に</a:t>
            </a:r>
            <a:r>
              <a:rPr lang="ja-JP" altLang="en-US" sz="1200" b="1" u="sng" spc="5" dirty="0">
                <a:uFill>
                  <a:solidFill>
                    <a:srgbClr val="C00000"/>
                  </a:solidFill>
                </a:uFill>
                <a:latin typeface="Meiryo UI"/>
                <a:cs typeface="Meiryo UI"/>
              </a:rPr>
              <a:t>向</a:t>
            </a:r>
            <a:r>
              <a:rPr lang="ja-JP" altLang="en-US" sz="1200" b="1" u="sng" dirty="0">
                <a:uFill>
                  <a:solidFill>
                    <a:srgbClr val="C00000"/>
                  </a:solidFill>
                </a:uFill>
                <a:latin typeface="Meiryo UI"/>
                <a:cs typeface="Meiryo UI"/>
              </a:rPr>
              <a:t>け</a:t>
            </a:r>
            <a:r>
              <a:rPr lang="ja-JP" altLang="en-US" sz="1200" b="1" u="sng" spc="-10" dirty="0">
                <a:uFill>
                  <a:solidFill>
                    <a:srgbClr val="C00000"/>
                  </a:solidFill>
                </a:uFill>
                <a:latin typeface="Meiryo UI"/>
                <a:cs typeface="Meiryo UI"/>
              </a:rPr>
              <a:t>た</a:t>
            </a:r>
            <a:r>
              <a:rPr lang="ja-JP" altLang="en-US" sz="1200" b="1" u="sng" spc="10" dirty="0">
                <a:uFill>
                  <a:solidFill>
                    <a:srgbClr val="C00000"/>
                  </a:solidFill>
                </a:uFill>
                <a:latin typeface="Meiryo UI"/>
                <a:cs typeface="Meiryo UI"/>
              </a:rPr>
              <a:t>エ</a:t>
            </a:r>
            <a:r>
              <a:rPr lang="ja-JP" altLang="en-US" sz="1200" b="1" u="sng" dirty="0">
                <a:uFill>
                  <a:solidFill>
                    <a:srgbClr val="C00000"/>
                  </a:solidFill>
                </a:uFill>
                <a:latin typeface="Meiryo UI"/>
                <a:cs typeface="Meiryo UI"/>
              </a:rPr>
              <a:t>ネ</a:t>
            </a:r>
            <a:r>
              <a:rPr lang="ja-JP" altLang="en-US" sz="1200" b="1" u="sng" spc="-15" dirty="0">
                <a:uFill>
                  <a:solidFill>
                    <a:srgbClr val="C00000"/>
                  </a:solidFill>
                </a:uFill>
                <a:latin typeface="Meiryo UI"/>
                <a:cs typeface="Meiryo UI"/>
              </a:rPr>
              <a:t>ル</a:t>
            </a:r>
            <a:r>
              <a:rPr lang="ja-JP" altLang="en-US" sz="1200" b="1" u="sng" spc="-5" dirty="0">
                <a:uFill>
                  <a:solidFill>
                    <a:srgbClr val="C00000"/>
                  </a:solidFill>
                </a:uFill>
                <a:latin typeface="Meiryo UI"/>
                <a:cs typeface="Meiryo UI"/>
              </a:rPr>
              <a:t>ギ</a:t>
            </a:r>
            <a:r>
              <a:rPr lang="ja-JP" altLang="en-US" sz="1200" b="1" u="sng" spc="-10" dirty="0">
                <a:uFill>
                  <a:solidFill>
                    <a:srgbClr val="C00000"/>
                  </a:solidFill>
                </a:uFill>
                <a:latin typeface="Meiryo UI"/>
                <a:cs typeface="Meiryo UI"/>
              </a:rPr>
              <a:t>ー</a:t>
            </a:r>
            <a:r>
              <a:rPr lang="ja-JP" altLang="en-US" sz="1200" b="1" u="sng" spc="5" dirty="0">
                <a:uFill>
                  <a:solidFill>
                    <a:srgbClr val="C00000"/>
                  </a:solidFill>
                </a:uFill>
                <a:latin typeface="Meiryo UI"/>
                <a:cs typeface="Meiryo UI"/>
              </a:rPr>
              <a:t>政</a:t>
            </a:r>
            <a:r>
              <a:rPr lang="ja-JP" altLang="en-US" sz="1200" b="1" u="sng" spc="-5" dirty="0">
                <a:uFill>
                  <a:solidFill>
                    <a:srgbClr val="C00000"/>
                  </a:solidFill>
                </a:uFill>
                <a:latin typeface="Meiryo UI"/>
                <a:cs typeface="Meiryo UI"/>
              </a:rPr>
              <a:t>策の議論</a:t>
            </a:r>
            <a:r>
              <a:rPr lang="ja-JP" altLang="en-US" sz="1200" b="1" u="sng" spc="5" dirty="0">
                <a:uFill>
                  <a:solidFill>
                    <a:srgbClr val="C00000"/>
                  </a:solidFill>
                </a:uFill>
                <a:latin typeface="Meiryo UI"/>
                <a:cs typeface="Meiryo UI"/>
              </a:rPr>
              <a:t>の</a:t>
            </a:r>
            <a:r>
              <a:rPr lang="ja-JP" altLang="en-US" sz="1200" b="1" u="sng" spc="-5" dirty="0">
                <a:uFill>
                  <a:solidFill>
                    <a:srgbClr val="C00000"/>
                  </a:solidFill>
                </a:uFill>
                <a:latin typeface="Meiryo UI"/>
                <a:cs typeface="Meiryo UI"/>
              </a:rPr>
              <a:t>参考</a:t>
            </a:r>
            <a:r>
              <a:rPr lang="ja-JP" altLang="en-US" sz="1200" b="1" u="sng" spc="5" dirty="0">
                <a:uFill>
                  <a:solidFill>
                    <a:srgbClr val="C00000"/>
                  </a:solidFill>
                </a:uFill>
                <a:latin typeface="Meiryo UI"/>
                <a:cs typeface="Meiryo UI"/>
              </a:rPr>
              <a:t>材</a:t>
            </a:r>
            <a:r>
              <a:rPr lang="ja-JP" altLang="en-US" sz="1200" b="1" u="sng" spc="-5" dirty="0">
                <a:uFill>
                  <a:solidFill>
                    <a:srgbClr val="C00000"/>
                  </a:solidFill>
                </a:uFill>
                <a:latin typeface="Meiryo UI"/>
                <a:cs typeface="Meiryo UI"/>
              </a:rPr>
              <a:t>料</a:t>
            </a:r>
            <a:r>
              <a:rPr lang="ja-JP" altLang="en-US" sz="1200" spc="-5" dirty="0">
                <a:latin typeface="Meiryo UI"/>
                <a:cs typeface="Meiryo UI"/>
              </a:rPr>
              <a:t>と</a:t>
            </a:r>
            <a:r>
              <a:rPr lang="ja-JP" altLang="en-US" sz="1200" dirty="0">
                <a:latin typeface="Meiryo UI"/>
                <a:cs typeface="Meiryo UI"/>
              </a:rPr>
              <a:t>す</a:t>
            </a:r>
            <a:r>
              <a:rPr lang="ja-JP" altLang="en-US" sz="1200" spc="-10" dirty="0">
                <a:latin typeface="Meiryo UI"/>
                <a:cs typeface="Meiryo UI"/>
              </a:rPr>
              <a:t>る</a:t>
            </a:r>
            <a:r>
              <a:rPr lang="ja-JP" altLang="en-US" sz="1200" spc="-5" dirty="0">
                <a:latin typeface="Meiryo UI"/>
                <a:cs typeface="Meiryo UI"/>
              </a:rPr>
              <a:t>。 </a:t>
            </a:r>
          </a:p>
          <a:p>
            <a:pPr marL="12700" marR="469265" indent="-635">
              <a:lnSpc>
                <a:spcPct val="115399"/>
              </a:lnSpc>
              <a:spcBef>
                <a:spcPts val="100"/>
              </a:spcBef>
            </a:pPr>
            <a:r>
              <a:rPr lang="ja-JP" altLang="en-US" sz="1200" spc="-10" dirty="0">
                <a:latin typeface="Meiryo UI"/>
                <a:cs typeface="Meiryo UI"/>
              </a:rPr>
              <a:t>２．</a:t>
            </a:r>
            <a:r>
              <a:rPr lang="en-US" altLang="ja-JP" sz="1200" b="1" u="sng" spc="-10" dirty="0">
                <a:uFill>
                  <a:solidFill>
                    <a:srgbClr val="C00000"/>
                  </a:solidFill>
                </a:uFill>
                <a:latin typeface="Meiryo UI"/>
                <a:cs typeface="Meiryo UI"/>
              </a:rPr>
              <a:t>2030</a:t>
            </a:r>
            <a:r>
              <a:rPr lang="ja-JP" altLang="en-US" sz="1200" b="1" u="sng" spc="-5" dirty="0">
                <a:uFill>
                  <a:solidFill>
                    <a:srgbClr val="C00000"/>
                  </a:solidFill>
                </a:uFill>
                <a:latin typeface="Meiryo UI"/>
                <a:cs typeface="Meiryo UI"/>
              </a:rPr>
              <a:t>年</a:t>
            </a:r>
            <a:r>
              <a:rPr lang="ja-JP" altLang="en-US" sz="1200" spc="-5" dirty="0">
                <a:latin typeface="Meiryo UI"/>
                <a:cs typeface="Meiryo UI"/>
              </a:rPr>
              <a:t>に、</a:t>
            </a:r>
            <a:r>
              <a:rPr lang="ja-JP" altLang="en-US" sz="1200" b="1" u="sng" spc="-5" dirty="0">
                <a:uFill>
                  <a:solidFill>
                    <a:srgbClr val="C00000"/>
                  </a:solidFill>
                </a:uFill>
                <a:latin typeface="Meiryo UI"/>
                <a:cs typeface="Meiryo UI"/>
              </a:rPr>
              <a:t>新</a:t>
            </a:r>
            <a:r>
              <a:rPr lang="ja-JP" altLang="en-US" sz="1200" b="1" u="sng" spc="-10" dirty="0">
                <a:uFill>
                  <a:solidFill>
                    <a:srgbClr val="C00000"/>
                  </a:solidFill>
                </a:uFill>
                <a:latin typeface="Meiryo UI"/>
                <a:cs typeface="Meiryo UI"/>
              </a:rPr>
              <a:t>たな</a:t>
            </a:r>
            <a:r>
              <a:rPr lang="ja-JP" altLang="en-US" sz="1200" b="1" u="sng" spc="-5" dirty="0">
                <a:uFill>
                  <a:solidFill>
                    <a:srgbClr val="C00000"/>
                  </a:solidFill>
                </a:uFill>
                <a:latin typeface="Meiryo UI"/>
                <a:cs typeface="Meiryo UI"/>
              </a:rPr>
              <a:t>発電設備を更</a:t>
            </a:r>
            <a:r>
              <a:rPr lang="ja-JP" altLang="en-US" sz="1200" b="1" u="sng" spc="5" dirty="0">
                <a:uFill>
                  <a:solidFill>
                    <a:srgbClr val="C00000"/>
                  </a:solidFill>
                </a:uFill>
                <a:latin typeface="Meiryo UI"/>
                <a:cs typeface="Meiryo UI"/>
              </a:rPr>
              <a:t>地</a:t>
            </a:r>
            <a:r>
              <a:rPr lang="ja-JP" altLang="en-US" sz="1200" b="1" u="sng" spc="-5" dirty="0">
                <a:uFill>
                  <a:solidFill>
                    <a:srgbClr val="C00000"/>
                  </a:solidFill>
                </a:uFill>
                <a:latin typeface="Meiryo UI"/>
                <a:cs typeface="Meiryo UI"/>
              </a:rPr>
              <a:t>に</a:t>
            </a:r>
            <a:r>
              <a:rPr lang="ja-JP" altLang="en-US" sz="1200" b="1" u="sng" spc="5" dirty="0">
                <a:uFill>
                  <a:solidFill>
                    <a:srgbClr val="C00000"/>
                  </a:solidFill>
                </a:uFill>
                <a:latin typeface="Meiryo UI"/>
                <a:cs typeface="Meiryo UI"/>
              </a:rPr>
              <a:t>建</a:t>
            </a:r>
            <a:r>
              <a:rPr lang="ja-JP" altLang="en-US" sz="1200" b="1" u="sng" spc="-5" dirty="0">
                <a:uFill>
                  <a:solidFill>
                    <a:srgbClr val="C00000"/>
                  </a:solidFill>
                </a:uFill>
                <a:latin typeface="Meiryo UI"/>
                <a:cs typeface="Meiryo UI"/>
              </a:rPr>
              <a:t>設</a:t>
            </a:r>
            <a:r>
              <a:rPr lang="ja-JP" altLang="en-US" sz="1200" b="1" u="sng" spc="-10" dirty="0">
                <a:uFill>
                  <a:solidFill>
                    <a:srgbClr val="C00000"/>
                  </a:solidFill>
                </a:uFill>
                <a:latin typeface="Meiryo UI"/>
                <a:cs typeface="Meiryo UI"/>
              </a:rPr>
              <a:t>・</a:t>
            </a:r>
            <a:r>
              <a:rPr lang="ja-JP" altLang="en-US" sz="1200" b="1" u="sng" spc="5" dirty="0">
                <a:uFill>
                  <a:solidFill>
                    <a:srgbClr val="C00000"/>
                  </a:solidFill>
                </a:uFill>
                <a:latin typeface="Meiryo UI"/>
                <a:cs typeface="Meiryo UI"/>
              </a:rPr>
              <a:t>運</a:t>
            </a:r>
            <a:r>
              <a:rPr lang="ja-JP" altLang="en-US" sz="1200" b="1" u="sng" spc="-5" dirty="0">
                <a:uFill>
                  <a:solidFill>
                    <a:srgbClr val="C00000"/>
                  </a:solidFill>
                </a:uFill>
                <a:latin typeface="Meiryo UI"/>
                <a:cs typeface="Meiryo UI"/>
              </a:rPr>
              <a:t>転</a:t>
            </a:r>
            <a:r>
              <a:rPr lang="ja-JP" altLang="en-US" sz="1200" spc="-10" dirty="0">
                <a:latin typeface="Meiryo UI"/>
                <a:cs typeface="Meiryo UI"/>
              </a:rPr>
              <a:t>し</a:t>
            </a:r>
            <a:r>
              <a:rPr lang="ja-JP" altLang="en-US" sz="1200" spc="-5" dirty="0">
                <a:latin typeface="Meiryo UI"/>
                <a:cs typeface="Meiryo UI"/>
              </a:rPr>
              <a:t>た</a:t>
            </a:r>
            <a:r>
              <a:rPr lang="ja-JP" altLang="en-US" sz="1200" spc="5" dirty="0">
                <a:latin typeface="Meiryo UI"/>
                <a:cs typeface="Meiryo UI"/>
              </a:rPr>
              <a:t>際</a:t>
            </a:r>
            <a:r>
              <a:rPr lang="ja-JP" altLang="en-US" sz="1200" spc="-10" dirty="0">
                <a:latin typeface="Meiryo UI"/>
                <a:cs typeface="Meiryo UI"/>
              </a:rPr>
              <a:t>の</a:t>
            </a:r>
            <a:r>
              <a:rPr lang="en-US" altLang="ja-JP" sz="1200" b="1" u="sng" spc="-5" dirty="0">
                <a:uFill>
                  <a:solidFill>
                    <a:srgbClr val="C00000"/>
                  </a:solidFill>
                </a:uFill>
                <a:latin typeface="Meiryo UI"/>
                <a:cs typeface="Meiryo UI"/>
              </a:rPr>
              <a:t>kWh</a:t>
            </a:r>
            <a:r>
              <a:rPr lang="ja-JP" altLang="en-US" sz="1200" b="1" u="sng" spc="5" dirty="0">
                <a:uFill>
                  <a:solidFill>
                    <a:srgbClr val="C00000"/>
                  </a:solidFill>
                </a:uFill>
                <a:latin typeface="Meiryo UI"/>
                <a:cs typeface="Meiryo UI"/>
              </a:rPr>
              <a:t>当</a:t>
            </a:r>
            <a:r>
              <a:rPr lang="ja-JP" altLang="en-US" sz="1200" b="1" u="sng" spc="-10" dirty="0">
                <a:uFill>
                  <a:solidFill>
                    <a:srgbClr val="C00000"/>
                  </a:solidFill>
                </a:uFill>
                <a:latin typeface="Meiryo UI"/>
                <a:cs typeface="Meiryo UI"/>
              </a:rPr>
              <a:t>たりの</a:t>
            </a:r>
            <a:r>
              <a:rPr lang="ja-JP" altLang="en-US" sz="1200" b="1" u="sng" dirty="0">
                <a:uFill>
                  <a:solidFill>
                    <a:srgbClr val="C00000"/>
                  </a:solidFill>
                </a:uFill>
                <a:latin typeface="Meiryo UI"/>
                <a:cs typeface="Meiryo UI"/>
              </a:rPr>
              <a:t>コ</a:t>
            </a:r>
            <a:r>
              <a:rPr lang="ja-JP" altLang="en-US" sz="1200" b="1" u="sng" spc="-10" dirty="0">
                <a:uFill>
                  <a:solidFill>
                    <a:srgbClr val="C00000"/>
                  </a:solidFill>
                </a:uFill>
                <a:latin typeface="Meiryo UI"/>
                <a:cs typeface="Meiryo UI"/>
              </a:rPr>
              <a:t>スト</a:t>
            </a:r>
            <a:r>
              <a:rPr lang="ja-JP" altLang="en-US" sz="1200" spc="-15" dirty="0">
                <a:latin typeface="Meiryo UI"/>
                <a:cs typeface="Meiryo UI"/>
              </a:rPr>
              <a:t>を</a:t>
            </a:r>
            <a:r>
              <a:rPr lang="ja-JP" altLang="en-US" sz="1200" spc="-5" dirty="0">
                <a:latin typeface="Meiryo UI"/>
                <a:cs typeface="Meiryo UI"/>
              </a:rPr>
              <a:t>、</a:t>
            </a:r>
            <a:r>
              <a:rPr lang="ja-JP" altLang="en-US" sz="1200" b="1" u="sng" spc="5" dirty="0">
                <a:uFill>
                  <a:solidFill>
                    <a:srgbClr val="C00000"/>
                  </a:solidFill>
                </a:uFill>
                <a:latin typeface="Meiryo UI"/>
                <a:cs typeface="Meiryo UI"/>
              </a:rPr>
              <a:t>一</a:t>
            </a:r>
            <a:r>
              <a:rPr lang="ja-JP" altLang="en-US" sz="1200" b="1" u="sng" spc="-10" dirty="0">
                <a:uFill>
                  <a:solidFill>
                    <a:srgbClr val="C00000"/>
                  </a:solidFill>
                </a:uFill>
                <a:latin typeface="Meiryo UI"/>
                <a:cs typeface="Meiryo UI"/>
              </a:rPr>
              <a:t>定の</a:t>
            </a:r>
            <a:r>
              <a:rPr lang="ja-JP" altLang="en-US" sz="1200" b="1" u="sng" spc="-5" dirty="0">
                <a:uFill>
                  <a:solidFill>
                    <a:srgbClr val="C00000"/>
                  </a:solidFill>
                </a:uFill>
                <a:latin typeface="Meiryo UI"/>
                <a:cs typeface="Meiryo UI"/>
              </a:rPr>
              <a:t>前</a:t>
            </a:r>
            <a:r>
              <a:rPr lang="ja-JP" altLang="en-US" sz="1200" b="1" u="sng" spc="5" dirty="0">
                <a:uFill>
                  <a:solidFill>
                    <a:srgbClr val="C00000"/>
                  </a:solidFill>
                </a:uFill>
                <a:latin typeface="Meiryo UI"/>
                <a:cs typeface="Meiryo UI"/>
              </a:rPr>
              <a:t>提で</a:t>
            </a:r>
            <a:r>
              <a:rPr lang="ja-JP" altLang="en-US" sz="1200" b="1" u="sng" spc="-5" dirty="0">
                <a:uFill>
                  <a:solidFill>
                    <a:srgbClr val="C00000"/>
                  </a:solidFill>
                </a:uFill>
                <a:latin typeface="Meiryo UI"/>
                <a:cs typeface="Meiryo UI"/>
              </a:rPr>
              <a:t>機械</a:t>
            </a:r>
            <a:r>
              <a:rPr lang="ja-JP" altLang="en-US" sz="1200" b="1" u="sng" spc="5" dirty="0">
                <a:uFill>
                  <a:solidFill>
                    <a:srgbClr val="C00000"/>
                  </a:solidFill>
                </a:uFill>
                <a:latin typeface="Meiryo UI"/>
                <a:cs typeface="Meiryo UI"/>
              </a:rPr>
              <a:t>的</a:t>
            </a:r>
            <a:r>
              <a:rPr lang="ja-JP" altLang="en-US" sz="1200" b="1" u="sng" spc="-5" dirty="0">
                <a:uFill>
                  <a:solidFill>
                    <a:srgbClr val="C00000"/>
                  </a:solidFill>
                </a:uFill>
                <a:latin typeface="Meiryo UI"/>
                <a:cs typeface="Meiryo UI"/>
              </a:rPr>
              <a:t>に試算</a:t>
            </a:r>
            <a:r>
              <a:rPr lang="ja-JP" altLang="en-US" sz="1200" spc="-5" dirty="0">
                <a:latin typeface="Meiryo UI"/>
                <a:cs typeface="Meiryo UI"/>
              </a:rPr>
              <a:t>。（</a:t>
            </a:r>
            <a:r>
              <a:rPr lang="ja-JP" altLang="en-US" sz="1200" b="1" u="sng" spc="-5" dirty="0">
                <a:uFill>
                  <a:solidFill>
                    <a:srgbClr val="C00000"/>
                  </a:solidFill>
                </a:uFill>
                <a:latin typeface="Meiryo UI"/>
                <a:cs typeface="Meiryo UI"/>
              </a:rPr>
              <a:t>既存の発電設備を運転する</a:t>
            </a:r>
            <a:r>
              <a:rPr lang="ja-JP" altLang="en-US" sz="1200" b="1" u="sng" spc="-10" dirty="0">
                <a:uFill>
                  <a:solidFill>
                    <a:srgbClr val="C00000"/>
                  </a:solidFill>
                </a:uFill>
                <a:latin typeface="Meiryo UI"/>
                <a:cs typeface="Meiryo UI"/>
              </a:rPr>
              <a:t>コス</a:t>
            </a:r>
            <a:r>
              <a:rPr lang="ja-JP" altLang="en-US" sz="1200" b="1" u="sng" dirty="0">
                <a:uFill>
                  <a:solidFill>
                    <a:srgbClr val="C00000"/>
                  </a:solidFill>
                </a:uFill>
                <a:latin typeface="Meiryo UI"/>
                <a:cs typeface="Meiryo UI"/>
              </a:rPr>
              <a:t>ト</a:t>
            </a:r>
            <a:r>
              <a:rPr lang="ja-JP" altLang="en-US" sz="1200" b="1" u="sng" spc="5" dirty="0">
                <a:uFill>
                  <a:solidFill>
                    <a:srgbClr val="C00000"/>
                  </a:solidFill>
                </a:uFill>
                <a:latin typeface="Meiryo UI"/>
                <a:cs typeface="Meiryo UI"/>
              </a:rPr>
              <a:t>で</a:t>
            </a:r>
            <a:r>
              <a:rPr lang="ja-JP" altLang="en-US" sz="1200" b="1" u="sng" spc="-10" dirty="0">
                <a:uFill>
                  <a:solidFill>
                    <a:srgbClr val="C00000"/>
                  </a:solidFill>
                </a:uFill>
                <a:latin typeface="Meiryo UI"/>
                <a:cs typeface="Meiryo UI"/>
              </a:rPr>
              <a:t>は</a:t>
            </a:r>
            <a:r>
              <a:rPr lang="ja-JP" altLang="en-US" sz="1200" b="1" u="sng" dirty="0">
                <a:uFill>
                  <a:solidFill>
                    <a:srgbClr val="C00000"/>
                  </a:solidFill>
                </a:uFill>
                <a:latin typeface="Meiryo UI"/>
                <a:cs typeface="Meiryo UI"/>
              </a:rPr>
              <a:t>ない</a:t>
            </a:r>
            <a:r>
              <a:rPr lang="ja-JP" altLang="en-US" sz="1200" spc="-5" dirty="0">
                <a:latin typeface="Meiryo UI"/>
                <a:cs typeface="Meiryo UI"/>
              </a:rPr>
              <a:t>）。</a:t>
            </a:r>
            <a:endParaRPr lang="ja-JP" altLang="en-US" sz="1200" dirty="0">
              <a:latin typeface="Meiryo UI"/>
              <a:cs typeface="Meiryo UI"/>
            </a:endParaRPr>
          </a:p>
          <a:p>
            <a:pPr marL="12700" marR="472440">
              <a:lnSpc>
                <a:spcPct val="115399"/>
              </a:lnSpc>
            </a:pPr>
            <a:r>
              <a:rPr lang="ja-JP" altLang="en-US" sz="1200" spc="-10" dirty="0">
                <a:latin typeface="Meiryo UI"/>
                <a:cs typeface="Meiryo UI"/>
              </a:rPr>
              <a:t>３．</a:t>
            </a:r>
            <a:r>
              <a:rPr lang="en-US" altLang="ja-JP" sz="1200" spc="-10" dirty="0">
                <a:latin typeface="Meiryo UI"/>
                <a:cs typeface="Meiryo UI"/>
              </a:rPr>
              <a:t>2030</a:t>
            </a:r>
            <a:r>
              <a:rPr lang="ja-JP" altLang="en-US" sz="1200" spc="-5" dirty="0">
                <a:latin typeface="Meiryo UI"/>
                <a:cs typeface="Meiryo UI"/>
              </a:rPr>
              <a:t>年</a:t>
            </a:r>
            <a:r>
              <a:rPr lang="ja-JP" altLang="en-US" sz="1200" spc="-10" dirty="0">
                <a:latin typeface="Meiryo UI"/>
                <a:cs typeface="Meiryo UI"/>
              </a:rPr>
              <a:t>の</a:t>
            </a:r>
            <a:r>
              <a:rPr lang="ja-JP" altLang="en-US" sz="1200" spc="-5" dirty="0">
                <a:latin typeface="Meiryo UI"/>
                <a:cs typeface="Meiryo UI"/>
              </a:rPr>
              <a:t>コ</a:t>
            </a:r>
            <a:r>
              <a:rPr lang="ja-JP" altLang="en-US" sz="1200" spc="10" dirty="0">
                <a:latin typeface="Meiryo UI"/>
                <a:cs typeface="Meiryo UI"/>
              </a:rPr>
              <a:t>ス</a:t>
            </a:r>
            <a:r>
              <a:rPr lang="ja-JP" altLang="en-US" sz="1200" spc="-10" dirty="0">
                <a:latin typeface="Meiryo UI"/>
                <a:cs typeface="Meiryo UI"/>
              </a:rPr>
              <a:t>トは</a:t>
            </a:r>
            <a:r>
              <a:rPr lang="ja-JP" altLang="en-US" sz="1200" spc="10" dirty="0">
                <a:latin typeface="Meiryo UI"/>
                <a:cs typeface="Meiryo UI"/>
              </a:rPr>
              <a:t>、</a:t>
            </a:r>
            <a:r>
              <a:rPr lang="ja-JP" altLang="en-US" sz="1200" spc="-5" dirty="0">
                <a:latin typeface="Meiryo UI"/>
                <a:cs typeface="Meiryo UI"/>
              </a:rPr>
              <a:t>燃料</a:t>
            </a:r>
            <a:r>
              <a:rPr lang="ja-JP" altLang="en-US" sz="1200" spc="5" dirty="0">
                <a:latin typeface="Meiryo UI"/>
                <a:cs typeface="Meiryo UI"/>
              </a:rPr>
              <a:t>費</a:t>
            </a:r>
            <a:r>
              <a:rPr lang="ja-JP" altLang="en-US" sz="1200" spc="-10" dirty="0">
                <a:latin typeface="Meiryo UI"/>
                <a:cs typeface="Meiryo UI"/>
              </a:rPr>
              <a:t>の</a:t>
            </a:r>
            <a:r>
              <a:rPr lang="ja-JP" altLang="en-US" sz="1200" spc="5" dirty="0">
                <a:latin typeface="Meiryo UI"/>
                <a:cs typeface="Meiryo UI"/>
              </a:rPr>
              <a:t>見</a:t>
            </a:r>
            <a:r>
              <a:rPr lang="ja-JP" altLang="en-US" sz="1200" spc="-5" dirty="0">
                <a:latin typeface="Meiryo UI"/>
                <a:cs typeface="Meiryo UI"/>
              </a:rPr>
              <a:t>通</a:t>
            </a:r>
            <a:r>
              <a:rPr lang="ja-JP" altLang="en-US" sz="1200" spc="-10" dirty="0">
                <a:latin typeface="Meiryo UI"/>
                <a:cs typeface="Meiryo UI"/>
              </a:rPr>
              <a:t>し</a:t>
            </a:r>
            <a:r>
              <a:rPr lang="ja-JP" altLang="en-US" sz="1200" spc="-5" dirty="0">
                <a:latin typeface="Meiryo UI"/>
                <a:cs typeface="Meiryo UI"/>
              </a:rPr>
              <a:t>、設</a:t>
            </a:r>
            <a:r>
              <a:rPr lang="ja-JP" altLang="en-US" sz="1200" spc="5" dirty="0">
                <a:latin typeface="Meiryo UI"/>
                <a:cs typeface="Meiryo UI"/>
              </a:rPr>
              <a:t>備</a:t>
            </a:r>
            <a:r>
              <a:rPr lang="ja-JP" altLang="en-US" sz="1200" spc="-10" dirty="0">
                <a:latin typeface="Meiryo UI"/>
                <a:cs typeface="Meiryo UI"/>
              </a:rPr>
              <a:t>の</a:t>
            </a:r>
            <a:r>
              <a:rPr lang="ja-JP" altLang="en-US" sz="1200" spc="-5" dirty="0">
                <a:latin typeface="Meiryo UI"/>
                <a:cs typeface="Meiryo UI"/>
              </a:rPr>
              <a:t>稼</a:t>
            </a:r>
            <a:r>
              <a:rPr lang="ja-JP" altLang="en-US" sz="1200" spc="5" dirty="0">
                <a:latin typeface="Meiryo UI"/>
                <a:cs typeface="Meiryo UI"/>
              </a:rPr>
              <a:t>働</a:t>
            </a:r>
            <a:r>
              <a:rPr lang="ja-JP" altLang="en-US" sz="1200" spc="-5" dirty="0">
                <a:latin typeface="Meiryo UI"/>
                <a:cs typeface="Meiryo UI"/>
              </a:rPr>
              <a:t>年数</a:t>
            </a:r>
            <a:r>
              <a:rPr lang="ja-JP" altLang="en-US" sz="1200" spc="5" dirty="0">
                <a:latin typeface="Meiryo UI"/>
                <a:cs typeface="Meiryo UI"/>
              </a:rPr>
              <a:t>・</a:t>
            </a:r>
            <a:r>
              <a:rPr lang="ja-JP" altLang="en-US" sz="1200" spc="-5" dirty="0">
                <a:latin typeface="Meiryo UI"/>
                <a:cs typeface="Meiryo UI"/>
              </a:rPr>
              <a:t>設備</a:t>
            </a:r>
            <a:r>
              <a:rPr lang="ja-JP" altLang="en-US" sz="1200" spc="5" dirty="0">
                <a:latin typeface="Meiryo UI"/>
                <a:cs typeface="Meiryo UI"/>
              </a:rPr>
              <a:t>利</a:t>
            </a:r>
            <a:r>
              <a:rPr lang="ja-JP" altLang="en-US" sz="1200" spc="-5" dirty="0">
                <a:latin typeface="Meiryo UI"/>
                <a:cs typeface="Meiryo UI"/>
              </a:rPr>
              <a:t>用率、</a:t>
            </a:r>
            <a:r>
              <a:rPr lang="ja-JP" altLang="en-US" sz="1200" spc="5" dirty="0">
                <a:latin typeface="Meiryo UI"/>
                <a:cs typeface="Meiryo UI"/>
              </a:rPr>
              <a:t>太</a:t>
            </a:r>
            <a:r>
              <a:rPr lang="ja-JP" altLang="en-US" sz="1200" spc="-5" dirty="0">
                <a:latin typeface="Meiryo UI"/>
                <a:cs typeface="Meiryo UI"/>
              </a:rPr>
              <a:t>陽光</a:t>
            </a:r>
            <a:r>
              <a:rPr lang="ja-JP" altLang="en-US" sz="1200" spc="5" dirty="0">
                <a:latin typeface="Meiryo UI"/>
                <a:cs typeface="Meiryo UI"/>
              </a:rPr>
              <a:t>の</a:t>
            </a:r>
            <a:r>
              <a:rPr lang="ja-JP" altLang="en-US" sz="1200" spc="-5" dirty="0">
                <a:latin typeface="Meiryo UI"/>
                <a:cs typeface="Meiryo UI"/>
              </a:rPr>
              <a:t>導入</a:t>
            </a:r>
            <a:r>
              <a:rPr lang="ja-JP" altLang="en-US" sz="1200" spc="5" dirty="0">
                <a:latin typeface="Meiryo UI"/>
                <a:cs typeface="Meiryo UI"/>
              </a:rPr>
              <a:t>量</a:t>
            </a:r>
            <a:r>
              <a:rPr lang="ja-JP" altLang="en-US" sz="1200" spc="-10" dirty="0">
                <a:latin typeface="Meiryo UI"/>
                <a:cs typeface="Meiryo UI"/>
              </a:rPr>
              <a:t>な</a:t>
            </a:r>
            <a:r>
              <a:rPr lang="ja-JP" altLang="en-US" sz="1200" spc="-5" dirty="0">
                <a:latin typeface="Meiryo UI"/>
                <a:cs typeface="Meiryo UI"/>
              </a:rPr>
              <a:t>ど</a:t>
            </a:r>
            <a:r>
              <a:rPr lang="ja-JP" altLang="en-US" sz="1200" dirty="0">
                <a:latin typeface="Meiryo UI"/>
                <a:cs typeface="Meiryo UI"/>
              </a:rPr>
              <a:t>の</a:t>
            </a:r>
            <a:r>
              <a:rPr lang="ja-JP" altLang="en-US" sz="1200" b="1" u="sng" spc="-5" dirty="0">
                <a:uFill>
                  <a:solidFill>
                    <a:srgbClr val="C00000"/>
                  </a:solidFill>
                </a:uFill>
                <a:latin typeface="Meiryo UI"/>
                <a:cs typeface="Meiryo UI"/>
              </a:rPr>
              <a:t>試算の</a:t>
            </a:r>
            <a:r>
              <a:rPr lang="ja-JP" altLang="en-US" sz="1200" b="1" u="sng" spc="5" dirty="0">
                <a:uFill>
                  <a:solidFill>
                    <a:srgbClr val="C00000"/>
                  </a:solidFill>
                </a:uFill>
                <a:latin typeface="Meiryo UI"/>
                <a:cs typeface="Meiryo UI"/>
              </a:rPr>
              <a:t>前</a:t>
            </a:r>
            <a:r>
              <a:rPr lang="ja-JP" altLang="en-US" sz="1200" b="1" u="sng" spc="-5" dirty="0">
                <a:uFill>
                  <a:solidFill>
                    <a:srgbClr val="C00000"/>
                  </a:solidFill>
                </a:uFill>
                <a:latin typeface="Meiryo UI"/>
                <a:cs typeface="Meiryo UI"/>
              </a:rPr>
              <a:t>提</a:t>
            </a:r>
            <a:r>
              <a:rPr lang="ja-JP" altLang="en-US" sz="1200" b="1" u="sng" spc="5" dirty="0">
                <a:uFill>
                  <a:solidFill>
                    <a:srgbClr val="C00000"/>
                  </a:solidFill>
                </a:uFill>
                <a:latin typeface="Meiryo UI"/>
                <a:cs typeface="Meiryo UI"/>
              </a:rPr>
              <a:t>を</a:t>
            </a:r>
            <a:r>
              <a:rPr lang="ja-JP" altLang="en-US" sz="1200" b="1" u="sng" spc="-5" dirty="0">
                <a:uFill>
                  <a:solidFill>
                    <a:srgbClr val="C00000"/>
                  </a:solidFill>
                </a:uFill>
                <a:latin typeface="Meiryo UI"/>
                <a:cs typeface="Meiryo UI"/>
              </a:rPr>
              <a:t>変</a:t>
            </a:r>
            <a:r>
              <a:rPr lang="ja-JP" altLang="en-US" sz="1200" b="1" u="sng" dirty="0">
                <a:uFill>
                  <a:solidFill>
                    <a:srgbClr val="C00000"/>
                  </a:solidFill>
                </a:uFill>
                <a:latin typeface="Meiryo UI"/>
                <a:cs typeface="Meiryo UI"/>
              </a:rPr>
              <a:t>え</a:t>
            </a:r>
            <a:r>
              <a:rPr lang="ja-JP" altLang="en-US" sz="1200" b="1" u="sng" spc="-15" dirty="0">
                <a:uFill>
                  <a:solidFill>
                    <a:srgbClr val="C00000"/>
                  </a:solidFill>
                </a:uFill>
                <a:latin typeface="Meiryo UI"/>
                <a:cs typeface="Meiryo UI"/>
              </a:rPr>
              <a:t>れ</a:t>
            </a:r>
            <a:r>
              <a:rPr lang="ja-JP" altLang="en-US" sz="1200" b="1" u="sng" spc="-5" dirty="0">
                <a:uFill>
                  <a:solidFill>
                    <a:srgbClr val="C00000"/>
                  </a:solidFill>
                </a:uFill>
                <a:latin typeface="Meiryo UI"/>
                <a:cs typeface="Meiryo UI"/>
              </a:rPr>
              <a:t>ば、</a:t>
            </a:r>
            <a:r>
              <a:rPr lang="ja-JP" altLang="en-US" sz="1200" b="1" u="sng" spc="5" dirty="0">
                <a:uFill>
                  <a:solidFill>
                    <a:srgbClr val="C00000"/>
                  </a:solidFill>
                </a:uFill>
                <a:latin typeface="Meiryo UI"/>
                <a:cs typeface="Meiryo UI"/>
              </a:rPr>
              <a:t>結</a:t>
            </a:r>
            <a:r>
              <a:rPr lang="ja-JP" altLang="en-US" sz="1200" b="1" u="sng" spc="-5" dirty="0">
                <a:uFill>
                  <a:solidFill>
                    <a:srgbClr val="C00000"/>
                  </a:solidFill>
                </a:uFill>
                <a:latin typeface="Meiryo UI"/>
                <a:cs typeface="Meiryo UI"/>
              </a:rPr>
              <a:t>果</a:t>
            </a:r>
            <a:r>
              <a:rPr lang="ja-JP" altLang="en-US" sz="1200" b="1" u="sng" dirty="0">
                <a:uFill>
                  <a:solidFill>
                    <a:srgbClr val="C00000"/>
                  </a:solidFill>
                </a:uFill>
                <a:latin typeface="Meiryo UI"/>
                <a:cs typeface="Meiryo UI"/>
              </a:rPr>
              <a:t>は</a:t>
            </a:r>
            <a:r>
              <a:rPr lang="ja-JP" altLang="en-US" sz="1200" b="1" u="sng" spc="-5" dirty="0">
                <a:uFill>
                  <a:solidFill>
                    <a:srgbClr val="C00000"/>
                  </a:solidFill>
                </a:uFill>
                <a:latin typeface="Meiryo UI"/>
                <a:cs typeface="Meiryo UI"/>
              </a:rPr>
              <a:t>変</a:t>
            </a:r>
            <a:r>
              <a:rPr lang="ja-JP" altLang="en-US" sz="1200" b="1" u="sng" dirty="0">
                <a:uFill>
                  <a:solidFill>
                    <a:srgbClr val="C00000"/>
                  </a:solidFill>
                </a:uFill>
                <a:latin typeface="Meiryo UI"/>
                <a:cs typeface="Meiryo UI"/>
              </a:rPr>
              <a:t>わ</a:t>
            </a:r>
            <a:r>
              <a:rPr lang="ja-JP" altLang="en-US" sz="1200" b="1" u="sng" spc="-5" dirty="0">
                <a:uFill>
                  <a:solidFill>
                    <a:srgbClr val="C00000"/>
                  </a:solidFill>
                </a:uFill>
                <a:latin typeface="Meiryo UI"/>
                <a:cs typeface="Meiryo UI"/>
              </a:rPr>
              <a:t>る</a:t>
            </a:r>
            <a:r>
              <a:rPr lang="ja-JP" altLang="en-US" sz="1200" spc="-5" dirty="0">
                <a:latin typeface="Meiryo UI"/>
                <a:cs typeface="Meiryo UI"/>
              </a:rPr>
              <a:t>。 </a:t>
            </a:r>
          </a:p>
          <a:p>
            <a:pPr marL="12700" marR="472440">
              <a:lnSpc>
                <a:spcPct val="115399"/>
              </a:lnSpc>
            </a:pPr>
            <a:r>
              <a:rPr lang="ja-JP" altLang="en-US" sz="1200" spc="-5" dirty="0">
                <a:latin typeface="Meiryo UI"/>
                <a:cs typeface="Meiryo UI"/>
              </a:rPr>
              <a:t>４．事業者</a:t>
            </a:r>
            <a:r>
              <a:rPr lang="ja-JP" altLang="en-US" sz="1200" spc="-10" dirty="0">
                <a:latin typeface="Meiryo UI"/>
                <a:cs typeface="Meiryo UI"/>
              </a:rPr>
              <a:t>が</a:t>
            </a:r>
            <a:r>
              <a:rPr lang="ja-JP" altLang="en-US" sz="1200" b="1" u="sng" spc="-5" dirty="0">
                <a:uFill>
                  <a:solidFill>
                    <a:srgbClr val="C00000"/>
                  </a:solidFill>
                </a:uFill>
                <a:latin typeface="Meiryo UI"/>
                <a:cs typeface="Meiryo UI"/>
              </a:rPr>
              <a:t>現実に発電設備</a:t>
            </a:r>
            <a:r>
              <a:rPr lang="ja-JP" altLang="en-US" sz="1200" b="1" u="sng" spc="5" dirty="0">
                <a:uFill>
                  <a:solidFill>
                    <a:srgbClr val="C00000"/>
                  </a:solidFill>
                </a:uFill>
                <a:latin typeface="Meiryo UI"/>
                <a:cs typeface="Meiryo UI"/>
              </a:rPr>
              <a:t>を</a:t>
            </a:r>
            <a:r>
              <a:rPr lang="ja-JP" altLang="en-US" sz="1200" b="1" u="sng" spc="-5" dirty="0">
                <a:uFill>
                  <a:solidFill>
                    <a:srgbClr val="C00000"/>
                  </a:solidFill>
                </a:uFill>
                <a:latin typeface="Meiryo UI"/>
                <a:cs typeface="Meiryo UI"/>
              </a:rPr>
              <a:t>建</a:t>
            </a:r>
            <a:r>
              <a:rPr lang="ja-JP" altLang="en-US" sz="1200" b="1" u="sng" spc="-10" dirty="0">
                <a:uFill>
                  <a:solidFill>
                    <a:srgbClr val="C00000"/>
                  </a:solidFill>
                </a:uFill>
                <a:latin typeface="Meiryo UI"/>
                <a:cs typeface="Meiryo UI"/>
              </a:rPr>
              <a:t>設</a:t>
            </a:r>
            <a:r>
              <a:rPr lang="ja-JP" altLang="en-US" sz="1200" dirty="0">
                <a:latin typeface="Meiryo UI"/>
                <a:cs typeface="Meiryo UI"/>
              </a:rPr>
              <a:t>す</a:t>
            </a:r>
            <a:r>
              <a:rPr lang="ja-JP" altLang="en-US" sz="1200" spc="-10" dirty="0">
                <a:latin typeface="Meiryo UI"/>
                <a:cs typeface="Meiryo UI"/>
              </a:rPr>
              <a:t>る</a:t>
            </a:r>
            <a:r>
              <a:rPr lang="ja-JP" altLang="en-US" sz="1200" spc="5" dirty="0">
                <a:latin typeface="Meiryo UI"/>
                <a:cs typeface="Meiryo UI"/>
              </a:rPr>
              <a:t>際</a:t>
            </a:r>
            <a:r>
              <a:rPr lang="ja-JP" altLang="en-US" sz="1200" spc="-10" dirty="0">
                <a:latin typeface="Meiryo UI"/>
                <a:cs typeface="Meiryo UI"/>
              </a:rPr>
              <a:t>は</a:t>
            </a:r>
            <a:r>
              <a:rPr lang="ja-JP" altLang="en-US" sz="1200" spc="-5" dirty="0">
                <a:latin typeface="Meiryo UI"/>
                <a:cs typeface="Meiryo UI"/>
              </a:rPr>
              <a:t>、ここ</a:t>
            </a:r>
            <a:r>
              <a:rPr lang="ja-JP" altLang="en-US" sz="1200" spc="5" dirty="0">
                <a:latin typeface="Meiryo UI"/>
                <a:cs typeface="Meiryo UI"/>
              </a:rPr>
              <a:t>で</a:t>
            </a:r>
            <a:r>
              <a:rPr lang="ja-JP" altLang="en-US" sz="1200" spc="-5" dirty="0">
                <a:latin typeface="Meiryo UI"/>
                <a:cs typeface="Meiryo UI"/>
              </a:rPr>
              <a:t>示</a:t>
            </a:r>
            <a:r>
              <a:rPr lang="ja-JP" altLang="en-US" sz="1200" dirty="0">
                <a:latin typeface="Meiryo UI"/>
                <a:cs typeface="Meiryo UI"/>
              </a:rPr>
              <a:t>す</a:t>
            </a:r>
            <a:r>
              <a:rPr lang="ja-JP" altLang="en-US" sz="1200" b="1" u="sng" spc="-5" dirty="0">
                <a:uFill>
                  <a:solidFill>
                    <a:srgbClr val="C00000"/>
                  </a:solidFill>
                </a:uFill>
                <a:latin typeface="Meiryo UI"/>
                <a:cs typeface="Meiryo UI"/>
              </a:rPr>
              <a:t>発電</a:t>
            </a:r>
            <a:r>
              <a:rPr lang="ja-JP" altLang="en-US" sz="1200" b="1" u="sng" dirty="0">
                <a:uFill>
                  <a:solidFill>
                    <a:srgbClr val="C00000"/>
                  </a:solidFill>
                </a:uFill>
                <a:latin typeface="Meiryo UI"/>
                <a:cs typeface="Meiryo UI"/>
              </a:rPr>
              <a:t>コ</a:t>
            </a:r>
            <a:r>
              <a:rPr lang="ja-JP" altLang="en-US" sz="1200" b="1" u="sng" spc="-10" dirty="0">
                <a:uFill>
                  <a:solidFill>
                    <a:srgbClr val="C00000"/>
                  </a:solidFill>
                </a:uFill>
                <a:latin typeface="Meiryo UI"/>
                <a:cs typeface="Meiryo UI"/>
              </a:rPr>
              <a:t>ス</a:t>
            </a:r>
            <a:r>
              <a:rPr lang="ja-JP" altLang="en-US" sz="1200" b="1" u="sng" dirty="0">
                <a:uFill>
                  <a:solidFill>
                    <a:srgbClr val="C00000"/>
                  </a:solidFill>
                </a:uFill>
                <a:latin typeface="Meiryo UI"/>
                <a:cs typeface="Meiryo UI"/>
              </a:rPr>
              <a:t>ト</a:t>
            </a:r>
            <a:r>
              <a:rPr lang="ja-JP" altLang="en-US" sz="1200" b="1" u="sng" spc="-5" dirty="0">
                <a:uFill>
                  <a:solidFill>
                    <a:srgbClr val="C00000"/>
                  </a:solidFill>
                </a:uFill>
                <a:latin typeface="Meiryo UI"/>
                <a:cs typeface="Meiryo UI"/>
              </a:rPr>
              <a:t>だ</a:t>
            </a:r>
            <a:r>
              <a:rPr lang="ja-JP" altLang="en-US" sz="1200" b="1" u="sng" dirty="0">
                <a:uFill>
                  <a:solidFill>
                    <a:srgbClr val="C00000"/>
                  </a:solidFill>
                </a:uFill>
                <a:latin typeface="Meiryo UI"/>
                <a:cs typeface="Meiryo UI"/>
              </a:rPr>
              <a:t>け</a:t>
            </a:r>
            <a:r>
              <a:rPr lang="ja-JP" altLang="en-US" sz="1200" b="1" u="sng" spc="5" dirty="0">
                <a:uFill>
                  <a:solidFill>
                    <a:srgbClr val="C00000"/>
                  </a:solidFill>
                </a:uFill>
                <a:latin typeface="Meiryo UI"/>
                <a:cs typeface="Meiryo UI"/>
              </a:rPr>
              <a:t>で</a:t>
            </a:r>
            <a:r>
              <a:rPr lang="ja-JP" altLang="en-US" sz="1200" b="1" u="sng" spc="-10" dirty="0">
                <a:uFill>
                  <a:solidFill>
                    <a:srgbClr val="C00000"/>
                  </a:solidFill>
                </a:uFill>
                <a:latin typeface="Meiryo UI"/>
                <a:cs typeface="Meiryo UI"/>
              </a:rPr>
              <a:t>な</a:t>
            </a:r>
            <a:r>
              <a:rPr lang="ja-JP" altLang="en-US" sz="1200" b="1" u="sng" spc="-5" dirty="0">
                <a:uFill>
                  <a:solidFill>
                    <a:srgbClr val="C00000"/>
                  </a:solidFill>
                </a:uFill>
                <a:latin typeface="Meiryo UI"/>
                <a:cs typeface="Meiryo UI"/>
              </a:rPr>
              <a:t>く</a:t>
            </a:r>
            <a:r>
              <a:rPr lang="ja-JP" altLang="en-US" sz="1200" spc="-5" dirty="0">
                <a:latin typeface="Meiryo UI"/>
                <a:cs typeface="Meiryo UI"/>
              </a:rPr>
              <a:t>、</a:t>
            </a:r>
            <a:r>
              <a:rPr lang="ja-JP" altLang="en-US" sz="1200" b="1" u="sng" spc="-5" dirty="0">
                <a:uFill>
                  <a:solidFill>
                    <a:srgbClr val="C00000"/>
                  </a:solidFill>
                </a:uFill>
                <a:latin typeface="Meiryo UI"/>
                <a:cs typeface="Meiryo UI"/>
              </a:rPr>
              <a:t>立地</a:t>
            </a:r>
            <a:r>
              <a:rPr lang="ja-JP" altLang="en-US" sz="1200" b="1" u="sng" spc="5" dirty="0">
                <a:uFill>
                  <a:solidFill>
                    <a:srgbClr val="C00000"/>
                  </a:solidFill>
                </a:uFill>
                <a:latin typeface="Meiryo UI"/>
                <a:cs typeface="Meiryo UI"/>
              </a:rPr>
              <a:t>地</a:t>
            </a:r>
            <a:r>
              <a:rPr lang="ja-JP" altLang="en-US" sz="1200" b="1" u="sng" spc="-5" dirty="0">
                <a:uFill>
                  <a:solidFill>
                    <a:srgbClr val="C00000"/>
                  </a:solidFill>
                </a:uFill>
                <a:latin typeface="Meiryo UI"/>
                <a:cs typeface="Meiryo UI"/>
              </a:rPr>
              <a:t>点</a:t>
            </a:r>
            <a:r>
              <a:rPr lang="ja-JP" altLang="en-US" sz="1200" b="1" u="sng" spc="5" dirty="0">
                <a:uFill>
                  <a:solidFill>
                    <a:srgbClr val="C00000"/>
                  </a:solidFill>
                </a:uFill>
                <a:latin typeface="Meiryo UI"/>
                <a:cs typeface="Meiryo UI"/>
              </a:rPr>
              <a:t>毎</a:t>
            </a:r>
            <a:r>
              <a:rPr lang="ja-JP" altLang="en-US" sz="1200" b="1" u="sng" spc="-5" dirty="0">
                <a:uFill>
                  <a:solidFill>
                    <a:srgbClr val="C00000"/>
                  </a:solidFill>
                </a:uFill>
                <a:latin typeface="Meiryo UI"/>
                <a:cs typeface="Meiryo UI"/>
              </a:rPr>
              <a:t>に</a:t>
            </a:r>
            <a:r>
              <a:rPr lang="ja-JP" altLang="en-US" sz="1200" b="1" u="sng" spc="5" dirty="0">
                <a:uFill>
                  <a:solidFill>
                    <a:srgbClr val="C00000"/>
                  </a:solidFill>
                </a:uFill>
                <a:latin typeface="Meiryo UI"/>
                <a:cs typeface="Meiryo UI"/>
              </a:rPr>
              <a:t>異</a:t>
            </a:r>
            <a:r>
              <a:rPr lang="ja-JP" altLang="en-US" sz="1200" b="1" u="sng" spc="-10" dirty="0">
                <a:uFill>
                  <a:solidFill>
                    <a:srgbClr val="C00000"/>
                  </a:solidFill>
                </a:uFill>
                <a:latin typeface="Meiryo UI"/>
                <a:cs typeface="Meiryo UI"/>
              </a:rPr>
              <a:t>な</a:t>
            </a:r>
            <a:r>
              <a:rPr lang="ja-JP" altLang="en-US" sz="1200" b="1" u="sng" spc="10" dirty="0">
                <a:uFill>
                  <a:solidFill>
                    <a:srgbClr val="C00000"/>
                  </a:solidFill>
                </a:uFill>
                <a:latin typeface="Meiryo UI"/>
                <a:cs typeface="Meiryo UI"/>
              </a:rPr>
              <a:t>る</a:t>
            </a:r>
            <a:r>
              <a:rPr lang="ja-JP" altLang="en-US" sz="1200" b="1" u="sng" spc="-5" dirty="0">
                <a:uFill>
                  <a:solidFill>
                    <a:srgbClr val="C00000"/>
                  </a:solidFill>
                </a:uFill>
                <a:latin typeface="Meiryo UI"/>
                <a:cs typeface="Meiryo UI"/>
              </a:rPr>
              <a:t>条</a:t>
            </a:r>
            <a:r>
              <a:rPr lang="ja-JP" altLang="en-US" sz="1200" b="1" u="sng" spc="5" dirty="0">
                <a:uFill>
                  <a:solidFill>
                    <a:srgbClr val="C00000"/>
                  </a:solidFill>
                </a:uFill>
                <a:latin typeface="Meiryo UI"/>
                <a:cs typeface="Meiryo UI"/>
              </a:rPr>
              <a:t>件</a:t>
            </a:r>
            <a:r>
              <a:rPr lang="ja-JP" altLang="en-US" sz="1200" b="1" u="sng" spc="-5" dirty="0">
                <a:uFill>
                  <a:solidFill>
                    <a:srgbClr val="C00000"/>
                  </a:solidFill>
                </a:uFill>
                <a:latin typeface="Meiryo UI"/>
                <a:cs typeface="Meiryo UI"/>
              </a:rPr>
              <a:t>を勘案</a:t>
            </a:r>
            <a:r>
              <a:rPr lang="ja-JP" altLang="en-US" sz="1200" b="1" u="sng" dirty="0">
                <a:uFill>
                  <a:solidFill>
                    <a:srgbClr val="C00000"/>
                  </a:solidFill>
                </a:uFill>
                <a:latin typeface="Meiryo UI"/>
                <a:cs typeface="Meiryo UI"/>
              </a:rPr>
              <a:t>し</a:t>
            </a:r>
            <a:r>
              <a:rPr lang="ja-JP" altLang="en-US" sz="1200" b="1" u="sng" spc="-5" dirty="0">
                <a:uFill>
                  <a:solidFill>
                    <a:srgbClr val="C00000"/>
                  </a:solidFill>
                </a:uFill>
                <a:latin typeface="Meiryo UI"/>
                <a:cs typeface="Meiryo UI"/>
              </a:rPr>
              <a:t>て</a:t>
            </a:r>
            <a:r>
              <a:rPr lang="ja-JP" altLang="en-US" sz="1200" b="1" u="sng" spc="5" dirty="0">
                <a:uFill>
                  <a:solidFill>
                    <a:srgbClr val="C00000"/>
                  </a:solidFill>
                </a:uFill>
                <a:latin typeface="Meiryo UI"/>
                <a:cs typeface="Meiryo UI"/>
              </a:rPr>
              <a:t>総</a:t>
            </a:r>
            <a:r>
              <a:rPr lang="ja-JP" altLang="en-US" sz="1200" b="1" u="sng" spc="-5" dirty="0">
                <a:uFill>
                  <a:solidFill>
                    <a:srgbClr val="C00000"/>
                  </a:solidFill>
                </a:uFill>
                <a:latin typeface="Meiryo UI"/>
                <a:cs typeface="Meiryo UI"/>
              </a:rPr>
              <a:t>合</a:t>
            </a:r>
            <a:r>
              <a:rPr lang="ja-JP" altLang="en-US" sz="1200" b="1" u="sng" spc="5" dirty="0">
                <a:uFill>
                  <a:solidFill>
                    <a:srgbClr val="C00000"/>
                  </a:solidFill>
                </a:uFill>
                <a:latin typeface="Meiryo UI"/>
                <a:cs typeface="Meiryo UI"/>
              </a:rPr>
              <a:t>的</a:t>
            </a:r>
            <a:r>
              <a:rPr lang="ja-JP" altLang="en-US" sz="1200" b="1" u="sng" spc="-5" dirty="0">
                <a:uFill>
                  <a:solidFill>
                    <a:srgbClr val="C00000"/>
                  </a:solidFill>
                </a:uFill>
                <a:latin typeface="Meiryo UI"/>
                <a:cs typeface="Meiryo UI"/>
              </a:rPr>
              <a:t>に判断</a:t>
            </a:r>
            <a:r>
              <a:rPr lang="ja-JP" altLang="en-US" sz="1200" spc="-5" dirty="0">
                <a:latin typeface="Meiryo UI"/>
                <a:cs typeface="Meiryo UI"/>
              </a:rPr>
              <a:t>され</a:t>
            </a:r>
            <a:r>
              <a:rPr lang="ja-JP" altLang="en-US" sz="1200" spc="-10" dirty="0">
                <a:latin typeface="Meiryo UI"/>
                <a:cs typeface="Meiryo UI"/>
              </a:rPr>
              <a:t>る</a:t>
            </a:r>
            <a:r>
              <a:rPr lang="ja-JP" altLang="en-US" sz="1200" spc="-5" dirty="0">
                <a:latin typeface="Meiryo UI"/>
                <a:cs typeface="Meiryo UI"/>
              </a:rPr>
              <a:t>。</a:t>
            </a:r>
            <a:endParaRPr lang="ja-JP" altLang="en-US" sz="1200" dirty="0">
              <a:latin typeface="Meiryo UI"/>
              <a:cs typeface="Meiryo UI"/>
            </a:endParaRPr>
          </a:p>
          <a:p>
            <a:pPr marL="356870" marR="5080" indent="-344805">
              <a:lnSpc>
                <a:spcPts val="1500"/>
              </a:lnSpc>
              <a:spcBef>
                <a:spcPts val="434"/>
              </a:spcBef>
            </a:pPr>
            <a:r>
              <a:rPr lang="ja-JP" altLang="en-US" sz="1200" spc="-5" dirty="0">
                <a:latin typeface="Meiryo UI"/>
                <a:cs typeface="Meiryo UI"/>
              </a:rPr>
              <a:t>５．</a:t>
            </a:r>
            <a:r>
              <a:rPr lang="ja-JP" altLang="en-US" sz="1200" b="1" u="sng" spc="-5" dirty="0">
                <a:uFill>
                  <a:solidFill>
                    <a:srgbClr val="C00000"/>
                  </a:solidFill>
                </a:uFill>
                <a:latin typeface="Meiryo UI"/>
                <a:cs typeface="Meiryo UI"/>
              </a:rPr>
              <a:t>太陽光</a:t>
            </a:r>
            <a:r>
              <a:rPr lang="ja-JP" altLang="en-US" sz="1200" b="1" u="sng" spc="-10" dirty="0">
                <a:uFill>
                  <a:solidFill>
                    <a:srgbClr val="C00000"/>
                  </a:solidFill>
                </a:uFill>
                <a:latin typeface="Meiryo UI"/>
                <a:cs typeface="Meiryo UI"/>
              </a:rPr>
              <a:t>・</a:t>
            </a:r>
            <a:r>
              <a:rPr lang="ja-JP" altLang="en-US" sz="1200" b="1" u="sng" spc="-5" dirty="0">
                <a:uFill>
                  <a:solidFill>
                    <a:srgbClr val="C00000"/>
                  </a:solidFill>
                </a:uFill>
                <a:latin typeface="Meiryo UI"/>
                <a:cs typeface="Meiryo UI"/>
              </a:rPr>
              <a:t>風力（自然変動電源）</a:t>
            </a:r>
            <a:r>
              <a:rPr lang="ja-JP" altLang="en-US" sz="1200" b="1" u="sng" spc="5" dirty="0">
                <a:uFill>
                  <a:solidFill>
                    <a:srgbClr val="C00000"/>
                  </a:solidFill>
                </a:uFill>
                <a:latin typeface="Meiryo UI"/>
                <a:cs typeface="Meiryo UI"/>
              </a:rPr>
              <a:t>の</a:t>
            </a:r>
            <a:r>
              <a:rPr lang="ja-JP" altLang="en-US" sz="1200" b="1" u="sng" spc="-5" dirty="0">
                <a:uFill>
                  <a:solidFill>
                    <a:srgbClr val="C00000"/>
                  </a:solidFill>
                </a:uFill>
                <a:latin typeface="Meiryo UI"/>
                <a:cs typeface="Meiryo UI"/>
              </a:rPr>
              <a:t>大量</a:t>
            </a:r>
            <a:r>
              <a:rPr lang="ja-JP" altLang="en-US" sz="1200" b="1" u="sng" spc="5" dirty="0">
                <a:uFill>
                  <a:solidFill>
                    <a:srgbClr val="C00000"/>
                  </a:solidFill>
                </a:uFill>
                <a:latin typeface="Meiryo UI"/>
                <a:cs typeface="Meiryo UI"/>
              </a:rPr>
              <a:t>導</a:t>
            </a:r>
            <a:r>
              <a:rPr lang="ja-JP" altLang="en-US" sz="1200" b="1" u="sng" spc="-5" dirty="0">
                <a:uFill>
                  <a:solidFill>
                    <a:srgbClr val="C00000"/>
                  </a:solidFill>
                </a:uFill>
                <a:latin typeface="Meiryo UI"/>
                <a:cs typeface="Meiryo UI"/>
              </a:rPr>
              <a:t>入</a:t>
            </a:r>
            <a:r>
              <a:rPr lang="ja-JP" altLang="en-US" sz="1200" spc="-5" dirty="0">
                <a:latin typeface="Meiryo UI"/>
                <a:cs typeface="Meiryo UI"/>
              </a:rPr>
              <a:t>に</a:t>
            </a:r>
            <a:r>
              <a:rPr lang="ja-JP" altLang="en-US" sz="1200" spc="-15" dirty="0">
                <a:latin typeface="Meiryo UI"/>
                <a:cs typeface="Meiryo UI"/>
              </a:rPr>
              <a:t>よ</a:t>
            </a:r>
            <a:r>
              <a:rPr lang="ja-JP" altLang="en-US" sz="1200" spc="-5" dirty="0">
                <a:latin typeface="Meiryo UI"/>
                <a:cs typeface="Meiryo UI"/>
              </a:rPr>
              <a:t>り、</a:t>
            </a:r>
            <a:r>
              <a:rPr lang="ja-JP" altLang="en-US" sz="1200" b="1" u="sng" spc="-5" dirty="0">
                <a:uFill>
                  <a:solidFill>
                    <a:srgbClr val="C00000"/>
                  </a:solidFill>
                </a:uFill>
                <a:latin typeface="Meiryo UI"/>
                <a:cs typeface="Meiryo UI"/>
              </a:rPr>
              <a:t>火力</a:t>
            </a:r>
            <a:r>
              <a:rPr lang="ja-JP" altLang="en-US" sz="1200" b="1" u="sng" spc="5" dirty="0">
                <a:uFill>
                  <a:solidFill>
                    <a:srgbClr val="C00000"/>
                  </a:solidFill>
                </a:uFill>
                <a:latin typeface="Meiryo UI"/>
                <a:cs typeface="Meiryo UI"/>
              </a:rPr>
              <a:t>の</a:t>
            </a:r>
            <a:r>
              <a:rPr lang="ja-JP" altLang="en-US" sz="1200" b="1" u="sng" spc="-5" dirty="0">
                <a:uFill>
                  <a:solidFill>
                    <a:srgbClr val="C00000"/>
                  </a:solidFill>
                </a:uFill>
                <a:latin typeface="Meiryo UI"/>
                <a:cs typeface="Meiryo UI"/>
              </a:rPr>
              <a:t>効率</a:t>
            </a:r>
            <a:r>
              <a:rPr lang="ja-JP" altLang="en-US" sz="1200" b="1" u="sng" spc="5" dirty="0">
                <a:uFill>
                  <a:solidFill>
                    <a:srgbClr val="C00000"/>
                  </a:solidFill>
                </a:uFill>
                <a:latin typeface="Meiryo UI"/>
                <a:cs typeface="Meiryo UI"/>
              </a:rPr>
              <a:t>低</a:t>
            </a:r>
            <a:r>
              <a:rPr lang="ja-JP" altLang="en-US" sz="1200" b="1" u="sng" spc="-5" dirty="0">
                <a:uFill>
                  <a:solidFill>
                    <a:srgbClr val="C00000"/>
                  </a:solidFill>
                </a:uFill>
                <a:latin typeface="Meiryo UI"/>
                <a:cs typeface="Meiryo UI"/>
              </a:rPr>
              <a:t>下</a:t>
            </a:r>
            <a:r>
              <a:rPr lang="ja-JP" altLang="en-US" sz="1200" b="1" u="sng" spc="5" dirty="0">
                <a:uFill>
                  <a:solidFill>
                    <a:srgbClr val="C00000"/>
                  </a:solidFill>
                </a:uFill>
                <a:latin typeface="Meiryo UI"/>
                <a:cs typeface="Meiryo UI"/>
              </a:rPr>
              <a:t>や</a:t>
            </a:r>
            <a:r>
              <a:rPr lang="ja-JP" altLang="en-US" sz="1200" b="1" u="sng" spc="-5" dirty="0">
                <a:uFill>
                  <a:solidFill>
                    <a:srgbClr val="C00000"/>
                  </a:solidFill>
                </a:uFill>
                <a:latin typeface="Meiryo UI"/>
                <a:cs typeface="Meiryo UI"/>
              </a:rPr>
              <a:t>揚水の</a:t>
            </a:r>
            <a:r>
              <a:rPr lang="ja-JP" altLang="en-US" sz="1200" b="1" u="sng" spc="5" dirty="0">
                <a:uFill>
                  <a:solidFill>
                    <a:srgbClr val="C00000"/>
                  </a:solidFill>
                </a:uFill>
                <a:latin typeface="Meiryo UI"/>
                <a:cs typeface="Meiryo UI"/>
              </a:rPr>
              <a:t>活用</a:t>
            </a:r>
            <a:r>
              <a:rPr lang="ja-JP" altLang="en-US" sz="1200" b="1" u="sng" spc="-10" dirty="0">
                <a:uFill>
                  <a:solidFill>
                    <a:srgbClr val="C00000"/>
                  </a:solidFill>
                </a:uFill>
                <a:latin typeface="Meiryo UI"/>
                <a:cs typeface="Meiryo UI"/>
              </a:rPr>
              <a:t>な</a:t>
            </a:r>
            <a:r>
              <a:rPr lang="ja-JP" altLang="en-US" sz="1200" b="1" u="sng" spc="-5" dirty="0">
                <a:uFill>
                  <a:solidFill>
                    <a:srgbClr val="C00000"/>
                  </a:solidFill>
                </a:uFill>
                <a:latin typeface="Meiryo UI"/>
                <a:cs typeface="Meiryo UI"/>
              </a:rPr>
              <a:t>どに</a:t>
            </a:r>
            <a:r>
              <a:rPr lang="ja-JP" altLang="en-US" sz="1200" b="1" u="sng" spc="5" dirty="0">
                <a:uFill>
                  <a:solidFill>
                    <a:srgbClr val="C00000"/>
                  </a:solidFill>
                </a:uFill>
                <a:latin typeface="Meiryo UI"/>
                <a:cs typeface="Meiryo UI"/>
              </a:rPr>
              <a:t>伴</a:t>
            </a:r>
            <a:r>
              <a:rPr lang="ja-JP" altLang="en-US" sz="1200" b="1" u="sng" spc="-10" dirty="0">
                <a:uFill>
                  <a:solidFill>
                    <a:srgbClr val="C00000"/>
                  </a:solidFill>
                </a:uFill>
                <a:latin typeface="Meiryo UI"/>
                <a:cs typeface="Meiryo UI"/>
              </a:rPr>
              <a:t>う費用</a:t>
            </a:r>
            <a:r>
              <a:rPr lang="ja-JP" altLang="en-US" sz="1200" b="1" u="sng" spc="10" dirty="0">
                <a:uFill>
                  <a:solidFill>
                    <a:srgbClr val="C00000"/>
                  </a:solidFill>
                </a:uFill>
                <a:latin typeface="Meiryo UI"/>
                <a:cs typeface="Meiryo UI"/>
              </a:rPr>
              <a:t>が</a:t>
            </a:r>
            <a:r>
              <a:rPr lang="ja-JP" altLang="en-US" sz="1200" b="1" u="sng" spc="-5" dirty="0">
                <a:uFill>
                  <a:solidFill>
                    <a:srgbClr val="C00000"/>
                  </a:solidFill>
                </a:uFill>
                <a:latin typeface="Meiryo UI"/>
                <a:cs typeface="Meiryo UI"/>
              </a:rPr>
              <a:t>高</a:t>
            </a:r>
            <a:r>
              <a:rPr lang="ja-JP" altLang="en-US" sz="1200" b="1" u="sng" dirty="0">
                <a:uFill>
                  <a:solidFill>
                    <a:srgbClr val="C00000"/>
                  </a:solidFill>
                </a:uFill>
                <a:latin typeface="Meiryo UI"/>
                <a:cs typeface="Meiryo UI"/>
              </a:rPr>
              <a:t>ま</a:t>
            </a:r>
            <a:r>
              <a:rPr lang="ja-JP" altLang="en-US" sz="1200" b="1" u="sng" spc="-5" dirty="0">
                <a:uFill>
                  <a:solidFill>
                    <a:srgbClr val="C00000"/>
                  </a:solidFill>
                </a:uFill>
                <a:latin typeface="Meiryo UI"/>
                <a:cs typeface="Meiryo UI"/>
              </a:rPr>
              <a:t>る</a:t>
            </a:r>
            <a:r>
              <a:rPr lang="ja-JP" altLang="en-US" sz="1200" spc="5" dirty="0">
                <a:latin typeface="Meiryo UI"/>
                <a:cs typeface="Meiryo UI"/>
              </a:rPr>
              <a:t>た</a:t>
            </a:r>
            <a:r>
              <a:rPr lang="ja-JP" altLang="en-US" sz="1200" spc="-10" dirty="0">
                <a:latin typeface="Meiryo UI"/>
                <a:cs typeface="Meiryo UI"/>
              </a:rPr>
              <a:t>め</a:t>
            </a:r>
            <a:r>
              <a:rPr lang="ja-JP" altLang="en-US" sz="1200" spc="-5" dirty="0">
                <a:latin typeface="Meiryo UI"/>
                <a:cs typeface="Meiryo UI"/>
              </a:rPr>
              <a:t>、これ</a:t>
            </a:r>
            <a:r>
              <a:rPr lang="ja-JP" altLang="en-US" sz="1200" spc="-10" dirty="0">
                <a:latin typeface="Meiryo UI"/>
                <a:cs typeface="Meiryo UI"/>
              </a:rPr>
              <a:t>も</a:t>
            </a:r>
            <a:r>
              <a:rPr lang="ja-JP" altLang="en-US" sz="1200" spc="-5" dirty="0">
                <a:latin typeface="Meiryo UI"/>
                <a:cs typeface="Meiryo UI"/>
              </a:rPr>
              <a:t>考</a:t>
            </a:r>
            <a:r>
              <a:rPr lang="ja-JP" altLang="en-US" sz="1200" spc="-10" dirty="0">
                <a:latin typeface="Meiryo UI"/>
                <a:cs typeface="Meiryo UI"/>
              </a:rPr>
              <a:t>慮</a:t>
            </a:r>
            <a:r>
              <a:rPr lang="ja-JP" altLang="en-US" sz="1200" dirty="0">
                <a:latin typeface="Meiryo UI"/>
                <a:cs typeface="Meiryo UI"/>
              </a:rPr>
              <a:t>する</a:t>
            </a:r>
            <a:r>
              <a:rPr lang="ja-JP" altLang="en-US" sz="1200" spc="-5" dirty="0">
                <a:latin typeface="Meiryo UI"/>
                <a:cs typeface="Meiryo UI"/>
              </a:rPr>
              <a:t>必要</a:t>
            </a:r>
            <a:r>
              <a:rPr lang="ja-JP" altLang="en-US" sz="1200" dirty="0">
                <a:latin typeface="Meiryo UI"/>
                <a:cs typeface="Meiryo UI"/>
              </a:rPr>
              <a:t>が</a:t>
            </a:r>
            <a:r>
              <a:rPr lang="ja-JP" altLang="en-US" sz="1200" spc="-10" dirty="0">
                <a:latin typeface="Meiryo UI"/>
                <a:cs typeface="Meiryo UI"/>
              </a:rPr>
              <a:t>ある</a:t>
            </a:r>
            <a:r>
              <a:rPr lang="ja-JP" altLang="en-US" sz="1200" spc="-5" dirty="0">
                <a:latin typeface="Meiryo UI"/>
                <a:cs typeface="Meiryo UI"/>
              </a:rPr>
              <a:t>。 こ</a:t>
            </a:r>
            <a:r>
              <a:rPr lang="ja-JP" altLang="en-US" sz="1200" spc="-10" dirty="0">
                <a:latin typeface="Meiryo UI"/>
                <a:cs typeface="Meiryo UI"/>
              </a:rPr>
              <a:t>の</a:t>
            </a:r>
            <a:r>
              <a:rPr lang="ja-JP" altLang="en-US" sz="1200" spc="-5" dirty="0">
                <a:latin typeface="Meiryo UI"/>
                <a:cs typeface="Meiryo UI"/>
              </a:rPr>
              <a:t>費用につ</a:t>
            </a:r>
            <a:r>
              <a:rPr lang="ja-JP" altLang="en-US" sz="1200" spc="-10" dirty="0">
                <a:latin typeface="Meiryo UI"/>
                <a:cs typeface="Meiryo UI"/>
              </a:rPr>
              <a:t>い</a:t>
            </a:r>
            <a:r>
              <a:rPr lang="ja-JP" altLang="en-US" sz="1200" spc="-5" dirty="0">
                <a:latin typeface="Meiryo UI"/>
                <a:cs typeface="Meiryo UI"/>
              </a:rPr>
              <a:t>て、今回</a:t>
            </a:r>
            <a:r>
              <a:rPr lang="ja-JP" altLang="en-US" sz="1200" spc="-10" dirty="0">
                <a:latin typeface="Meiryo UI"/>
                <a:cs typeface="Meiryo UI"/>
              </a:rPr>
              <a:t>は</a:t>
            </a:r>
            <a:r>
              <a:rPr lang="ja-JP" altLang="en-US" sz="1200" spc="-5" dirty="0">
                <a:latin typeface="Meiryo UI"/>
                <a:cs typeface="Meiryo UI"/>
              </a:rPr>
              <a:t>、系統制</a:t>
            </a:r>
            <a:r>
              <a:rPr lang="ja-JP" altLang="en-US" sz="1200" spc="5" dirty="0">
                <a:latin typeface="Meiryo UI"/>
                <a:cs typeface="Meiryo UI"/>
              </a:rPr>
              <a:t>約</a:t>
            </a:r>
            <a:r>
              <a:rPr lang="ja-JP" altLang="en-US" sz="1200" spc="-5" dirty="0">
                <a:latin typeface="Meiryo UI"/>
                <a:cs typeface="Meiryo UI"/>
              </a:rPr>
              <a:t>等</a:t>
            </a:r>
            <a:r>
              <a:rPr lang="ja-JP" altLang="en-US" sz="1200" spc="-15" dirty="0">
                <a:latin typeface="Meiryo UI"/>
                <a:cs typeface="Meiryo UI"/>
              </a:rPr>
              <a:t>を</a:t>
            </a:r>
            <a:r>
              <a:rPr lang="ja-JP" altLang="en-US" sz="1200" spc="5" dirty="0">
                <a:latin typeface="Meiryo UI"/>
                <a:cs typeface="Meiryo UI"/>
              </a:rPr>
              <a:t>考</a:t>
            </a:r>
            <a:r>
              <a:rPr lang="ja-JP" altLang="en-US" sz="1200" spc="-5" dirty="0">
                <a:latin typeface="Meiryo UI"/>
                <a:cs typeface="Meiryo UI"/>
              </a:rPr>
              <a:t>慮</a:t>
            </a:r>
            <a:r>
              <a:rPr lang="ja-JP" altLang="en-US" sz="1200" spc="5" dirty="0">
                <a:latin typeface="Meiryo UI"/>
                <a:cs typeface="Meiryo UI"/>
              </a:rPr>
              <a:t>し</a:t>
            </a:r>
            <a:r>
              <a:rPr lang="ja-JP" altLang="en-US" sz="1200" spc="-10" dirty="0">
                <a:latin typeface="Meiryo UI"/>
                <a:cs typeface="Meiryo UI"/>
              </a:rPr>
              <a:t>ない</a:t>
            </a:r>
            <a:r>
              <a:rPr lang="ja-JP" altLang="en-US" sz="1200" spc="5" dirty="0">
                <a:latin typeface="Meiryo UI"/>
                <a:cs typeface="Meiryo UI"/>
              </a:rPr>
              <a:t>機</a:t>
            </a:r>
            <a:r>
              <a:rPr lang="ja-JP" altLang="en-US" sz="1200" spc="-5" dirty="0">
                <a:latin typeface="Meiryo UI"/>
                <a:cs typeface="Meiryo UI"/>
              </a:rPr>
              <a:t>械</a:t>
            </a:r>
            <a:r>
              <a:rPr lang="ja-JP" altLang="en-US" sz="1200" spc="5" dirty="0">
                <a:latin typeface="Meiryo UI"/>
                <a:cs typeface="Meiryo UI"/>
              </a:rPr>
              <a:t>的</a:t>
            </a:r>
            <a:r>
              <a:rPr lang="ja-JP" altLang="en-US" sz="1200" spc="-10" dirty="0">
                <a:latin typeface="Meiryo UI"/>
                <a:cs typeface="Meiryo UI"/>
              </a:rPr>
              <a:t>な</a:t>
            </a:r>
            <a:r>
              <a:rPr lang="ja-JP" altLang="en-US" sz="1200" spc="-5" dirty="0">
                <a:latin typeface="Meiryo UI"/>
                <a:cs typeface="Meiryo UI"/>
              </a:rPr>
              <a:t>試算</a:t>
            </a:r>
            <a:r>
              <a:rPr lang="ja-JP" altLang="en-US" sz="700" dirty="0">
                <a:latin typeface="Meiryo UI"/>
                <a:cs typeface="Meiryo UI"/>
              </a:rPr>
              <a:t>（参考①）</a:t>
            </a:r>
            <a:r>
              <a:rPr lang="ja-JP" altLang="en-US" sz="1200" spc="-5" dirty="0">
                <a:latin typeface="Meiryo UI"/>
                <a:cs typeface="Meiryo UI"/>
              </a:rPr>
              <a:t>に</a:t>
            </a:r>
            <a:r>
              <a:rPr lang="ja-JP" altLang="en-US" sz="1200" spc="-10" dirty="0">
                <a:latin typeface="Meiryo UI"/>
                <a:cs typeface="Meiryo UI"/>
              </a:rPr>
              <a:t>加</a:t>
            </a:r>
            <a:r>
              <a:rPr lang="ja-JP" altLang="en-US" sz="1200" spc="-5" dirty="0">
                <a:latin typeface="Meiryo UI"/>
                <a:cs typeface="Meiryo UI"/>
              </a:rPr>
              <a:t>え、</a:t>
            </a:r>
            <a:r>
              <a:rPr lang="ja-JP" altLang="en-US" sz="1200" b="1" u="sng" spc="5" dirty="0">
                <a:uFill>
                  <a:solidFill>
                    <a:srgbClr val="C00000"/>
                  </a:solidFill>
                </a:uFill>
                <a:latin typeface="Meiryo UI"/>
                <a:cs typeface="Meiryo UI"/>
              </a:rPr>
              <a:t>系</a:t>
            </a:r>
            <a:r>
              <a:rPr lang="ja-JP" altLang="en-US" sz="1200" b="1" u="sng" spc="-5" dirty="0">
                <a:uFill>
                  <a:solidFill>
                    <a:srgbClr val="C00000"/>
                  </a:solidFill>
                </a:uFill>
                <a:latin typeface="Meiryo UI"/>
                <a:cs typeface="Meiryo UI"/>
              </a:rPr>
              <a:t>統制</a:t>
            </a:r>
            <a:r>
              <a:rPr lang="ja-JP" altLang="en-US" sz="1200" b="1" u="sng" spc="5" dirty="0">
                <a:uFill>
                  <a:solidFill>
                    <a:srgbClr val="C00000"/>
                  </a:solidFill>
                </a:uFill>
                <a:latin typeface="Meiryo UI"/>
                <a:cs typeface="Meiryo UI"/>
              </a:rPr>
              <a:t>約</a:t>
            </a:r>
            <a:r>
              <a:rPr lang="ja-JP" altLang="en-US" sz="1200" b="1" u="sng" spc="-5" dirty="0">
                <a:uFill>
                  <a:solidFill>
                    <a:srgbClr val="C00000"/>
                  </a:solidFill>
                </a:uFill>
                <a:latin typeface="Meiryo UI"/>
                <a:cs typeface="Meiryo UI"/>
              </a:rPr>
              <a:t>等を</a:t>
            </a:r>
            <a:r>
              <a:rPr lang="ja-JP" altLang="en-US" sz="1200" b="1" u="sng" spc="5" dirty="0">
                <a:uFill>
                  <a:solidFill>
                    <a:srgbClr val="C00000"/>
                  </a:solidFill>
                </a:uFill>
                <a:latin typeface="Meiryo UI"/>
                <a:cs typeface="Meiryo UI"/>
              </a:rPr>
              <a:t>考</a:t>
            </a:r>
            <a:r>
              <a:rPr lang="ja-JP" altLang="en-US" sz="1200" b="1" u="sng" spc="-5" dirty="0">
                <a:uFill>
                  <a:solidFill>
                    <a:srgbClr val="C00000"/>
                  </a:solidFill>
                </a:uFill>
                <a:latin typeface="Meiryo UI"/>
                <a:cs typeface="Meiryo UI"/>
              </a:rPr>
              <a:t>慮</a:t>
            </a:r>
            <a:r>
              <a:rPr lang="ja-JP" altLang="en-US" sz="1200" b="1" u="sng" dirty="0">
                <a:uFill>
                  <a:solidFill>
                    <a:srgbClr val="C00000"/>
                  </a:solidFill>
                </a:uFill>
                <a:latin typeface="Meiryo UI"/>
                <a:cs typeface="Meiryo UI"/>
              </a:rPr>
              <a:t>し</a:t>
            </a:r>
            <a:r>
              <a:rPr lang="ja-JP" altLang="en-US" sz="1200" b="1" u="sng" spc="-10" dirty="0">
                <a:uFill>
                  <a:solidFill>
                    <a:srgbClr val="C00000"/>
                  </a:solidFill>
                </a:uFill>
                <a:latin typeface="Meiryo UI"/>
                <a:cs typeface="Meiryo UI"/>
              </a:rPr>
              <a:t>たモ</a:t>
            </a:r>
            <a:r>
              <a:rPr lang="ja-JP" altLang="en-US" sz="1200" b="1" u="sng" spc="-5" dirty="0">
                <a:uFill>
                  <a:solidFill>
                    <a:srgbClr val="C00000"/>
                  </a:solidFill>
                </a:uFill>
                <a:latin typeface="Meiryo UI"/>
                <a:cs typeface="Meiryo UI"/>
              </a:rPr>
              <a:t>デ</a:t>
            </a:r>
            <a:r>
              <a:rPr lang="ja-JP" altLang="en-US" sz="1200" b="1" u="sng" dirty="0">
                <a:uFill>
                  <a:solidFill>
                    <a:srgbClr val="C00000"/>
                  </a:solidFill>
                </a:uFill>
                <a:latin typeface="Meiryo UI"/>
                <a:cs typeface="Meiryo UI"/>
              </a:rPr>
              <a:t>ル</a:t>
            </a:r>
            <a:r>
              <a:rPr lang="ja-JP" altLang="en-US" sz="1200" b="1" u="sng" spc="-5" dirty="0">
                <a:uFill>
                  <a:solidFill>
                    <a:srgbClr val="C00000"/>
                  </a:solidFill>
                </a:uFill>
                <a:latin typeface="Meiryo UI"/>
                <a:cs typeface="Meiryo UI"/>
              </a:rPr>
              <a:t>に</a:t>
            </a:r>
            <a:r>
              <a:rPr lang="ja-JP" altLang="en-US" sz="1200" b="1" u="sng" dirty="0">
                <a:uFill>
                  <a:solidFill>
                    <a:srgbClr val="C00000"/>
                  </a:solidFill>
                </a:uFill>
                <a:latin typeface="Meiryo UI"/>
                <a:cs typeface="Meiryo UI"/>
              </a:rPr>
              <a:t>よ</a:t>
            </a:r>
            <a:r>
              <a:rPr lang="ja-JP" altLang="en-US" sz="1200" b="1" u="sng" spc="-5" dirty="0">
                <a:uFill>
                  <a:solidFill>
                    <a:srgbClr val="C00000"/>
                  </a:solidFill>
                </a:uFill>
                <a:latin typeface="Meiryo UI"/>
                <a:cs typeface="Meiryo UI"/>
              </a:rPr>
              <a:t>る分</a:t>
            </a:r>
            <a:r>
              <a:rPr lang="ja-JP" altLang="en-US" sz="1200" b="1" u="sng" spc="5" dirty="0">
                <a:uFill>
                  <a:solidFill>
                    <a:srgbClr val="C00000"/>
                  </a:solidFill>
                </a:uFill>
                <a:latin typeface="Meiryo UI"/>
                <a:cs typeface="Meiryo UI"/>
              </a:rPr>
              <a:t>析</a:t>
            </a:r>
            <a:r>
              <a:rPr lang="ja-JP" altLang="en-US" sz="1200" spc="-10" dirty="0">
                <a:latin typeface="Meiryo UI"/>
                <a:cs typeface="Meiryo UI"/>
              </a:rPr>
              <a:t>も</a:t>
            </a:r>
            <a:r>
              <a:rPr lang="ja-JP" altLang="en-US" sz="1200" spc="-5" dirty="0">
                <a:latin typeface="Meiryo UI"/>
                <a:cs typeface="Meiryo UI"/>
              </a:rPr>
              <a:t>実</a:t>
            </a:r>
            <a:r>
              <a:rPr lang="ja-JP" altLang="en-US" sz="1200" spc="5" dirty="0">
                <a:latin typeface="Meiryo UI"/>
                <a:cs typeface="Meiryo UI"/>
              </a:rPr>
              <a:t>施</a:t>
            </a:r>
            <a:r>
              <a:rPr lang="ja-JP" altLang="en-US" sz="1200" spc="-10" dirty="0">
                <a:latin typeface="Meiryo UI"/>
                <a:cs typeface="Meiryo UI"/>
              </a:rPr>
              <a:t>し</a:t>
            </a:r>
            <a:r>
              <a:rPr lang="ja-JP" altLang="en-US" sz="1200" spc="-5" dirty="0">
                <a:latin typeface="Meiryo UI"/>
                <a:cs typeface="Meiryo UI"/>
              </a:rPr>
              <a:t>、</a:t>
            </a:r>
            <a:r>
              <a:rPr lang="ja-JP" altLang="en-US" sz="1200" b="1" u="sng" spc="-5" dirty="0">
                <a:uFill>
                  <a:solidFill>
                    <a:srgbClr val="C00000"/>
                  </a:solidFill>
                </a:uFill>
                <a:latin typeface="Meiryo UI"/>
                <a:cs typeface="Meiryo UI"/>
              </a:rPr>
              <a:t>参考</a:t>
            </a:r>
            <a:r>
              <a:rPr lang="ja-JP" altLang="en-US" sz="1200" b="1" u="sng" dirty="0">
                <a:uFill>
                  <a:solidFill>
                    <a:srgbClr val="C00000"/>
                  </a:solidFill>
                </a:uFill>
                <a:latin typeface="Meiryo UI"/>
                <a:cs typeface="Meiryo UI"/>
              </a:rPr>
              <a:t>と</a:t>
            </a:r>
            <a:r>
              <a:rPr lang="ja-JP" altLang="en-US" sz="1200" b="1" u="sng" spc="-5" dirty="0">
                <a:uFill>
                  <a:solidFill>
                    <a:srgbClr val="C00000"/>
                  </a:solidFill>
                </a:uFill>
                <a:latin typeface="Meiryo UI"/>
                <a:cs typeface="Meiryo UI"/>
              </a:rPr>
              <a:t>して整</a:t>
            </a:r>
            <a:r>
              <a:rPr lang="ja-JP" altLang="en-US" sz="1200" b="1" u="sng" spc="-10" dirty="0">
                <a:uFill>
                  <a:solidFill>
                    <a:srgbClr val="C00000"/>
                  </a:solidFill>
                </a:uFill>
                <a:latin typeface="Meiryo UI"/>
                <a:cs typeface="Meiryo UI"/>
              </a:rPr>
              <a:t>理</a:t>
            </a:r>
            <a:r>
              <a:rPr lang="ja-JP" altLang="en-US" sz="700" dirty="0">
                <a:latin typeface="Meiryo UI"/>
                <a:cs typeface="Meiryo UI"/>
              </a:rPr>
              <a:t>（参考②）</a:t>
            </a:r>
            <a:r>
              <a:rPr lang="ja-JP" altLang="en-US" sz="700" spc="-15" dirty="0">
                <a:latin typeface="Meiryo UI"/>
                <a:cs typeface="Meiryo UI"/>
              </a:rPr>
              <a:t> </a:t>
            </a:r>
            <a:r>
              <a:rPr lang="ja-JP" altLang="en-US" sz="1200" spc="-5" dirty="0">
                <a:latin typeface="Meiryo UI"/>
                <a:cs typeface="Meiryo UI"/>
              </a:rPr>
              <a:t>。</a:t>
            </a:r>
            <a:endParaRPr lang="ja-JP" altLang="en-US" sz="1200" dirty="0">
              <a:latin typeface="Meiryo UI"/>
              <a:cs typeface="Meiryo UI"/>
            </a:endParaRPr>
          </a:p>
        </p:txBody>
      </p:sp>
      <p:sp>
        <p:nvSpPr>
          <p:cNvPr id="4" name="スライド番号プレースホルダー 3"/>
          <p:cNvSpPr>
            <a:spLocks noGrp="1"/>
          </p:cNvSpPr>
          <p:nvPr>
            <p:ph type="sldNum" sz="quarter" idx="5"/>
          </p:nvPr>
        </p:nvSpPr>
        <p:spPr/>
        <p:txBody>
          <a:bodyPr/>
          <a:lstStyle/>
          <a:p>
            <a:fld id="{93050DE7-9552-4407-A5B7-F3F17E0AA1C7}" type="slidenum">
              <a:rPr kumimoji="1" lang="ja-JP" altLang="en-US" smtClean="0"/>
              <a:t>88</a:t>
            </a:fld>
            <a:endParaRPr kumimoji="1" lang="ja-JP" altLang="en-US"/>
          </a:p>
        </p:txBody>
      </p:sp>
    </p:spTree>
    <p:extLst>
      <p:ext uri="{BB962C8B-B14F-4D97-AF65-F5344CB8AC3E}">
        <p14:creationId xmlns:p14="http://schemas.microsoft.com/office/powerpoint/2010/main" val="3752277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2022/11/30</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2022/11/30</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2022/11/30</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BIZ UDP明朝 Medium"/>
                <a:cs typeface="BIZ UDP明朝 Medium"/>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7258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2022/11/30</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2022/11/30</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2022/11/30</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2022/11/30</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2022/11/30</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2022/11/30</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2022/11/30</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2022/11/30</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2022/11/30</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7"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jp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jpe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18.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hyperlink" Target="http://www.apsp.or.jp/casestudy/umikaradaichi/" TargetMode="External"/><Relationship Id="rId7" Type="http://schemas.openxmlformats.org/officeDocument/2006/relationships/image" Target="../media/image38.w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g"/><Relationship Id="rId9" Type="http://schemas.openxmlformats.org/officeDocument/2006/relationships/image" Target="../media/image4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pnas.org/content/118/8/e202323311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1.xml"/><Relationship Id="rId4" Type="http://schemas.openxmlformats.org/officeDocument/2006/relationships/hyperlink" Target="https://www.jst.go.jp/pr/announce/20161220-2/index.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1.jpg"/></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3.jpg"/><Relationship Id="rId21" Type="http://schemas.openxmlformats.org/officeDocument/2006/relationships/image" Target="../media/image81.jp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jpg"/><Relationship Id="rId2" Type="http://schemas.openxmlformats.org/officeDocument/2006/relationships/image" Target="../media/image62.jpg"/><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jp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jpg"/><Relationship Id="rId24" Type="http://schemas.openxmlformats.org/officeDocument/2006/relationships/image" Target="../media/image84.jpg"/><Relationship Id="rId5" Type="http://schemas.openxmlformats.org/officeDocument/2006/relationships/image" Target="../media/image65.jpg"/><Relationship Id="rId15" Type="http://schemas.openxmlformats.org/officeDocument/2006/relationships/image" Target="../media/image75.png"/><Relationship Id="rId23" Type="http://schemas.openxmlformats.org/officeDocument/2006/relationships/image" Target="../media/image83.jpg"/><Relationship Id="rId28" Type="http://schemas.openxmlformats.org/officeDocument/2006/relationships/image" Target="../media/image88.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jpg"/><Relationship Id="rId9" Type="http://schemas.openxmlformats.org/officeDocument/2006/relationships/image" Target="../media/image69.jpg"/><Relationship Id="rId14" Type="http://schemas.openxmlformats.org/officeDocument/2006/relationships/image" Target="../media/image74.png"/><Relationship Id="rId22" Type="http://schemas.openxmlformats.org/officeDocument/2006/relationships/image" Target="../media/image82.jpg"/><Relationship Id="rId27"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hyperlink" Target="https://www.nature.com/articles/nature25476"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96.jpg"/><Relationship Id="rId3" Type="http://schemas.openxmlformats.org/officeDocument/2006/relationships/image" Target="../media/image92.png"/><Relationship Id="rId7" Type="http://schemas.openxmlformats.org/officeDocument/2006/relationships/image" Target="../media/image13.jp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5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0.jpg"/><Relationship Id="rId7" Type="http://schemas.openxmlformats.org/officeDocument/2006/relationships/image" Target="../media/image103.png"/><Relationship Id="rId2" Type="http://schemas.openxmlformats.org/officeDocument/2006/relationships/image" Target="../media/image99.jpg"/><Relationship Id="rId1" Type="http://schemas.openxmlformats.org/officeDocument/2006/relationships/slideLayout" Target="../slideLayouts/slideLayout2.xml"/><Relationship Id="rId6" Type="http://schemas.openxmlformats.org/officeDocument/2006/relationships/hyperlink" Target="http://www.scmp.com/news/china/society/article/2142316/giant-indoor-farm-china-breeding-six-billion-cockroaches-year" TargetMode="External"/><Relationship Id="rId5" Type="http://schemas.openxmlformats.org/officeDocument/2006/relationships/image" Target="../media/image102.png"/><Relationship Id="rId4" Type="http://schemas.openxmlformats.org/officeDocument/2006/relationships/image" Target="../media/image10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2.png"/><Relationship Id="rId3" Type="http://schemas.openxmlformats.org/officeDocument/2006/relationships/image" Target="../media/image105.png"/><Relationship Id="rId21" Type="http://schemas.openxmlformats.org/officeDocument/2006/relationships/image" Target="../media/image119.png"/><Relationship Id="rId7" Type="http://schemas.openxmlformats.org/officeDocument/2006/relationships/image" Target="../media/image107.jpeg"/><Relationship Id="rId12" Type="http://schemas.openxmlformats.org/officeDocument/2006/relationships/image" Target="../media/image112.png"/><Relationship Id="rId17" Type="http://schemas.openxmlformats.org/officeDocument/2006/relationships/image" Target="../media/image117.wmf"/><Relationship Id="rId2" Type="http://schemas.openxmlformats.org/officeDocument/2006/relationships/slideLayout" Target="../slideLayouts/slideLayout1.xml"/><Relationship Id="rId16" Type="http://schemas.openxmlformats.org/officeDocument/2006/relationships/image" Target="../media/image116.png"/><Relationship Id="rId20" Type="http://schemas.openxmlformats.org/officeDocument/2006/relationships/image" Target="../media/image19.wmf"/><Relationship Id="rId1" Type="http://schemas.openxmlformats.org/officeDocument/2006/relationships/vmlDrawing" Target="../drawings/vmlDrawing1.vml"/><Relationship Id="rId6" Type="http://schemas.openxmlformats.org/officeDocument/2006/relationships/image" Target="../media/image104.png"/><Relationship Id="rId11" Type="http://schemas.openxmlformats.org/officeDocument/2006/relationships/image" Target="../media/image111.png"/><Relationship Id="rId5" Type="http://schemas.openxmlformats.org/officeDocument/2006/relationships/oleObject" Target="../embeddings/oleObject1.bin"/><Relationship Id="rId15" Type="http://schemas.openxmlformats.org/officeDocument/2006/relationships/image" Target="../media/image115.wmf"/><Relationship Id="rId10" Type="http://schemas.openxmlformats.org/officeDocument/2006/relationships/image" Target="../media/image110.wmf"/><Relationship Id="rId19" Type="http://schemas.openxmlformats.org/officeDocument/2006/relationships/image" Target="../media/image118.png"/><Relationship Id="rId4" Type="http://schemas.openxmlformats.org/officeDocument/2006/relationships/image" Target="../media/image106.jpeg"/><Relationship Id="rId9" Type="http://schemas.openxmlformats.org/officeDocument/2006/relationships/image" Target="../media/image109.jpeg"/><Relationship Id="rId14" Type="http://schemas.openxmlformats.org/officeDocument/2006/relationships/image" Target="../media/image1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energy.gov/eere/office-energy-efficiency-renewable-energy" TargetMode="External"/><Relationship Id="rId2" Type="http://schemas.openxmlformats.org/officeDocument/2006/relationships/hyperlink" Target="https://www.energy.gov/" TargetMode="Externa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hyperlink" Target="https://www.allianceforsustainableenergy.org/"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1.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6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48.jpeg"/><Relationship Id="rId7" Type="http://schemas.openxmlformats.org/officeDocument/2006/relationships/hyperlink" Target="https://www.instagram.com/fromstock_official" TargetMode="External"/><Relationship Id="rId2"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hyperlink" Target="https://www.dot-st.com/fromstock/" TargetMode="External"/><Relationship Id="rId5" Type="http://schemas.openxmlformats.org/officeDocument/2006/relationships/hyperlink" Target="https://fromstock.jp/" TargetMode="External"/><Relationship Id="rId4" Type="http://schemas.openxmlformats.org/officeDocument/2006/relationships/image" Target="../media/image149.jpeg"/></Relationships>
</file>

<file path=ppt/slides/_rels/slide69.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19.png"/><Relationship Id="rId1" Type="http://schemas.openxmlformats.org/officeDocument/2006/relationships/slideLayout" Target="../slideLayouts/slideLayout1.xml"/><Relationship Id="rId5" Type="http://schemas.openxmlformats.org/officeDocument/2006/relationships/image" Target="../media/image159.jpeg"/><Relationship Id="rId4" Type="http://schemas.openxmlformats.org/officeDocument/2006/relationships/image" Target="../media/image158.png"/></Relationships>
</file>

<file path=ppt/slides/_rels/slide77.xml.rels><?xml version="1.0" encoding="UTF-8" standalone="yes"?>
<Relationships xmlns="http://schemas.openxmlformats.org/package/2006/relationships"><Relationship Id="rId3" Type="http://schemas.openxmlformats.org/officeDocument/2006/relationships/image" Target="../media/image160.jpg"/><Relationship Id="rId7" Type="http://schemas.openxmlformats.org/officeDocument/2006/relationships/image" Target="../media/image164.jp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63.jpg"/><Relationship Id="rId5" Type="http://schemas.openxmlformats.org/officeDocument/2006/relationships/image" Target="../media/image162.jpg"/><Relationship Id="rId4" Type="http://schemas.openxmlformats.org/officeDocument/2006/relationships/image" Target="../media/image161.jpg"/></Relationships>
</file>

<file path=ppt/slides/_rels/slide7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jpg"/><Relationship Id="rId7" Type="http://schemas.openxmlformats.org/officeDocument/2006/relationships/image" Target="../media/image170.png"/><Relationship Id="rId12" Type="http://schemas.openxmlformats.org/officeDocument/2006/relationships/image" Target="../media/image175.jp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jpg"/><Relationship Id="rId9" Type="http://schemas.openxmlformats.org/officeDocument/2006/relationships/image" Target="../media/image172.png"/></Relationships>
</file>

<file path=ppt/slides/_rels/slide79.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76.jpg"/><Relationship Id="rId1" Type="http://schemas.openxmlformats.org/officeDocument/2006/relationships/slideLayout" Target="../slideLayouts/slideLayout2.xml"/><Relationship Id="rId6" Type="http://schemas.openxmlformats.org/officeDocument/2006/relationships/hyperlink" Target="http://www.worldtimes.co.jp/picture/83447.html" TargetMode="External"/><Relationship Id="rId5" Type="http://schemas.openxmlformats.org/officeDocument/2006/relationships/image" Target="../media/image34.png"/><Relationship Id="rId4" Type="http://schemas.openxmlformats.org/officeDocument/2006/relationships/image" Target="../media/image178.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4.jpg"/><Relationship Id="rId1" Type="http://schemas.openxmlformats.org/officeDocument/2006/relationships/slideLayout" Target="../slideLayouts/slideLayout1.xml"/><Relationship Id="rId4" Type="http://schemas.openxmlformats.org/officeDocument/2006/relationships/image" Target="../media/image180.jpeg"/></Relationships>
</file>

<file path=ppt/slides/_rels/slide8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4.jpg"/><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3.png"/><Relationship Id="rId1" Type="http://schemas.openxmlformats.org/officeDocument/2006/relationships/slideLayout" Target="../slideLayouts/slideLayout1.xml"/><Relationship Id="rId4" Type="http://schemas.openxmlformats.org/officeDocument/2006/relationships/image" Target="../media/image1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image" Target="../media/image185.jp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image" Target="../media/image194.jpg"/><Relationship Id="rId13" Type="http://schemas.openxmlformats.org/officeDocument/2006/relationships/image" Target="../media/image199.png"/><Relationship Id="rId3" Type="http://schemas.openxmlformats.org/officeDocument/2006/relationships/image" Target="../media/image189.jpg"/><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188.jpg"/><Relationship Id="rId16" Type="http://schemas.openxmlformats.org/officeDocument/2006/relationships/image" Target="../media/image202.png"/><Relationship Id="rId1" Type="http://schemas.openxmlformats.org/officeDocument/2006/relationships/slideLayout" Target="../slideLayouts/slideLayout12.xml"/><Relationship Id="rId6" Type="http://schemas.openxmlformats.org/officeDocument/2006/relationships/image" Target="../media/image192.jp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image" Target="../media/image190.jpg"/><Relationship Id="rId9" Type="http://schemas.openxmlformats.org/officeDocument/2006/relationships/image" Target="../media/image195.png"/><Relationship Id="rId1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図 3" descr="テキスト&#10;&#10;自動的に生成された説明">
            <a:extLst>
              <a:ext uri="{FF2B5EF4-FFF2-40B4-BE49-F238E27FC236}">
                <a16:creationId xmlns:a16="http://schemas.microsoft.com/office/drawing/2014/main" id="{86E9AA9F-BBF6-46A8-A56E-7C3944C452C8}"/>
              </a:ext>
            </a:extLst>
          </p:cNvPr>
          <p:cNvPicPr>
            <a:picLocks noChangeAspect="1"/>
          </p:cNvPicPr>
          <p:nvPr/>
        </p:nvPicPr>
        <p:blipFill rotWithShape="1">
          <a:blip r:embed="rId2">
            <a:extLst>
              <a:ext uri="{28A0092B-C50C-407E-A947-70E740481C1C}">
                <a14:useLocalDpi xmlns:a14="http://schemas.microsoft.com/office/drawing/2010/main" val="0"/>
              </a:ext>
            </a:extLst>
          </a:blip>
          <a:srcRect t="6267"/>
          <a:stretch/>
        </p:blipFill>
        <p:spPr>
          <a:xfrm>
            <a:off x="20" y="1282"/>
            <a:ext cx="12191980" cy="6856718"/>
          </a:xfrm>
          <a:prstGeom prst="rect">
            <a:avLst/>
          </a:prstGeom>
        </p:spPr>
      </p:pic>
    </p:spTree>
    <p:extLst>
      <p:ext uri="{BB962C8B-B14F-4D97-AF65-F5344CB8AC3E}">
        <p14:creationId xmlns:p14="http://schemas.microsoft.com/office/powerpoint/2010/main" val="316302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83073"/>
            <a:ext cx="9378099" cy="584775"/>
          </a:xfrm>
          <a:prstGeom prst="rect">
            <a:avLst/>
          </a:prstGeom>
          <a:noFill/>
        </p:spPr>
        <p:txBody>
          <a:bodyPr wrap="square" rtlCol="0">
            <a:spAutoFit/>
          </a:bodyPr>
          <a:lstStyle/>
          <a:p>
            <a:pPr algn="ctr"/>
            <a:r>
              <a:rPr lang="ja-JP" altLang="en-US" sz="3200" dirty="0">
                <a:latin typeface="Yet R" panose="02030504000101010101" pitchFamily="18" charset="-127"/>
                <a:ea typeface="Yet R" panose="02030504000101010101" pitchFamily="18" charset="-127"/>
              </a:rPr>
              <a:t>アップサイクル技術（２）</a:t>
            </a:r>
            <a:endParaRPr kumimoji="1" lang="en-US" altLang="ja-JP" sz="1050" dirty="0">
              <a:latin typeface="Yet R" panose="02030504000101010101" pitchFamily="18" charset="-127"/>
              <a:ea typeface="Yet R" panose="02030504000101010101" pitchFamily="18" charset="-127"/>
            </a:endParaRPr>
          </a:p>
        </p:txBody>
      </p:sp>
      <p:graphicFrame>
        <p:nvGraphicFramePr>
          <p:cNvPr id="4" name="表 4">
            <a:extLst>
              <a:ext uri="{FF2B5EF4-FFF2-40B4-BE49-F238E27FC236}">
                <a16:creationId xmlns:a16="http://schemas.microsoft.com/office/drawing/2014/main" id="{C33321CA-577B-4BA9-A5F3-C2E57F7B2F86}"/>
              </a:ext>
            </a:extLst>
          </p:cNvPr>
          <p:cNvGraphicFramePr>
            <a:graphicFrameLocks noGrp="1"/>
          </p:cNvGraphicFramePr>
          <p:nvPr>
            <p:extLst>
              <p:ext uri="{D42A27DB-BD31-4B8C-83A1-F6EECF244321}">
                <p14:modId xmlns:p14="http://schemas.microsoft.com/office/powerpoint/2010/main" val="2446945433"/>
              </p:ext>
            </p:extLst>
          </p:nvPr>
        </p:nvGraphicFramePr>
        <p:xfrm>
          <a:off x="821480" y="1255019"/>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algn="l"/>
                      <a:r>
                        <a:rPr kumimoji="1" lang="ja-JP" altLang="en-US" dirty="0">
                          <a:latin typeface="BIZ UDPゴシック" panose="020B0400000000000000" pitchFamily="50" charset="-128"/>
                          <a:ea typeface="BIZ UDPゴシック" panose="020B0400000000000000" pitchFamily="50" charset="-128"/>
                        </a:rPr>
                        <a:t>銅生産の電化による精錬クリーンアップ</a:t>
                      </a:r>
                    </a:p>
                  </a:txBody>
                  <a:tcPr anchor="ctr"/>
                </a:tc>
                <a:tc>
                  <a:txBody>
                    <a:bodyPr/>
                    <a:lstStyle/>
                    <a:p>
                      <a:pPr algn="l"/>
                      <a:r>
                        <a:rPr kumimoji="1" lang="ja-JP" altLang="en-US" dirty="0">
                          <a:latin typeface="BIZ UDPゴシック" panose="020B0400000000000000" pitchFamily="50" charset="-128"/>
                          <a:ea typeface="BIZ UDPゴシック" panose="020B0400000000000000" pitchFamily="50" charset="-128"/>
                        </a:rPr>
                        <a:t>電気分解、小型原子炉</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https://www.popsci.com/energy/clean-up-copper/</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graphicFrame>
        <p:nvGraphicFramePr>
          <p:cNvPr id="9" name="表 4">
            <a:extLst>
              <a:ext uri="{FF2B5EF4-FFF2-40B4-BE49-F238E27FC236}">
                <a16:creationId xmlns:a16="http://schemas.microsoft.com/office/drawing/2014/main" id="{41DDA866-F5EE-4BBC-9C58-86EF39620E6B}"/>
              </a:ext>
            </a:extLst>
          </p:cNvPr>
          <p:cNvGraphicFramePr>
            <a:graphicFrameLocks noGrp="1"/>
          </p:cNvGraphicFramePr>
          <p:nvPr>
            <p:extLst>
              <p:ext uri="{D42A27DB-BD31-4B8C-83A1-F6EECF244321}">
                <p14:modId xmlns:p14="http://schemas.microsoft.com/office/powerpoint/2010/main" val="2870069851"/>
              </p:ext>
            </p:extLst>
          </p:nvPr>
        </p:nvGraphicFramePr>
        <p:xfrm>
          <a:off x="820617" y="2159371"/>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algn="l"/>
                      <a:r>
                        <a:rPr kumimoji="1" lang="ja-JP" altLang="en-US" dirty="0">
                          <a:latin typeface="BIZ UDPゴシック" panose="020B0400000000000000" pitchFamily="50" charset="-128"/>
                          <a:ea typeface="BIZ UDPゴシック" panose="020B0400000000000000" pitchFamily="50" charset="-128"/>
                        </a:rPr>
                        <a:t>伐採された</a:t>
                      </a:r>
                      <a:r>
                        <a:rPr kumimoji="1" lang="en-US" altLang="ja-JP" dirty="0">
                          <a:latin typeface="BIZ UDPゴシック" panose="020B0400000000000000" pitchFamily="50" charset="-128"/>
                          <a:ea typeface="BIZ UDPゴシック" panose="020B0400000000000000" pitchFamily="50" charset="-128"/>
                        </a:rPr>
                        <a:t>Y</a:t>
                      </a:r>
                      <a:r>
                        <a:rPr kumimoji="1" lang="ja-JP" altLang="en-US" dirty="0">
                          <a:latin typeface="BIZ UDPゴシック" panose="020B0400000000000000" pitchFamily="50" charset="-128"/>
                          <a:ea typeface="BIZ UDPゴシック" panose="020B0400000000000000" pitchFamily="50" charset="-128"/>
                        </a:rPr>
                        <a:t>字材木の再利用</a:t>
                      </a:r>
                    </a:p>
                  </a:txBody>
                  <a:tcPr anchor="ctr"/>
                </a:tc>
                <a:tc>
                  <a:txBody>
                    <a:bodyPr/>
                    <a:lstStyle/>
                    <a:p>
                      <a:pPr algn="l"/>
                      <a:r>
                        <a:rPr kumimoji="1" lang="ja-JP" altLang="en-US" dirty="0">
                          <a:latin typeface="BIZ UDPゴシック" panose="020B0400000000000000" pitchFamily="50" charset="-128"/>
                          <a:ea typeface="BIZ UDPゴシック" panose="020B0400000000000000" pitchFamily="50" charset="-128"/>
                        </a:rPr>
                        <a:t>建築ジョイント</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https://news.mit.edu/2022/using-natures-structures-wooden-buildings-0309</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graphicFrame>
        <p:nvGraphicFramePr>
          <p:cNvPr id="10" name="表 4">
            <a:extLst>
              <a:ext uri="{FF2B5EF4-FFF2-40B4-BE49-F238E27FC236}">
                <a16:creationId xmlns:a16="http://schemas.microsoft.com/office/drawing/2014/main" id="{11E83A8D-DC73-44AA-82D6-A71EE80782B0}"/>
              </a:ext>
            </a:extLst>
          </p:cNvPr>
          <p:cNvGraphicFramePr>
            <a:graphicFrameLocks noGrp="1"/>
          </p:cNvGraphicFramePr>
          <p:nvPr>
            <p:extLst>
              <p:ext uri="{D42A27DB-BD31-4B8C-83A1-F6EECF244321}">
                <p14:modId xmlns:p14="http://schemas.microsoft.com/office/powerpoint/2010/main" val="2512779"/>
              </p:ext>
            </p:extLst>
          </p:nvPr>
        </p:nvGraphicFramePr>
        <p:xfrm>
          <a:off x="824297" y="3079820"/>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algn="l"/>
                      <a:r>
                        <a:rPr kumimoji="1" lang="ja-JP" altLang="en-US" dirty="0">
                          <a:latin typeface="BIZ UDPゴシック" panose="020B0400000000000000" pitchFamily="50" charset="-128"/>
                          <a:ea typeface="BIZ UDPゴシック" panose="020B0400000000000000" pitchFamily="50" charset="-128"/>
                        </a:rPr>
                        <a:t>液体硫化スズによる高温デバイス</a:t>
                      </a:r>
                    </a:p>
                  </a:txBody>
                  <a:tcPr anchor="ctr"/>
                </a:tc>
                <a:tc>
                  <a:txBody>
                    <a:bodyPr/>
                    <a:lstStyle/>
                    <a:p>
                      <a:pPr algn="l"/>
                      <a:r>
                        <a:rPr kumimoji="1" lang="ja-JP" altLang="en-US" dirty="0">
                          <a:latin typeface="BIZ UDPゴシック" panose="020B0400000000000000" pitchFamily="50" charset="-128"/>
                          <a:ea typeface="BIZ UDPゴシック" panose="020B0400000000000000" pitchFamily="50" charset="-128"/>
                        </a:rPr>
                        <a:t>高温廃熱</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https://energy.mit.edu/news/turning-carbon-dioxide-into-valuable-products/</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graphicFrame>
        <p:nvGraphicFramePr>
          <p:cNvPr id="11" name="表 4">
            <a:extLst>
              <a:ext uri="{FF2B5EF4-FFF2-40B4-BE49-F238E27FC236}">
                <a16:creationId xmlns:a16="http://schemas.microsoft.com/office/drawing/2014/main" id="{CEE4F943-762C-4408-BE63-54FF097DF9A4}"/>
              </a:ext>
            </a:extLst>
          </p:cNvPr>
          <p:cNvGraphicFramePr>
            <a:graphicFrameLocks noGrp="1"/>
          </p:cNvGraphicFramePr>
          <p:nvPr>
            <p:extLst>
              <p:ext uri="{D42A27DB-BD31-4B8C-83A1-F6EECF244321}">
                <p14:modId xmlns:p14="http://schemas.microsoft.com/office/powerpoint/2010/main" val="3945592215"/>
              </p:ext>
            </p:extLst>
          </p:nvPr>
        </p:nvGraphicFramePr>
        <p:xfrm>
          <a:off x="781602" y="3961973"/>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kern="1200" baseline="-25000" dirty="0">
                          <a:solidFill>
                            <a:schemeClr val="lt1"/>
                          </a:solidFill>
                          <a:effectLst/>
                          <a:latin typeface="+mn-lt"/>
                          <a:ea typeface="+mn-ea"/>
                          <a:cs typeface="+mn-cs"/>
                        </a:rPr>
                        <a:t>CO 2</a:t>
                      </a:r>
                      <a:r>
                        <a:rPr kumimoji="1" lang="ja-JP" altLang="en-US" sz="1800" b="1" i="0" kern="1200" dirty="0">
                          <a:solidFill>
                            <a:schemeClr val="lt1"/>
                          </a:solidFill>
                          <a:effectLst/>
                          <a:latin typeface="+mn-lt"/>
                          <a:ea typeface="+mn-ea"/>
                          <a:cs typeface="+mn-cs"/>
                        </a:rPr>
                        <a:t>放出誘起フローセルを用いた連続</a:t>
                      </a:r>
                      <a:r>
                        <a:rPr kumimoji="1" lang="en-US" altLang="ja-JP" sz="1800" b="1" i="0" kern="1200" dirty="0">
                          <a:solidFill>
                            <a:schemeClr val="lt1"/>
                          </a:solidFill>
                          <a:effectLst/>
                          <a:latin typeface="+mn-lt"/>
                          <a:ea typeface="+mn-ea"/>
                          <a:cs typeface="+mn-cs"/>
                        </a:rPr>
                        <a:t>CO</a:t>
                      </a:r>
                      <a:r>
                        <a:rPr kumimoji="1" lang="ja-JP" altLang="en-US" sz="1800" b="1" i="0" kern="1200" dirty="0">
                          <a:solidFill>
                            <a:schemeClr val="lt1"/>
                          </a:solidFill>
                          <a:effectLst/>
                          <a:latin typeface="+mn-lt"/>
                          <a:ea typeface="+mn-ea"/>
                          <a:cs typeface="+mn-cs"/>
                        </a:rPr>
                        <a:t>電気分解</a:t>
                      </a:r>
                      <a:endParaRPr kumimoji="1" lang="ja-JP" altLang="en-US" dirty="0">
                        <a:latin typeface="BIZ UDPゴシック" panose="020B0400000000000000" pitchFamily="50" charset="-128"/>
                        <a:ea typeface="BIZ UDPゴシック" panose="020B0400000000000000" pitchFamily="50" charset="-128"/>
                      </a:endParaRPr>
                    </a:p>
                  </a:txBody>
                  <a:tcPr anchor="ctr"/>
                </a:tc>
                <a:tc>
                  <a:txBody>
                    <a:bodyPr/>
                    <a:lstStyle/>
                    <a:p>
                      <a:pPr algn="l"/>
                      <a:r>
                        <a:rPr kumimoji="1" lang="ja-JP" altLang="en-US" dirty="0">
                          <a:latin typeface="BIZ UDPゴシック" panose="020B0400000000000000" pitchFamily="50" charset="-128"/>
                          <a:ea typeface="BIZ UDPゴシック" panose="020B0400000000000000" pitchFamily="50" charset="-128"/>
                        </a:rPr>
                        <a:t>高電流密度電解槽</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https://www.biofueldaily.com/reports/On_site_reactors_could_affordably_turn_CO2_into_valuable_chemicals_999.html</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graphicFrame>
        <p:nvGraphicFramePr>
          <p:cNvPr id="12" name="表 4">
            <a:extLst>
              <a:ext uri="{FF2B5EF4-FFF2-40B4-BE49-F238E27FC236}">
                <a16:creationId xmlns:a16="http://schemas.microsoft.com/office/drawing/2014/main" id="{47D3A5B3-2785-4395-BD67-9C9B3EBDAAB6}"/>
              </a:ext>
            </a:extLst>
          </p:cNvPr>
          <p:cNvGraphicFramePr>
            <a:graphicFrameLocks noGrp="1"/>
          </p:cNvGraphicFramePr>
          <p:nvPr>
            <p:extLst>
              <p:ext uri="{D42A27DB-BD31-4B8C-83A1-F6EECF244321}">
                <p14:modId xmlns:p14="http://schemas.microsoft.com/office/powerpoint/2010/main" val="3842875316"/>
              </p:ext>
            </p:extLst>
          </p:nvPr>
        </p:nvGraphicFramePr>
        <p:xfrm>
          <a:off x="820617" y="4844126"/>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algn="l"/>
                      <a:r>
                        <a:rPr kumimoji="1" lang="ja-JP" altLang="en-US" dirty="0">
                          <a:latin typeface="BIZ UDPゴシック" panose="020B0400000000000000" pitchFamily="50" charset="-128"/>
                          <a:ea typeface="BIZ UDPゴシック" panose="020B0400000000000000" pitchFamily="50" charset="-128"/>
                        </a:rPr>
                        <a:t>廃材リグニンから航空燃料生産</a:t>
                      </a:r>
                    </a:p>
                  </a:txBody>
                  <a:tcPr anchor="ctr"/>
                </a:tc>
                <a:tc>
                  <a:txBody>
                    <a:bodyPr/>
                    <a:lstStyle/>
                    <a:p>
                      <a:pPr algn="l"/>
                      <a:r>
                        <a:rPr kumimoji="1" lang="ja-JP" altLang="en-US" dirty="0">
                          <a:latin typeface="BIZ UDPゴシック" panose="020B0400000000000000" pitchFamily="50" charset="-128"/>
                          <a:ea typeface="BIZ UDPゴシック" panose="020B0400000000000000" pitchFamily="50" charset="-128"/>
                        </a:rPr>
                        <a:t>触媒</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https://www.sciencedirect.com/science/article/abs/pii/S2542435122004068</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graphicFrame>
        <p:nvGraphicFramePr>
          <p:cNvPr id="13" name="表 4">
            <a:extLst>
              <a:ext uri="{FF2B5EF4-FFF2-40B4-BE49-F238E27FC236}">
                <a16:creationId xmlns:a16="http://schemas.microsoft.com/office/drawing/2014/main" id="{5FD0904F-6235-499B-B2F4-F7C7B966947F}"/>
              </a:ext>
            </a:extLst>
          </p:cNvPr>
          <p:cNvGraphicFramePr>
            <a:graphicFrameLocks noGrp="1"/>
          </p:cNvGraphicFramePr>
          <p:nvPr>
            <p:extLst>
              <p:ext uri="{D42A27DB-BD31-4B8C-83A1-F6EECF244321}">
                <p14:modId xmlns:p14="http://schemas.microsoft.com/office/powerpoint/2010/main" val="1016110626"/>
              </p:ext>
            </p:extLst>
          </p:nvPr>
        </p:nvGraphicFramePr>
        <p:xfrm>
          <a:off x="820617" y="5726279"/>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algn="l"/>
                      <a:r>
                        <a:rPr kumimoji="1" lang="ja-JP" altLang="en-US" dirty="0">
                          <a:latin typeface="BIZ UDPゴシック" panose="020B0400000000000000" pitchFamily="50" charset="-128"/>
                          <a:ea typeface="BIZ UDPゴシック" panose="020B0400000000000000" pitchFamily="50" charset="-128"/>
                        </a:rPr>
                        <a:t>食品廃棄物、食物残渣からバイオリファイナリ</a:t>
                      </a:r>
                    </a:p>
                  </a:txBody>
                  <a:tcPr anchor="ctr"/>
                </a:tc>
                <a:tc>
                  <a:txBody>
                    <a:bodyPr/>
                    <a:lstStyle/>
                    <a:p>
                      <a:pPr algn="l"/>
                      <a:r>
                        <a:rPr kumimoji="1" lang="ja-JP" altLang="en-US" dirty="0">
                          <a:latin typeface="BIZ UDPゴシック" panose="020B0400000000000000" pitchFamily="50" charset="-128"/>
                          <a:ea typeface="BIZ UDPゴシック" panose="020B0400000000000000" pitchFamily="50" charset="-128"/>
                        </a:rPr>
                        <a:t>バイオリファイナリ</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https://www.sciencedirect.com/science/article/pii/S0960852422011865</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spTree>
    <p:extLst>
      <p:ext uri="{BB962C8B-B14F-4D97-AF65-F5344CB8AC3E}">
        <p14:creationId xmlns:p14="http://schemas.microsoft.com/office/powerpoint/2010/main" val="3265586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25389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アップサイクル技術５選</a:t>
            </a:r>
            <a:endParaRPr kumimoji="1" lang="en-US" altLang="ja-JP" sz="1050" b="1" dirty="0">
              <a:latin typeface="Yu Gothic UI" panose="020B0500000000000000" pitchFamily="50" charset="-128"/>
              <a:ea typeface="Yu Gothic UI" panose="020B0500000000000000" pitchFamily="50" charset="-128"/>
            </a:endParaRPr>
          </a:p>
        </p:txBody>
      </p:sp>
      <p:sp>
        <p:nvSpPr>
          <p:cNvPr id="4" name="テキスト ボックス 3">
            <a:extLst>
              <a:ext uri="{FF2B5EF4-FFF2-40B4-BE49-F238E27FC236}">
                <a16:creationId xmlns:a16="http://schemas.microsoft.com/office/drawing/2014/main" id="{67D80D46-4C22-4651-B75D-9781579E37B9}"/>
              </a:ext>
            </a:extLst>
          </p:cNvPr>
          <p:cNvSpPr txBox="1"/>
          <p:nvPr/>
        </p:nvSpPr>
        <p:spPr>
          <a:xfrm>
            <a:off x="1778557" y="2341314"/>
            <a:ext cx="9777046" cy="584775"/>
          </a:xfrm>
          <a:prstGeom prst="rect">
            <a:avLst/>
          </a:prstGeom>
          <a:noFill/>
        </p:spPr>
        <p:txBody>
          <a:bodyPr wrap="square" rtlCol="0">
            <a:spAutoFit/>
          </a:bodyPr>
          <a:lstStyle/>
          <a:p>
            <a:r>
              <a:rPr kumimoji="1" lang="ja-JP" altLang="en-US" sz="3200" dirty="0">
                <a:latin typeface="BIZ UDPゴシック" panose="020B0400000000000000" pitchFamily="50" charset="-128"/>
                <a:ea typeface="BIZ UDPゴシック" panose="020B0400000000000000" pitchFamily="50" charset="-128"/>
              </a:rPr>
              <a:t>魚の鱗（うろこ）を→「</a:t>
            </a:r>
            <a:r>
              <a:rPr kumimoji="1" lang="ja-JP" altLang="en-US" sz="3200" b="1" u="sng" dirty="0">
                <a:solidFill>
                  <a:srgbClr val="C00000"/>
                </a:solidFill>
                <a:latin typeface="BIZ UDPゴシック" panose="020B0400000000000000" pitchFamily="50" charset="-128"/>
                <a:ea typeface="BIZ UDPゴシック" panose="020B0400000000000000" pitchFamily="50" charset="-128"/>
              </a:rPr>
              <a:t>カーボン・ナノ・オニオン</a:t>
            </a:r>
            <a:r>
              <a:rPr kumimoji="1" lang="ja-JP" altLang="en-US" sz="3200" dirty="0">
                <a:latin typeface="BIZ UDPゴシック" panose="020B0400000000000000" pitchFamily="50" charset="-128"/>
                <a:ea typeface="BIZ UDPゴシック" panose="020B0400000000000000" pitchFamily="50" charset="-128"/>
              </a:rPr>
              <a:t>」に転換</a:t>
            </a:r>
          </a:p>
        </p:txBody>
      </p:sp>
      <p:sp>
        <p:nvSpPr>
          <p:cNvPr id="25" name="テキスト ボックス 24">
            <a:extLst>
              <a:ext uri="{FF2B5EF4-FFF2-40B4-BE49-F238E27FC236}">
                <a16:creationId xmlns:a16="http://schemas.microsoft.com/office/drawing/2014/main" id="{54FBA928-A31E-4811-AEE7-EC312C215AF4}"/>
              </a:ext>
            </a:extLst>
          </p:cNvPr>
          <p:cNvSpPr txBox="1"/>
          <p:nvPr/>
        </p:nvSpPr>
        <p:spPr>
          <a:xfrm>
            <a:off x="1778557" y="1246358"/>
            <a:ext cx="9777046" cy="584775"/>
          </a:xfrm>
          <a:prstGeom prst="rect">
            <a:avLst/>
          </a:prstGeom>
          <a:noFill/>
        </p:spPr>
        <p:txBody>
          <a:bodyPr wrap="square" rtlCol="0">
            <a:spAutoFit/>
          </a:bodyPr>
          <a:lstStyle/>
          <a:p>
            <a:r>
              <a:rPr kumimoji="1" lang="ja-JP" altLang="en-US" sz="3200" dirty="0">
                <a:latin typeface="BIZ UDPゴシック" panose="020B0400000000000000" pitchFamily="50" charset="-128"/>
                <a:ea typeface="BIZ UDPゴシック" panose="020B0400000000000000" pitchFamily="50" charset="-128"/>
              </a:rPr>
              <a:t>自動車の廃プラスチックを→「</a:t>
            </a:r>
            <a:r>
              <a:rPr kumimoji="1" lang="ja-JP" altLang="en-US" sz="3200" b="1" u="sng" dirty="0">
                <a:solidFill>
                  <a:srgbClr val="C00000"/>
                </a:solidFill>
                <a:latin typeface="BIZ UDPゴシック" panose="020B0400000000000000" pitchFamily="50" charset="-128"/>
                <a:ea typeface="BIZ UDPゴシック" panose="020B0400000000000000" pitchFamily="50" charset="-128"/>
              </a:rPr>
              <a:t>グラフェン</a:t>
            </a:r>
            <a:r>
              <a:rPr kumimoji="1" lang="ja-JP" altLang="en-US" sz="3200" dirty="0">
                <a:latin typeface="BIZ UDPゴシック" panose="020B0400000000000000" pitchFamily="50" charset="-128"/>
                <a:ea typeface="BIZ UDPゴシック" panose="020B0400000000000000" pitchFamily="50" charset="-128"/>
              </a:rPr>
              <a:t>」に転換</a:t>
            </a:r>
          </a:p>
        </p:txBody>
      </p:sp>
      <p:sp>
        <p:nvSpPr>
          <p:cNvPr id="26" name="テキスト ボックス 25">
            <a:extLst>
              <a:ext uri="{FF2B5EF4-FFF2-40B4-BE49-F238E27FC236}">
                <a16:creationId xmlns:a16="http://schemas.microsoft.com/office/drawing/2014/main" id="{BB06C4BB-7224-4206-9C07-618330E2F995}"/>
              </a:ext>
            </a:extLst>
          </p:cNvPr>
          <p:cNvSpPr txBox="1"/>
          <p:nvPr/>
        </p:nvSpPr>
        <p:spPr>
          <a:xfrm>
            <a:off x="1868993" y="3499920"/>
            <a:ext cx="9777046" cy="584775"/>
          </a:xfrm>
          <a:prstGeom prst="rect">
            <a:avLst/>
          </a:prstGeom>
          <a:noFill/>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廃棄メタンガス</a:t>
            </a:r>
            <a:r>
              <a:rPr kumimoji="1" lang="ja-JP" altLang="en-US" sz="3200" dirty="0">
                <a:latin typeface="BIZ UDPゴシック" panose="020B0400000000000000" pitchFamily="50" charset="-128"/>
                <a:ea typeface="BIZ UDPゴシック" panose="020B0400000000000000" pitchFamily="50" charset="-128"/>
              </a:rPr>
              <a:t>を→「</a:t>
            </a:r>
            <a:r>
              <a:rPr kumimoji="1" lang="ja-JP" altLang="en-US" sz="3200" b="1" u="sng" dirty="0">
                <a:solidFill>
                  <a:srgbClr val="C00000"/>
                </a:solidFill>
                <a:latin typeface="BIZ UDPゴシック" panose="020B0400000000000000" pitchFamily="50" charset="-128"/>
                <a:ea typeface="BIZ UDPゴシック" panose="020B0400000000000000" pitchFamily="50" charset="-128"/>
              </a:rPr>
              <a:t>タンパク質</a:t>
            </a:r>
            <a:r>
              <a:rPr kumimoji="1" lang="ja-JP" altLang="en-US" sz="3200" dirty="0">
                <a:latin typeface="BIZ UDPゴシック" panose="020B0400000000000000" pitchFamily="50" charset="-128"/>
                <a:ea typeface="BIZ UDPゴシック" panose="020B0400000000000000" pitchFamily="50" charset="-128"/>
              </a:rPr>
              <a:t>」に転換</a:t>
            </a:r>
          </a:p>
        </p:txBody>
      </p:sp>
      <p:sp>
        <p:nvSpPr>
          <p:cNvPr id="20" name="テキスト ボックス 19">
            <a:extLst>
              <a:ext uri="{FF2B5EF4-FFF2-40B4-BE49-F238E27FC236}">
                <a16:creationId xmlns:a16="http://schemas.microsoft.com/office/drawing/2014/main" id="{21341A5A-9046-416F-8D95-4554D84A5DCE}"/>
              </a:ext>
            </a:extLst>
          </p:cNvPr>
          <p:cNvSpPr txBox="1"/>
          <p:nvPr/>
        </p:nvSpPr>
        <p:spPr>
          <a:xfrm>
            <a:off x="1868993" y="4605820"/>
            <a:ext cx="9777046" cy="584775"/>
          </a:xfrm>
          <a:prstGeom prst="rect">
            <a:avLst/>
          </a:prstGeom>
          <a:noFill/>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廃棄木材</a:t>
            </a:r>
            <a:r>
              <a:rPr kumimoji="1" lang="ja-JP" altLang="en-US" sz="3200" dirty="0">
                <a:latin typeface="BIZ UDPゴシック" panose="020B0400000000000000" pitchFamily="50" charset="-128"/>
                <a:ea typeface="BIZ UDPゴシック" panose="020B0400000000000000" pitchFamily="50" charset="-128"/>
              </a:rPr>
              <a:t>を→「</a:t>
            </a:r>
            <a:r>
              <a:rPr kumimoji="1" lang="ja-JP" altLang="en-US" sz="3200" b="1" u="sng" dirty="0">
                <a:solidFill>
                  <a:srgbClr val="C00000"/>
                </a:solidFill>
                <a:latin typeface="BIZ UDPゴシック" panose="020B0400000000000000" pitchFamily="50" charset="-128"/>
                <a:ea typeface="BIZ UDPゴシック" panose="020B0400000000000000" pitchFamily="50" charset="-128"/>
              </a:rPr>
              <a:t>航空燃料</a:t>
            </a:r>
            <a:r>
              <a:rPr kumimoji="1" lang="ja-JP" altLang="en-US" sz="3200" dirty="0">
                <a:latin typeface="BIZ UDPゴシック" panose="020B0400000000000000" pitchFamily="50" charset="-128"/>
                <a:ea typeface="BIZ UDPゴシック" panose="020B0400000000000000" pitchFamily="50" charset="-128"/>
              </a:rPr>
              <a:t>」に転換</a:t>
            </a:r>
          </a:p>
        </p:txBody>
      </p:sp>
      <p:sp>
        <p:nvSpPr>
          <p:cNvPr id="21" name="テキスト ボックス 20">
            <a:extLst>
              <a:ext uri="{FF2B5EF4-FFF2-40B4-BE49-F238E27FC236}">
                <a16:creationId xmlns:a16="http://schemas.microsoft.com/office/drawing/2014/main" id="{198721CC-36AA-406B-BF62-8EBEF312D765}"/>
              </a:ext>
            </a:extLst>
          </p:cNvPr>
          <p:cNvSpPr txBox="1"/>
          <p:nvPr/>
        </p:nvSpPr>
        <p:spPr>
          <a:xfrm>
            <a:off x="1868993" y="5664127"/>
            <a:ext cx="9777046" cy="584775"/>
          </a:xfrm>
          <a:prstGeom prst="rect">
            <a:avLst/>
          </a:prstGeom>
          <a:noFill/>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食物残渣・畜産廃棄物</a:t>
            </a:r>
            <a:r>
              <a:rPr kumimoji="1" lang="ja-JP" altLang="en-US" sz="3200" dirty="0">
                <a:latin typeface="BIZ UDPゴシック" panose="020B0400000000000000" pitchFamily="50" charset="-128"/>
                <a:ea typeface="BIZ UDPゴシック" panose="020B0400000000000000" pitchFamily="50" charset="-128"/>
              </a:rPr>
              <a:t>→「</a:t>
            </a:r>
            <a:r>
              <a:rPr kumimoji="1" lang="ja-JP" altLang="en-US" sz="3200" b="1" u="sng" dirty="0">
                <a:solidFill>
                  <a:srgbClr val="C00000"/>
                </a:solidFill>
                <a:latin typeface="BIZ UDPゴシック" panose="020B0400000000000000" pitchFamily="50" charset="-128"/>
                <a:ea typeface="BIZ UDPゴシック" panose="020B0400000000000000" pitchFamily="50" charset="-128"/>
              </a:rPr>
              <a:t>肥料・飼料</a:t>
            </a:r>
            <a:r>
              <a:rPr kumimoji="1" lang="ja-JP" altLang="en-US" sz="3200" dirty="0">
                <a:latin typeface="BIZ UDPゴシック" panose="020B0400000000000000" pitchFamily="50" charset="-128"/>
                <a:ea typeface="BIZ UDPゴシック" panose="020B0400000000000000" pitchFamily="50" charset="-128"/>
              </a:rPr>
              <a:t>」に転換</a:t>
            </a:r>
          </a:p>
        </p:txBody>
      </p:sp>
      <p:grpSp>
        <p:nvGrpSpPr>
          <p:cNvPr id="15" name="グループ化 14">
            <a:extLst>
              <a:ext uri="{FF2B5EF4-FFF2-40B4-BE49-F238E27FC236}">
                <a16:creationId xmlns:a16="http://schemas.microsoft.com/office/drawing/2014/main" id="{1C0B29FF-A7BA-46D0-9680-210FBB47C2C5}"/>
              </a:ext>
            </a:extLst>
          </p:cNvPr>
          <p:cNvGrpSpPr/>
          <p:nvPr/>
        </p:nvGrpSpPr>
        <p:grpSpPr>
          <a:xfrm>
            <a:off x="715107" y="838667"/>
            <a:ext cx="950407" cy="1031638"/>
            <a:chOff x="715107" y="838667"/>
            <a:chExt cx="950407" cy="1031638"/>
          </a:xfrm>
        </p:grpSpPr>
        <p:pic>
          <p:nvPicPr>
            <p:cNvPr id="6" name="図 5">
              <a:extLst>
                <a:ext uri="{FF2B5EF4-FFF2-40B4-BE49-F238E27FC236}">
                  <a16:creationId xmlns:a16="http://schemas.microsoft.com/office/drawing/2014/main" id="{72CA341F-CEA8-485E-BDDE-E61C911E6277}"/>
                </a:ext>
              </a:extLst>
            </p:cNvPr>
            <p:cNvPicPr>
              <a:picLocks noChangeAspect="1"/>
            </p:cNvPicPr>
            <p:nvPr/>
          </p:nvPicPr>
          <p:blipFill>
            <a:blip r:embed="rId2"/>
            <a:stretch>
              <a:fillRect/>
            </a:stretch>
          </p:blipFill>
          <p:spPr>
            <a:xfrm>
              <a:off x="715107" y="838667"/>
              <a:ext cx="950407" cy="1031638"/>
            </a:xfrm>
            <a:prstGeom prst="rect">
              <a:avLst/>
            </a:prstGeom>
          </p:spPr>
        </p:pic>
        <p:sp>
          <p:nvSpPr>
            <p:cNvPr id="12" name="テキスト ボックス 11">
              <a:extLst>
                <a:ext uri="{FF2B5EF4-FFF2-40B4-BE49-F238E27FC236}">
                  <a16:creationId xmlns:a16="http://schemas.microsoft.com/office/drawing/2014/main" id="{C238ADDA-5A17-405A-BD84-60D936D6ADE1}"/>
                </a:ext>
              </a:extLst>
            </p:cNvPr>
            <p:cNvSpPr txBox="1"/>
            <p:nvPr/>
          </p:nvSpPr>
          <p:spPr>
            <a:xfrm>
              <a:off x="981807" y="1257244"/>
              <a:ext cx="500743" cy="369332"/>
            </a:xfrm>
            <a:prstGeom prst="rect">
              <a:avLst/>
            </a:prstGeom>
            <a:noFill/>
          </p:spPr>
          <p:txBody>
            <a:bodyPr wrap="square" rtlCol="0">
              <a:spAutoFit/>
            </a:bodyPr>
            <a:lstStyle/>
            <a:p>
              <a:r>
                <a:rPr kumimoji="1" lang="ja-JP" altLang="en-US" b="1" dirty="0">
                  <a:latin typeface="Cooper Black" panose="0208090404030B020404" pitchFamily="18" charset="0"/>
                </a:rPr>
                <a:t>１</a:t>
              </a:r>
            </a:p>
          </p:txBody>
        </p:sp>
      </p:grpSp>
      <p:grpSp>
        <p:nvGrpSpPr>
          <p:cNvPr id="27" name="グループ化 26">
            <a:extLst>
              <a:ext uri="{FF2B5EF4-FFF2-40B4-BE49-F238E27FC236}">
                <a16:creationId xmlns:a16="http://schemas.microsoft.com/office/drawing/2014/main" id="{D59D1924-F778-43A8-BD20-2546BB4E1CBB}"/>
              </a:ext>
            </a:extLst>
          </p:cNvPr>
          <p:cNvGrpSpPr/>
          <p:nvPr/>
        </p:nvGrpSpPr>
        <p:grpSpPr>
          <a:xfrm>
            <a:off x="741064" y="1970781"/>
            <a:ext cx="950407" cy="1031638"/>
            <a:chOff x="715107" y="838667"/>
            <a:chExt cx="950407" cy="1031638"/>
          </a:xfrm>
        </p:grpSpPr>
        <p:pic>
          <p:nvPicPr>
            <p:cNvPr id="28" name="図 27">
              <a:extLst>
                <a:ext uri="{FF2B5EF4-FFF2-40B4-BE49-F238E27FC236}">
                  <a16:creationId xmlns:a16="http://schemas.microsoft.com/office/drawing/2014/main" id="{72668B3D-4FFA-4A63-B8E4-8B5D73E2BAFC}"/>
                </a:ext>
              </a:extLst>
            </p:cNvPr>
            <p:cNvPicPr>
              <a:picLocks noChangeAspect="1"/>
            </p:cNvPicPr>
            <p:nvPr/>
          </p:nvPicPr>
          <p:blipFill>
            <a:blip r:embed="rId2"/>
            <a:stretch>
              <a:fillRect/>
            </a:stretch>
          </p:blipFill>
          <p:spPr>
            <a:xfrm>
              <a:off x="715107" y="838667"/>
              <a:ext cx="950407" cy="1031638"/>
            </a:xfrm>
            <a:prstGeom prst="rect">
              <a:avLst/>
            </a:prstGeom>
          </p:spPr>
        </p:pic>
        <p:sp>
          <p:nvSpPr>
            <p:cNvPr id="29" name="テキスト ボックス 28">
              <a:extLst>
                <a:ext uri="{FF2B5EF4-FFF2-40B4-BE49-F238E27FC236}">
                  <a16:creationId xmlns:a16="http://schemas.microsoft.com/office/drawing/2014/main" id="{D62EE8E7-A09F-4D17-9953-1C039F454D09}"/>
                </a:ext>
              </a:extLst>
            </p:cNvPr>
            <p:cNvSpPr txBox="1"/>
            <p:nvPr/>
          </p:nvSpPr>
          <p:spPr>
            <a:xfrm>
              <a:off x="981807" y="1257244"/>
              <a:ext cx="500743" cy="369332"/>
            </a:xfrm>
            <a:prstGeom prst="rect">
              <a:avLst/>
            </a:prstGeom>
            <a:noFill/>
          </p:spPr>
          <p:txBody>
            <a:bodyPr wrap="square" rtlCol="0">
              <a:spAutoFit/>
            </a:bodyPr>
            <a:lstStyle/>
            <a:p>
              <a:r>
                <a:rPr lang="ja-JP" altLang="en-US" b="1" dirty="0">
                  <a:latin typeface="Cooper Black" panose="0208090404030B020404" pitchFamily="18" charset="0"/>
                </a:rPr>
                <a:t>２</a:t>
              </a:r>
              <a:endParaRPr kumimoji="1" lang="ja-JP" altLang="en-US" b="1" dirty="0">
                <a:latin typeface="Cooper Black" panose="0208090404030B020404" pitchFamily="18" charset="0"/>
              </a:endParaRPr>
            </a:p>
          </p:txBody>
        </p:sp>
      </p:grpSp>
      <p:grpSp>
        <p:nvGrpSpPr>
          <p:cNvPr id="30" name="グループ化 29">
            <a:extLst>
              <a:ext uri="{FF2B5EF4-FFF2-40B4-BE49-F238E27FC236}">
                <a16:creationId xmlns:a16="http://schemas.microsoft.com/office/drawing/2014/main" id="{A9E252B1-3CB2-43C3-BDF3-FE632303404A}"/>
              </a:ext>
            </a:extLst>
          </p:cNvPr>
          <p:cNvGrpSpPr/>
          <p:nvPr/>
        </p:nvGrpSpPr>
        <p:grpSpPr>
          <a:xfrm>
            <a:off x="751948" y="3096601"/>
            <a:ext cx="950407" cy="1031638"/>
            <a:chOff x="715107" y="838667"/>
            <a:chExt cx="950407" cy="1031638"/>
          </a:xfrm>
        </p:grpSpPr>
        <p:pic>
          <p:nvPicPr>
            <p:cNvPr id="31" name="図 30">
              <a:extLst>
                <a:ext uri="{FF2B5EF4-FFF2-40B4-BE49-F238E27FC236}">
                  <a16:creationId xmlns:a16="http://schemas.microsoft.com/office/drawing/2014/main" id="{2A1A3DDF-92CA-4FBA-B73C-142659F6389B}"/>
                </a:ext>
              </a:extLst>
            </p:cNvPr>
            <p:cNvPicPr>
              <a:picLocks noChangeAspect="1"/>
            </p:cNvPicPr>
            <p:nvPr/>
          </p:nvPicPr>
          <p:blipFill>
            <a:blip r:embed="rId2"/>
            <a:stretch>
              <a:fillRect/>
            </a:stretch>
          </p:blipFill>
          <p:spPr>
            <a:xfrm>
              <a:off x="715107" y="838667"/>
              <a:ext cx="950407" cy="1031638"/>
            </a:xfrm>
            <a:prstGeom prst="rect">
              <a:avLst/>
            </a:prstGeom>
          </p:spPr>
        </p:pic>
        <p:sp>
          <p:nvSpPr>
            <p:cNvPr id="32" name="テキスト ボックス 31">
              <a:extLst>
                <a:ext uri="{FF2B5EF4-FFF2-40B4-BE49-F238E27FC236}">
                  <a16:creationId xmlns:a16="http://schemas.microsoft.com/office/drawing/2014/main" id="{8A1BC781-52F5-4EAA-8D77-106908B1A5B3}"/>
                </a:ext>
              </a:extLst>
            </p:cNvPr>
            <p:cNvSpPr txBox="1"/>
            <p:nvPr/>
          </p:nvSpPr>
          <p:spPr>
            <a:xfrm>
              <a:off x="981807" y="1257244"/>
              <a:ext cx="500743" cy="369332"/>
            </a:xfrm>
            <a:prstGeom prst="rect">
              <a:avLst/>
            </a:prstGeom>
            <a:noFill/>
          </p:spPr>
          <p:txBody>
            <a:bodyPr wrap="square" rtlCol="0">
              <a:spAutoFit/>
            </a:bodyPr>
            <a:lstStyle/>
            <a:p>
              <a:r>
                <a:rPr kumimoji="1" lang="ja-JP" altLang="en-US" b="1" dirty="0">
                  <a:latin typeface="Cooper Black" panose="0208090404030B020404" pitchFamily="18" charset="0"/>
                </a:rPr>
                <a:t>３</a:t>
              </a:r>
            </a:p>
          </p:txBody>
        </p:sp>
      </p:grpSp>
      <p:grpSp>
        <p:nvGrpSpPr>
          <p:cNvPr id="34" name="グループ化 33">
            <a:extLst>
              <a:ext uri="{FF2B5EF4-FFF2-40B4-BE49-F238E27FC236}">
                <a16:creationId xmlns:a16="http://schemas.microsoft.com/office/drawing/2014/main" id="{6882210B-97B5-4731-880A-37A2CEE95340}"/>
              </a:ext>
            </a:extLst>
          </p:cNvPr>
          <p:cNvGrpSpPr/>
          <p:nvPr/>
        </p:nvGrpSpPr>
        <p:grpSpPr>
          <a:xfrm>
            <a:off x="746088" y="4237198"/>
            <a:ext cx="950407" cy="1031638"/>
            <a:chOff x="715107" y="838667"/>
            <a:chExt cx="950407" cy="1031638"/>
          </a:xfrm>
        </p:grpSpPr>
        <p:pic>
          <p:nvPicPr>
            <p:cNvPr id="35" name="図 34">
              <a:extLst>
                <a:ext uri="{FF2B5EF4-FFF2-40B4-BE49-F238E27FC236}">
                  <a16:creationId xmlns:a16="http://schemas.microsoft.com/office/drawing/2014/main" id="{50ACE6F4-C990-4903-9846-3BCC34DA613D}"/>
                </a:ext>
              </a:extLst>
            </p:cNvPr>
            <p:cNvPicPr>
              <a:picLocks noChangeAspect="1"/>
            </p:cNvPicPr>
            <p:nvPr/>
          </p:nvPicPr>
          <p:blipFill>
            <a:blip r:embed="rId2"/>
            <a:stretch>
              <a:fillRect/>
            </a:stretch>
          </p:blipFill>
          <p:spPr>
            <a:xfrm>
              <a:off x="715107" y="838667"/>
              <a:ext cx="950407" cy="1031638"/>
            </a:xfrm>
            <a:prstGeom prst="rect">
              <a:avLst/>
            </a:prstGeom>
          </p:spPr>
        </p:pic>
        <p:sp>
          <p:nvSpPr>
            <p:cNvPr id="36" name="テキスト ボックス 35">
              <a:extLst>
                <a:ext uri="{FF2B5EF4-FFF2-40B4-BE49-F238E27FC236}">
                  <a16:creationId xmlns:a16="http://schemas.microsoft.com/office/drawing/2014/main" id="{C41B62AE-37AF-410A-817F-B91EFED48A4B}"/>
                </a:ext>
              </a:extLst>
            </p:cNvPr>
            <p:cNvSpPr txBox="1"/>
            <p:nvPr/>
          </p:nvSpPr>
          <p:spPr>
            <a:xfrm>
              <a:off x="981807" y="1257244"/>
              <a:ext cx="500743" cy="369332"/>
            </a:xfrm>
            <a:prstGeom prst="rect">
              <a:avLst/>
            </a:prstGeom>
            <a:noFill/>
          </p:spPr>
          <p:txBody>
            <a:bodyPr wrap="square" rtlCol="0">
              <a:spAutoFit/>
            </a:bodyPr>
            <a:lstStyle/>
            <a:p>
              <a:r>
                <a:rPr lang="ja-JP" altLang="en-US" b="1" dirty="0">
                  <a:latin typeface="Cooper Black" panose="0208090404030B020404" pitchFamily="18" charset="0"/>
                </a:rPr>
                <a:t>４</a:t>
              </a:r>
              <a:endParaRPr kumimoji="1" lang="ja-JP" altLang="en-US" b="1" dirty="0">
                <a:latin typeface="Cooper Black" panose="0208090404030B020404" pitchFamily="18" charset="0"/>
              </a:endParaRPr>
            </a:p>
          </p:txBody>
        </p:sp>
      </p:grpSp>
      <p:grpSp>
        <p:nvGrpSpPr>
          <p:cNvPr id="39" name="グループ化 38">
            <a:extLst>
              <a:ext uri="{FF2B5EF4-FFF2-40B4-BE49-F238E27FC236}">
                <a16:creationId xmlns:a16="http://schemas.microsoft.com/office/drawing/2014/main" id="{AD638886-0ECE-4EC5-8598-04B3E8C8D2AA}"/>
              </a:ext>
            </a:extLst>
          </p:cNvPr>
          <p:cNvGrpSpPr/>
          <p:nvPr/>
        </p:nvGrpSpPr>
        <p:grpSpPr>
          <a:xfrm>
            <a:off x="793815" y="5418588"/>
            <a:ext cx="950407" cy="1031638"/>
            <a:chOff x="715107" y="838667"/>
            <a:chExt cx="950407" cy="1031638"/>
          </a:xfrm>
        </p:grpSpPr>
        <p:pic>
          <p:nvPicPr>
            <p:cNvPr id="40" name="図 39">
              <a:extLst>
                <a:ext uri="{FF2B5EF4-FFF2-40B4-BE49-F238E27FC236}">
                  <a16:creationId xmlns:a16="http://schemas.microsoft.com/office/drawing/2014/main" id="{6F7F6E00-8D28-4191-9D57-BB8E92A47C3C}"/>
                </a:ext>
              </a:extLst>
            </p:cNvPr>
            <p:cNvPicPr>
              <a:picLocks noChangeAspect="1"/>
            </p:cNvPicPr>
            <p:nvPr/>
          </p:nvPicPr>
          <p:blipFill>
            <a:blip r:embed="rId2"/>
            <a:stretch>
              <a:fillRect/>
            </a:stretch>
          </p:blipFill>
          <p:spPr>
            <a:xfrm>
              <a:off x="715107" y="838667"/>
              <a:ext cx="950407" cy="1031638"/>
            </a:xfrm>
            <a:prstGeom prst="rect">
              <a:avLst/>
            </a:prstGeom>
          </p:spPr>
        </p:pic>
        <p:sp>
          <p:nvSpPr>
            <p:cNvPr id="41" name="テキスト ボックス 40">
              <a:extLst>
                <a:ext uri="{FF2B5EF4-FFF2-40B4-BE49-F238E27FC236}">
                  <a16:creationId xmlns:a16="http://schemas.microsoft.com/office/drawing/2014/main" id="{52A41729-C108-49C1-87DB-28FC4A3E88EA}"/>
                </a:ext>
              </a:extLst>
            </p:cNvPr>
            <p:cNvSpPr txBox="1"/>
            <p:nvPr/>
          </p:nvSpPr>
          <p:spPr>
            <a:xfrm>
              <a:off x="981807" y="1257244"/>
              <a:ext cx="500743" cy="369332"/>
            </a:xfrm>
            <a:prstGeom prst="rect">
              <a:avLst/>
            </a:prstGeom>
            <a:noFill/>
          </p:spPr>
          <p:txBody>
            <a:bodyPr wrap="square" rtlCol="0">
              <a:spAutoFit/>
            </a:bodyPr>
            <a:lstStyle/>
            <a:p>
              <a:r>
                <a:rPr lang="ja-JP" altLang="en-US" b="1" dirty="0">
                  <a:latin typeface="Cooper Black" panose="0208090404030B020404" pitchFamily="18" charset="0"/>
                </a:rPr>
                <a:t>５</a:t>
              </a:r>
              <a:endParaRPr kumimoji="1" lang="ja-JP" altLang="en-US" b="1" dirty="0">
                <a:latin typeface="Cooper Black" panose="0208090404030B020404" pitchFamily="18" charset="0"/>
              </a:endParaRPr>
            </a:p>
          </p:txBody>
        </p:sp>
      </p:grpSp>
    </p:spTree>
    <p:extLst>
      <p:ext uri="{BB962C8B-B14F-4D97-AF65-F5344CB8AC3E}">
        <p14:creationId xmlns:p14="http://schemas.microsoft.com/office/powerpoint/2010/main" val="1101236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１</a:t>
            </a:r>
          </a:p>
        </p:txBody>
      </p:sp>
      <p:sp>
        <p:nvSpPr>
          <p:cNvPr id="11" name="テキスト ボックス 10">
            <a:extLst>
              <a:ext uri="{FF2B5EF4-FFF2-40B4-BE49-F238E27FC236}">
                <a16:creationId xmlns:a16="http://schemas.microsoft.com/office/drawing/2014/main" id="{254957EF-7EE0-4139-8280-F48802F0A271}"/>
              </a:ext>
            </a:extLst>
          </p:cNvPr>
          <p:cNvSpPr txBox="1"/>
          <p:nvPr/>
        </p:nvSpPr>
        <p:spPr>
          <a:xfrm>
            <a:off x="1209149" y="3110986"/>
            <a:ext cx="9777046" cy="584775"/>
          </a:xfrm>
          <a:prstGeom prst="rect">
            <a:avLst/>
          </a:prstGeom>
          <a:noFill/>
        </p:spPr>
        <p:txBody>
          <a:bodyPr wrap="square" rtlCol="0">
            <a:spAutoFit/>
          </a:bodyPr>
          <a:lstStyle/>
          <a:p>
            <a:r>
              <a:rPr kumimoji="1" lang="ja-JP" altLang="en-US" sz="3200" dirty="0">
                <a:latin typeface="BIZ UDPゴシック" panose="020B0400000000000000" pitchFamily="50" charset="-128"/>
                <a:ea typeface="BIZ UDPゴシック" panose="020B0400000000000000" pitchFamily="50" charset="-128"/>
              </a:rPr>
              <a:t>自動車の廃プラスチックを→「</a:t>
            </a:r>
            <a:r>
              <a:rPr kumimoji="1" lang="ja-JP" altLang="en-US" sz="3200" b="1" u="sng" dirty="0">
                <a:solidFill>
                  <a:srgbClr val="C00000"/>
                </a:solidFill>
                <a:latin typeface="BIZ UDPゴシック" panose="020B0400000000000000" pitchFamily="50" charset="-128"/>
                <a:ea typeface="BIZ UDPゴシック" panose="020B0400000000000000" pitchFamily="50" charset="-128"/>
              </a:rPr>
              <a:t>グラフェン</a:t>
            </a:r>
            <a:r>
              <a:rPr kumimoji="1" lang="ja-JP" altLang="en-US" sz="3200" dirty="0">
                <a:latin typeface="BIZ UDPゴシック" panose="020B0400000000000000" pitchFamily="50" charset="-128"/>
                <a:ea typeface="BIZ UDPゴシック" panose="020B0400000000000000" pitchFamily="50" charset="-128"/>
              </a:rPr>
              <a:t>」に転換</a:t>
            </a:r>
          </a:p>
        </p:txBody>
      </p:sp>
    </p:spTree>
    <p:extLst>
      <p:ext uri="{BB962C8B-B14F-4D97-AF65-F5344CB8AC3E}">
        <p14:creationId xmlns:p14="http://schemas.microsoft.com/office/powerpoint/2010/main" val="1125232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7">
            <a:extLst>
              <a:ext uri="{FF2B5EF4-FFF2-40B4-BE49-F238E27FC236}">
                <a16:creationId xmlns:a16="http://schemas.microsoft.com/office/drawing/2014/main" id="{14402452-0CC6-4425-80A5-1C14CBCCD4FC}"/>
              </a:ext>
            </a:extLst>
          </p:cNvPr>
          <p:cNvSpPr/>
          <p:nvPr/>
        </p:nvSpPr>
        <p:spPr>
          <a:xfrm>
            <a:off x="5255290" y="4496638"/>
            <a:ext cx="1655717" cy="1827962"/>
          </a:xfrm>
          <a:prstGeom prst="rect">
            <a:avLst/>
          </a:prstGeom>
          <a:blipFill>
            <a:blip r:embed="rId2" cstate="print"/>
            <a:stretch>
              <a:fillRect/>
            </a:stretch>
          </a:blipFill>
        </p:spPr>
        <p:txBody>
          <a:bodyPr wrap="square" lIns="0" tIns="0" rIns="0" bIns="0" rtlCol="0"/>
          <a:lstStyle/>
          <a:p>
            <a:endParaRPr/>
          </a:p>
        </p:txBody>
      </p:sp>
      <p:sp>
        <p:nvSpPr>
          <p:cNvPr id="8" name="object 16">
            <a:extLst>
              <a:ext uri="{FF2B5EF4-FFF2-40B4-BE49-F238E27FC236}">
                <a16:creationId xmlns:a16="http://schemas.microsoft.com/office/drawing/2014/main" id="{0F032374-D83F-4C65-8C90-0B92B5AF3B84}"/>
              </a:ext>
            </a:extLst>
          </p:cNvPr>
          <p:cNvSpPr/>
          <p:nvPr/>
        </p:nvSpPr>
        <p:spPr>
          <a:xfrm>
            <a:off x="5255290" y="2250832"/>
            <a:ext cx="1818752" cy="1949381"/>
          </a:xfrm>
          <a:prstGeom prst="rect">
            <a:avLst/>
          </a:prstGeom>
          <a:blipFill>
            <a:blip r:embed="rId3" cstate="print"/>
            <a:stretch>
              <a:fillRect/>
            </a:stretch>
          </a:blipFill>
        </p:spPr>
        <p:txBody>
          <a:bodyPr wrap="square" lIns="0" tIns="0" rIns="0" bIns="0" rtlCol="0"/>
          <a:lstStyle/>
          <a:p>
            <a:endParaRPr/>
          </a:p>
        </p:txBody>
      </p:sp>
      <p:sp>
        <p:nvSpPr>
          <p:cNvPr id="4" name="楕円 3">
            <a:extLst>
              <a:ext uri="{FF2B5EF4-FFF2-40B4-BE49-F238E27FC236}">
                <a16:creationId xmlns:a16="http://schemas.microsoft.com/office/drawing/2014/main" id="{EFD468D8-DFCB-43D0-A718-92FCD73C695D}"/>
              </a:ext>
            </a:extLst>
          </p:cNvPr>
          <p:cNvSpPr/>
          <p:nvPr/>
        </p:nvSpPr>
        <p:spPr>
          <a:xfrm>
            <a:off x="612951" y="1998661"/>
            <a:ext cx="3245617" cy="3135086"/>
          </a:xfrm>
          <a:prstGeom prst="ellipse">
            <a:avLst/>
          </a:prstGeom>
          <a:solidFill>
            <a:schemeClr val="accent2">
              <a:lumMod val="50000"/>
            </a:schemeClr>
          </a:solidFill>
          <a:ln>
            <a:noFill/>
          </a:ln>
          <a:effectLst>
            <a:glow rad="2286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廃棄</a:t>
            </a:r>
            <a:endParaRPr kumimoji="1" lang="en-US" altLang="ja-JP" sz="4000" dirty="0">
              <a:latin typeface="BIZ UDPゴシック" panose="020B0400000000000000" pitchFamily="50" charset="-128"/>
              <a:ea typeface="BIZ UDPゴシック" panose="020B0400000000000000" pitchFamily="50" charset="-128"/>
            </a:endParaRPr>
          </a:p>
          <a:p>
            <a:pPr algn="ctr"/>
            <a:r>
              <a:rPr kumimoji="1" lang="ja-JP" altLang="en-US" sz="4000" dirty="0">
                <a:latin typeface="BIZ UDPゴシック" panose="020B0400000000000000" pitchFamily="50" charset="-128"/>
                <a:ea typeface="BIZ UDPゴシック" panose="020B0400000000000000" pitchFamily="50" charset="-128"/>
              </a:rPr>
              <a:t>プラスチック</a:t>
            </a:r>
          </a:p>
        </p:txBody>
      </p:sp>
      <p:sp>
        <p:nvSpPr>
          <p:cNvPr id="5" name="矢印: 右 4">
            <a:extLst>
              <a:ext uri="{FF2B5EF4-FFF2-40B4-BE49-F238E27FC236}">
                <a16:creationId xmlns:a16="http://schemas.microsoft.com/office/drawing/2014/main" id="{5F179389-00CF-4679-BBEB-2CCB5E5FB9FA}"/>
              </a:ext>
            </a:extLst>
          </p:cNvPr>
          <p:cNvSpPr/>
          <p:nvPr/>
        </p:nvSpPr>
        <p:spPr>
          <a:xfrm>
            <a:off x="4089681" y="3074796"/>
            <a:ext cx="1165609"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250B25E-0261-4A49-B624-E7530E25E6B4}"/>
              </a:ext>
            </a:extLst>
          </p:cNvPr>
          <p:cNvSpPr/>
          <p:nvPr/>
        </p:nvSpPr>
        <p:spPr>
          <a:xfrm>
            <a:off x="7258264" y="3180301"/>
            <a:ext cx="1165609"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72E2E22-FC2B-4C8A-BA96-38B9D01107EE}"/>
              </a:ext>
            </a:extLst>
          </p:cNvPr>
          <p:cNvSpPr/>
          <p:nvPr/>
        </p:nvSpPr>
        <p:spPr>
          <a:xfrm>
            <a:off x="8556175" y="2215661"/>
            <a:ext cx="2843684" cy="2984359"/>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rPr>
              <a:t>グラフェン</a:t>
            </a:r>
          </a:p>
        </p:txBody>
      </p:sp>
      <p:pic>
        <p:nvPicPr>
          <p:cNvPr id="13" name="Picture 1">
            <a:extLst>
              <a:ext uri="{FF2B5EF4-FFF2-40B4-BE49-F238E27FC236}">
                <a16:creationId xmlns:a16="http://schemas.microsoft.com/office/drawing/2014/main" id="{D3F230C0-4324-4098-802C-03A47BEBF95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5454" y="1657980"/>
            <a:ext cx="1121143" cy="109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6452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9D8D52A-B233-40E4-826C-38820D758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49" y="2688012"/>
            <a:ext cx="7893014" cy="3884843"/>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78C9B74A-9E38-4518-83C6-8A8B78F8F727}"/>
              </a:ext>
            </a:extLst>
          </p:cNvPr>
          <p:cNvSpPr txBox="1"/>
          <p:nvPr/>
        </p:nvSpPr>
        <p:spPr>
          <a:xfrm>
            <a:off x="326571" y="749020"/>
            <a:ext cx="11767458" cy="1938992"/>
          </a:xfrm>
          <a:prstGeom prst="rect">
            <a:avLst/>
          </a:prstGeom>
          <a:noFill/>
        </p:spPr>
        <p:txBody>
          <a:bodyPr wrap="square">
            <a:spAutoFit/>
          </a:bodyPr>
          <a:lstStyle/>
          <a:p>
            <a:r>
              <a:rPr lang="ja-JP" altLang="en-US" sz="2400" b="0" i="0" dirty="0">
                <a:effectLst/>
                <a:latin typeface="UD Digi Kyokasho NK-B" panose="02020700000000000000" pitchFamily="18" charset="-128"/>
                <a:ea typeface="UD Digi Kyokasho NK-B" panose="02020700000000000000" pitchFamily="18" charset="-128"/>
              </a:rPr>
              <a:t>グラフェンは、炭素原子が六角形に結合したハニカム構造の</a:t>
            </a:r>
            <a:r>
              <a:rPr lang="en-US" altLang="ja-JP" sz="2400" b="0" i="0" dirty="0">
                <a:effectLst/>
                <a:latin typeface="UD Digi Kyokasho NK-B" panose="02020700000000000000" pitchFamily="18" charset="-128"/>
                <a:ea typeface="UD Digi Kyokasho NK-B" panose="02020700000000000000" pitchFamily="18" charset="-128"/>
              </a:rPr>
              <a:t>2</a:t>
            </a:r>
            <a:r>
              <a:rPr lang="ja-JP" altLang="en-US" sz="2400" b="0" i="0" dirty="0">
                <a:effectLst/>
                <a:latin typeface="UD Digi Kyokasho NK-B" panose="02020700000000000000" pitchFamily="18" charset="-128"/>
                <a:ea typeface="UD Digi Kyokasho NK-B" panose="02020700000000000000" pitchFamily="18" charset="-128"/>
              </a:rPr>
              <a:t>次元シート状物質で厚みは炭素原子一個分（約</a:t>
            </a:r>
            <a:r>
              <a:rPr lang="en-US" altLang="ja-JP" sz="2400" b="0" i="0" dirty="0">
                <a:effectLst/>
                <a:latin typeface="UD Digi Kyokasho NK-B" panose="02020700000000000000" pitchFamily="18" charset="-128"/>
                <a:ea typeface="UD Digi Kyokasho NK-B" panose="02020700000000000000" pitchFamily="18" charset="-128"/>
              </a:rPr>
              <a:t>0.3</a:t>
            </a:r>
            <a:r>
              <a:rPr lang="ja-JP" altLang="en-US" sz="2400" b="0" i="0" dirty="0">
                <a:effectLst/>
                <a:latin typeface="UD Digi Kyokasho NK-B" panose="02020700000000000000" pitchFamily="18" charset="-128"/>
                <a:ea typeface="UD Digi Kyokasho NK-B" panose="02020700000000000000" pitchFamily="18" charset="-128"/>
              </a:rPr>
              <a:t>ナノメートル）で、グラフェンが多層に重なったものがグラファイト（黒鉛）。</a:t>
            </a:r>
            <a:br>
              <a:rPr lang="ja-JP" altLang="en-US" sz="2400" dirty="0">
                <a:latin typeface="UD Digi Kyokasho NK-B" panose="02020700000000000000" pitchFamily="18" charset="-128"/>
                <a:ea typeface="UD Digi Kyokasho NK-B" panose="02020700000000000000" pitchFamily="18" charset="-128"/>
              </a:rPr>
            </a:br>
            <a:r>
              <a:rPr lang="ja-JP" altLang="en-US" sz="2400" b="0" i="0" dirty="0">
                <a:effectLst/>
                <a:latin typeface="UD Digi Kyokasho NK-B" panose="02020700000000000000" pitchFamily="18" charset="-128"/>
                <a:ea typeface="UD Digi Kyokasho NK-B" panose="02020700000000000000" pitchFamily="18" charset="-128"/>
              </a:rPr>
              <a:t>鉛筆の芯にも含まれているグラファイト（黒鉛）をセロハンテープで薄く剥がしてグラフェンを分離したという話は有名。</a:t>
            </a:r>
            <a:endParaRPr lang="ja-JP" altLang="en-US" sz="2400" dirty="0">
              <a:latin typeface="UD Digi Kyokasho NK-B" panose="02020700000000000000" pitchFamily="18" charset="-128"/>
              <a:ea typeface="UD Digi Kyokasho NK-B" panose="02020700000000000000" pitchFamily="18" charset="-128"/>
            </a:endParaRPr>
          </a:p>
        </p:txBody>
      </p:sp>
      <p:pic>
        <p:nvPicPr>
          <p:cNvPr id="3" name="Picture 4" descr="黒鉛 に対する画像結果">
            <a:extLst>
              <a:ext uri="{FF2B5EF4-FFF2-40B4-BE49-F238E27FC236}">
                <a16:creationId xmlns:a16="http://schemas.microsoft.com/office/drawing/2014/main" id="{4C43F269-E164-4F49-8E2E-A1D9150D1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788" y="2479365"/>
            <a:ext cx="3944497" cy="2629664"/>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00C78FF5-0434-4A90-8FCB-0A7DA6AEF20C}"/>
              </a:ext>
            </a:extLst>
          </p:cNvPr>
          <p:cNvSpPr txBox="1"/>
          <p:nvPr/>
        </p:nvSpPr>
        <p:spPr>
          <a:xfrm>
            <a:off x="8479970" y="5232033"/>
            <a:ext cx="3374571" cy="830997"/>
          </a:xfrm>
          <a:prstGeom prst="rect">
            <a:avLst/>
          </a:prstGeom>
          <a:noFill/>
        </p:spPr>
        <p:txBody>
          <a:bodyPr wrap="square">
            <a:spAutoFit/>
          </a:bodyPr>
          <a:lstStyle/>
          <a:p>
            <a:pPr algn="ctr"/>
            <a:r>
              <a:rPr lang="ja-JP" altLang="en-US" sz="2400" b="0" i="0" dirty="0">
                <a:solidFill>
                  <a:srgbClr val="444444"/>
                </a:solidFill>
                <a:effectLst/>
                <a:latin typeface="UD Digi Kyokasho NK-B" panose="02020700000000000000" pitchFamily="18" charset="-128"/>
                <a:ea typeface="UD Digi Kyokasho NK-B" panose="02020700000000000000" pitchFamily="18" charset="-128"/>
              </a:rPr>
              <a:t>グラファイト（黒鉛）は、</a:t>
            </a:r>
            <a:endParaRPr lang="en-US" altLang="ja-JP" sz="2400" b="0" i="0" dirty="0">
              <a:solidFill>
                <a:srgbClr val="444444"/>
              </a:solidFill>
              <a:effectLst/>
              <a:latin typeface="UD Digi Kyokasho NK-B" panose="02020700000000000000" pitchFamily="18" charset="-128"/>
              <a:ea typeface="UD Digi Kyokasho NK-B" panose="02020700000000000000" pitchFamily="18" charset="-128"/>
            </a:endParaRPr>
          </a:p>
          <a:p>
            <a:pPr algn="ctr"/>
            <a:r>
              <a:rPr lang="ja-JP" altLang="en-US" sz="2400" b="0" i="0" dirty="0">
                <a:solidFill>
                  <a:srgbClr val="444444"/>
                </a:solidFill>
                <a:effectLst/>
                <a:latin typeface="UD Digi Kyokasho NK-B" panose="02020700000000000000" pitchFamily="18" charset="-128"/>
                <a:ea typeface="UD Digi Kyokasho NK-B" panose="02020700000000000000" pitchFamily="18" charset="-128"/>
              </a:rPr>
              <a:t>鉛筆の芯にも含まれる。</a:t>
            </a:r>
            <a:endParaRPr lang="ja-JP" altLang="en-US" sz="2400" dirty="0">
              <a:latin typeface="UD Digi Kyokasho NK-B" panose="02020700000000000000" pitchFamily="18" charset="-128"/>
              <a:ea typeface="UD Digi Kyokasho NK-B" panose="02020700000000000000" pitchFamily="18" charset="-128"/>
            </a:endParaRPr>
          </a:p>
        </p:txBody>
      </p:sp>
      <p:sp>
        <p:nvSpPr>
          <p:cNvPr id="4" name="テキスト ボックス 3">
            <a:extLst>
              <a:ext uri="{FF2B5EF4-FFF2-40B4-BE49-F238E27FC236}">
                <a16:creationId xmlns:a16="http://schemas.microsoft.com/office/drawing/2014/main" id="{5831C776-E356-4EF9-8052-8106D2F9864D}"/>
              </a:ext>
            </a:extLst>
          </p:cNvPr>
          <p:cNvSpPr txBox="1"/>
          <p:nvPr/>
        </p:nvSpPr>
        <p:spPr>
          <a:xfrm>
            <a:off x="2389414" y="102743"/>
            <a:ext cx="7413171" cy="584775"/>
          </a:xfrm>
          <a:prstGeom prst="rect">
            <a:avLst/>
          </a:prstGeom>
          <a:noFill/>
        </p:spPr>
        <p:txBody>
          <a:bodyPr wrap="square" rtlCol="0">
            <a:spAutoFit/>
          </a:bodyPr>
          <a:lstStyle/>
          <a:p>
            <a:pPr algn="ctr"/>
            <a:r>
              <a:rPr kumimoji="1" lang="ja-JP" altLang="en-US" sz="3200" dirty="0">
                <a:latin typeface="UD Digi Kyokasho NK-B" panose="02020700000000000000" pitchFamily="18" charset="-128"/>
                <a:ea typeface="UD Digi Kyokasho NK-B" panose="02020700000000000000" pitchFamily="18" charset="-128"/>
              </a:rPr>
              <a:t>グラフェン（</a:t>
            </a:r>
            <a:r>
              <a:rPr kumimoji="1" lang="en-US" altLang="ja-JP" sz="3200" dirty="0">
                <a:latin typeface="UD Digi Kyokasho NK-B" panose="02020700000000000000" pitchFamily="18" charset="-128"/>
                <a:ea typeface="UD Digi Kyokasho NK-B" panose="02020700000000000000" pitchFamily="18" charset="-128"/>
              </a:rPr>
              <a:t>Graphene</a:t>
            </a:r>
            <a:r>
              <a:rPr kumimoji="1" lang="ja-JP" altLang="en-US" sz="3200" dirty="0">
                <a:latin typeface="UD Digi Kyokasho NK-B" panose="02020700000000000000" pitchFamily="18" charset="-128"/>
                <a:ea typeface="UD Digi Kyokasho NK-B" panose="02020700000000000000" pitchFamily="18" charset="-128"/>
              </a:rPr>
              <a:t>）</a:t>
            </a:r>
          </a:p>
        </p:txBody>
      </p:sp>
    </p:spTree>
    <p:extLst>
      <p:ext uri="{BB962C8B-B14F-4D97-AF65-F5344CB8AC3E}">
        <p14:creationId xmlns:p14="http://schemas.microsoft.com/office/powerpoint/2010/main" val="1309633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DFC8A820-D0B2-40C5-92D0-DD53112FE143}"/>
              </a:ext>
            </a:extLst>
          </p:cNvPr>
          <p:cNvSpPr txBox="1"/>
          <p:nvPr/>
        </p:nvSpPr>
        <p:spPr>
          <a:xfrm>
            <a:off x="239486" y="505122"/>
            <a:ext cx="12039599" cy="5847755"/>
          </a:xfrm>
          <a:prstGeom prst="rect">
            <a:avLst/>
          </a:prstGeom>
          <a:noFill/>
        </p:spPr>
        <p:txBody>
          <a:bodyPr wrap="square">
            <a:spAutoFit/>
          </a:bodyPr>
          <a:lstStyle/>
          <a:p>
            <a:pPr algn="ctr"/>
            <a:r>
              <a:rPr lang="ja-JP" altLang="en-US" sz="3600" b="1" dirty="0">
                <a:latin typeface="BIZ UDゴシック" panose="020B0400000000000000" pitchFamily="49" charset="-128"/>
                <a:ea typeface="BIZ UDゴシック" panose="020B0400000000000000" pitchFamily="49" charset="-128"/>
              </a:rPr>
              <a:t>グラフェンの物性</a:t>
            </a:r>
            <a:endParaRPr lang="en-US" altLang="ja-JP" sz="3600" b="1" dirty="0">
              <a:latin typeface="BIZ UDゴシック" panose="020B0400000000000000" pitchFamily="49" charset="-128"/>
              <a:ea typeface="BIZ UDゴシック" panose="020B0400000000000000" pitchFamily="49" charset="-128"/>
            </a:endParaRPr>
          </a:p>
          <a:p>
            <a:r>
              <a:rPr lang="ja-JP" altLang="en-US" sz="2600" dirty="0">
                <a:latin typeface="BIZ UDゴシック" panose="020B0400000000000000" pitchFamily="49" charset="-128"/>
                <a:ea typeface="BIZ UDゴシック" panose="020B0400000000000000" pitchFamily="49" charset="-128"/>
              </a:rPr>
              <a:t>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想像しうる最も薄い物質</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a:t>
            </a:r>
            <a:r>
              <a:rPr lang="en-US" altLang="ja-JP" sz="2600" dirty="0">
                <a:latin typeface="BIZ UDゴシック" panose="020B0400000000000000" pitchFamily="49" charset="-128"/>
                <a:ea typeface="BIZ UDゴシック" panose="020B0400000000000000" pitchFamily="49" charset="-128"/>
              </a:rPr>
              <a:t>0.3nm</a:t>
            </a:r>
            <a:r>
              <a:rPr lang="ja-JP" altLang="en-US" sz="2600" dirty="0">
                <a:latin typeface="BIZ UDゴシック" panose="020B0400000000000000" pitchFamily="49" charset="-128"/>
                <a:ea typeface="BIZ UDゴシック" panose="020B0400000000000000" pitchFamily="49" charset="-128"/>
              </a:rPr>
              <a:t>）</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質量あたり最も広い表面積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a:t>
            </a:r>
            <a:r>
              <a:rPr lang="en-US" altLang="ja-JP" sz="2600" dirty="0">
                <a:latin typeface="BIZ UDゴシック" panose="020B0400000000000000" pitchFamily="49" charset="-128"/>
                <a:ea typeface="BIZ UDゴシック" panose="020B0400000000000000" pitchFamily="49" charset="-128"/>
              </a:rPr>
              <a:t>3,000 m 2/g</a:t>
            </a:r>
            <a:r>
              <a:rPr lang="ja-JP" altLang="en-US" sz="2600" dirty="0">
                <a:latin typeface="BIZ UDゴシック" panose="020B0400000000000000" pitchFamily="49" charset="-128"/>
                <a:ea typeface="BIZ UDゴシック" panose="020B0400000000000000" pitchFamily="49" charset="-128"/>
              </a:rPr>
              <a:t>）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測定された中で最も強靱な物質</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（破壊強度 </a:t>
            </a:r>
            <a:r>
              <a:rPr lang="en-US" altLang="ja-JP" sz="2600" dirty="0">
                <a:latin typeface="BIZ UDゴシック" panose="020B0400000000000000" pitchFamily="49" charset="-128"/>
                <a:ea typeface="BIZ UDゴシック" panose="020B0400000000000000" pitchFamily="49" charset="-128"/>
              </a:rPr>
              <a:t>130 G</a:t>
            </a:r>
            <a:r>
              <a:rPr lang="ja-JP" altLang="en-US" sz="2600" dirty="0">
                <a:latin typeface="BIZ UDゴシック" panose="020B0400000000000000" pitchFamily="49" charset="-128"/>
                <a:ea typeface="BIZ UDゴシック" panose="020B0400000000000000" pitchFamily="49" charset="-128"/>
              </a:rPr>
              <a:t>Ｐ</a:t>
            </a:r>
            <a:r>
              <a:rPr lang="en-US" altLang="ja-JP" sz="2600" dirty="0">
                <a:latin typeface="BIZ UDゴシック" panose="020B0400000000000000" pitchFamily="49" charset="-128"/>
                <a:ea typeface="BIZ UDゴシック" panose="020B0400000000000000" pitchFamily="49" charset="-128"/>
              </a:rPr>
              <a:t>a</a:t>
            </a:r>
            <a:r>
              <a:rPr lang="ja-JP" altLang="en-US" sz="2600" dirty="0">
                <a:latin typeface="BIZ UDゴシック" panose="020B0400000000000000" pitchFamily="49" charset="-128"/>
                <a:ea typeface="BIZ UDゴシック" panose="020B0400000000000000" pitchFamily="49" charset="-128"/>
              </a:rPr>
              <a:t>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知られている中で最も堅い物質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（ダイアモンド以上）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最も伸長</a:t>
            </a:r>
            <a:r>
              <a:rPr lang="en-US" altLang="ja-JP" sz="2600" dirty="0">
                <a:solidFill>
                  <a:srgbClr val="C00000"/>
                </a:solidFill>
                <a:latin typeface="UD Digi Kyokasho NK-B" panose="02020700000000000000" pitchFamily="18" charset="-128"/>
                <a:ea typeface="UD Digi Kyokasho NK-B" panose="02020700000000000000" pitchFamily="18" charset="-128"/>
              </a:rPr>
              <a:t>/</a:t>
            </a:r>
            <a:r>
              <a:rPr lang="ja-JP" altLang="en-US" sz="2600" dirty="0">
                <a:solidFill>
                  <a:srgbClr val="C00000"/>
                </a:solidFill>
                <a:latin typeface="UD Digi Kyokasho NK-B" panose="02020700000000000000" pitchFamily="18" charset="-128"/>
                <a:ea typeface="UD Digi Kyokasho NK-B" panose="02020700000000000000" pitchFamily="18" charset="-128"/>
              </a:rPr>
              <a:t>折り曲げできる結晶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（ヤング率 </a:t>
            </a:r>
            <a:r>
              <a:rPr lang="en-US" altLang="ja-JP" sz="2600" dirty="0">
                <a:latin typeface="BIZ UDゴシック" panose="020B0400000000000000" pitchFamily="49" charset="-128"/>
                <a:ea typeface="BIZ UDゴシック" panose="020B0400000000000000" pitchFamily="49" charset="-128"/>
              </a:rPr>
              <a:t>1000 </a:t>
            </a:r>
            <a:r>
              <a:rPr lang="en-US" altLang="ja-JP" sz="2600" dirty="0" err="1">
                <a:latin typeface="BIZ UDゴシック" panose="020B0400000000000000" pitchFamily="49" charset="-128"/>
                <a:ea typeface="BIZ UDゴシック" panose="020B0400000000000000" pitchFamily="49" charset="-128"/>
              </a:rPr>
              <a:t>GPa</a:t>
            </a:r>
            <a:r>
              <a:rPr lang="ja-JP" altLang="en-US" sz="2600" dirty="0">
                <a:latin typeface="BIZ UDゴシック" panose="020B0400000000000000" pitchFamily="49" charset="-128"/>
                <a:ea typeface="BIZ UDゴシック" panose="020B0400000000000000" pitchFamily="49" charset="-128"/>
              </a:rPr>
              <a:t>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熱伝導度の最高記録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a:t>
            </a:r>
            <a:r>
              <a:rPr lang="en-US" altLang="ja-JP" sz="2600" dirty="0">
                <a:latin typeface="BIZ UDゴシック" panose="020B0400000000000000" pitchFamily="49" charset="-128"/>
                <a:ea typeface="BIZ UDゴシック" panose="020B0400000000000000" pitchFamily="49" charset="-128"/>
              </a:rPr>
              <a:t>3,000 W/</a:t>
            </a:r>
            <a:r>
              <a:rPr lang="en-US" altLang="ja-JP" sz="2600" dirty="0" err="1">
                <a:latin typeface="BIZ UDゴシック" panose="020B0400000000000000" pitchFamily="49" charset="-128"/>
                <a:ea typeface="BIZ UDゴシック" panose="020B0400000000000000" pitchFamily="49" charset="-128"/>
              </a:rPr>
              <a:t>mK</a:t>
            </a:r>
            <a:r>
              <a:rPr lang="ja-JP" altLang="en-US" sz="2600" dirty="0">
                <a:latin typeface="BIZ UDゴシック" panose="020B0400000000000000" pitchFamily="49" charset="-128"/>
                <a:ea typeface="BIZ UDゴシック" panose="020B0400000000000000" pitchFamily="49" charset="-128"/>
              </a:rPr>
              <a:t>　ダイヤモンド以上）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室温で最高の電流密度 </a:t>
            </a:r>
            <a:r>
              <a:rPr lang="en-US" altLang="ja-JP" sz="2600" dirty="0">
                <a:solidFill>
                  <a:srgbClr val="C00000"/>
                </a:solidFill>
                <a:latin typeface="UD Digi Kyokasho NK-B" panose="02020700000000000000" pitchFamily="18" charset="-128"/>
                <a:ea typeface="UD Digi Kyokasho NK-B" panose="02020700000000000000" pitchFamily="18" charset="-128"/>
              </a:rPr>
              <a:t>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（銅（</a:t>
            </a:r>
            <a:r>
              <a:rPr lang="en-US" altLang="ja-JP" sz="2600" dirty="0">
                <a:latin typeface="BIZ UDゴシック" panose="020B0400000000000000" pitchFamily="49" charset="-128"/>
                <a:ea typeface="BIZ UDゴシック" panose="020B0400000000000000" pitchFamily="49" charset="-128"/>
              </a:rPr>
              <a:t>10 6A/cm 2</a:t>
            </a:r>
            <a:r>
              <a:rPr lang="ja-JP" altLang="en-US" sz="2600" dirty="0">
                <a:latin typeface="BIZ UDゴシック" panose="020B0400000000000000" pitchFamily="49" charset="-128"/>
                <a:ea typeface="BIZ UDゴシック" panose="020B0400000000000000" pitchFamily="49" charset="-128"/>
              </a:rPr>
              <a:t>）の</a:t>
            </a:r>
            <a:r>
              <a:rPr lang="en-US" altLang="ja-JP" sz="2600" dirty="0">
                <a:latin typeface="BIZ UDゴシック" panose="020B0400000000000000" pitchFamily="49" charset="-128"/>
                <a:ea typeface="BIZ UDゴシック" panose="020B0400000000000000" pitchFamily="49" charset="-128"/>
              </a:rPr>
              <a:t>1000</a:t>
            </a:r>
            <a:r>
              <a:rPr lang="ja-JP" altLang="en-US" sz="2600" dirty="0">
                <a:latin typeface="BIZ UDゴシック" panose="020B0400000000000000" pitchFamily="49" charset="-128"/>
                <a:ea typeface="BIZ UDゴシック" panose="020B0400000000000000" pitchFamily="49" charset="-128"/>
              </a:rPr>
              <a:t>倍以上）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完全な物質不透過性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（高圧の</a:t>
            </a:r>
            <a:r>
              <a:rPr lang="en-US" altLang="ja-JP" sz="2600" dirty="0">
                <a:latin typeface="BIZ UDゴシック" panose="020B0400000000000000" pitchFamily="49" charset="-128"/>
                <a:ea typeface="BIZ UDゴシック" panose="020B0400000000000000" pitchFamily="49" charset="-128"/>
              </a:rPr>
              <a:t>He</a:t>
            </a:r>
            <a:r>
              <a:rPr lang="ja-JP" altLang="en-US" sz="2600" dirty="0">
                <a:latin typeface="BIZ UDゴシック" panose="020B0400000000000000" pitchFamily="49" charset="-128"/>
                <a:ea typeface="BIZ UDゴシック" panose="020B0400000000000000" pitchFamily="49" charset="-128"/>
              </a:rPr>
              <a:t>気体をブロック）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最も高い電荷移動度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a:t>
            </a:r>
            <a:r>
              <a:rPr lang="en-US" altLang="ja-JP" sz="2600" dirty="0">
                <a:latin typeface="BIZ UDゴシック" panose="020B0400000000000000" pitchFamily="49" charset="-128"/>
                <a:ea typeface="BIZ UDゴシック" panose="020B0400000000000000" pitchFamily="49" charset="-128"/>
              </a:rPr>
              <a:t>Si</a:t>
            </a:r>
            <a:r>
              <a:rPr lang="ja-JP" altLang="en-US" sz="2600" dirty="0">
                <a:latin typeface="BIZ UDゴシック" panose="020B0400000000000000" pitchFamily="49" charset="-128"/>
                <a:ea typeface="BIZ UDゴシック" panose="020B0400000000000000" pitchFamily="49" charset="-128"/>
              </a:rPr>
              <a:t>の</a:t>
            </a:r>
            <a:r>
              <a:rPr lang="en-US" altLang="ja-JP" sz="2600" dirty="0">
                <a:latin typeface="BIZ UDゴシック" panose="020B0400000000000000" pitchFamily="49" charset="-128"/>
                <a:ea typeface="BIZ UDゴシック" panose="020B0400000000000000" pitchFamily="49" charset="-128"/>
              </a:rPr>
              <a:t>100</a:t>
            </a:r>
            <a:r>
              <a:rPr lang="ja-JP" altLang="en-US" sz="2600" dirty="0">
                <a:latin typeface="BIZ UDゴシック" panose="020B0400000000000000" pitchFamily="49" charset="-128"/>
                <a:ea typeface="BIZ UDゴシック" panose="020B0400000000000000" pitchFamily="49" charset="-128"/>
              </a:rPr>
              <a:t>倍以上）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伝導電子ゼロの極限でも電気伝導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最も軽いキャリア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a:t>
            </a:r>
            <a:r>
              <a:rPr lang="en-US" altLang="ja-JP" sz="2600" dirty="0">
                <a:latin typeface="BIZ UDゴシック" panose="020B0400000000000000" pitchFamily="49" charset="-128"/>
                <a:ea typeface="BIZ UDゴシック" panose="020B0400000000000000" pitchFamily="49" charset="-128"/>
              </a:rPr>
              <a:t>Dirac fermion</a:t>
            </a:r>
            <a:r>
              <a:rPr lang="ja-JP" altLang="en-US" sz="2600" dirty="0">
                <a:latin typeface="BIZ UDゴシック" panose="020B0400000000000000" pitchFamily="49" charset="-128"/>
                <a:ea typeface="BIZ UDゴシック" panose="020B0400000000000000" pitchFamily="49" charset="-128"/>
              </a:rPr>
              <a:t>：有効質量ゼロ）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室温で最も長い電荷平均自由行程 （～</a:t>
            </a:r>
            <a:r>
              <a:rPr lang="en-US" altLang="ja-JP" sz="2600" dirty="0" err="1">
                <a:latin typeface="BIZ UDゴシック" panose="020B0400000000000000" pitchFamily="49" charset="-128"/>
                <a:ea typeface="BIZ UDゴシック" panose="020B0400000000000000" pitchFamily="49" charset="-128"/>
              </a:rPr>
              <a:t>μm</a:t>
            </a:r>
            <a:r>
              <a:rPr lang="ja-JP" altLang="en-US" sz="2600" dirty="0">
                <a:latin typeface="BIZ UDゴシック" panose="020B0400000000000000" pitchFamily="49" charset="-128"/>
                <a:ea typeface="BIZ UDゴシック" panose="020B0400000000000000" pitchFamily="49" charset="-128"/>
              </a:rPr>
              <a:t>）</a:t>
            </a:r>
          </a:p>
        </p:txBody>
      </p:sp>
    </p:spTree>
    <p:extLst>
      <p:ext uri="{BB962C8B-B14F-4D97-AF65-F5344CB8AC3E}">
        <p14:creationId xmlns:p14="http://schemas.microsoft.com/office/powerpoint/2010/main" val="3314428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3073"/>
            <a:ext cx="12192000" cy="584775"/>
          </a:xfrm>
          <a:prstGeom prst="rect">
            <a:avLst/>
          </a:prstGeom>
          <a:noFill/>
        </p:spPr>
        <p:txBody>
          <a:bodyPr wrap="square" rtlCol="0">
            <a:spAutoFit/>
          </a:bodyPr>
          <a:lstStyle/>
          <a:p>
            <a:pPr algn="ctr"/>
            <a:r>
              <a:rPr lang="ja-JP" altLang="en-US" sz="3200" b="1" dirty="0">
                <a:latin typeface="Yu Gothic UI Semilight" panose="020B0400000000000000" pitchFamily="50" charset="-128"/>
                <a:ea typeface="Yu Gothic UI Semilight" panose="020B0400000000000000" pitchFamily="50" charset="-128"/>
              </a:rPr>
              <a:t>廃棄自動車のプラスチックを</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グラフェン</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に転換</a:t>
            </a:r>
            <a:endParaRPr kumimoji="1" lang="en-US" altLang="ja-JP" sz="1050" b="1" dirty="0">
              <a:latin typeface="Yu Gothic UI Semilight" panose="020B0400000000000000" pitchFamily="50" charset="-128"/>
              <a:ea typeface="Yu Gothic UI Semilight" panose="020B0400000000000000" pitchFamily="50" charset="-128"/>
            </a:endParaRPr>
          </a:p>
        </p:txBody>
      </p:sp>
      <p:sp>
        <p:nvSpPr>
          <p:cNvPr id="5" name="object 16">
            <a:extLst>
              <a:ext uri="{FF2B5EF4-FFF2-40B4-BE49-F238E27FC236}">
                <a16:creationId xmlns:a16="http://schemas.microsoft.com/office/drawing/2014/main" id="{C2710BA5-40A6-4B2F-AC7F-0AA2E4216E74}"/>
              </a:ext>
            </a:extLst>
          </p:cNvPr>
          <p:cNvSpPr/>
          <p:nvPr/>
        </p:nvSpPr>
        <p:spPr>
          <a:xfrm>
            <a:off x="10628671" y="20083"/>
            <a:ext cx="1563329" cy="1504335"/>
          </a:xfrm>
          <a:prstGeom prst="rect">
            <a:avLst/>
          </a:prstGeom>
          <a:blipFill>
            <a:blip r:embed="rId2" cstate="print"/>
            <a:stretch>
              <a:fillRect/>
            </a:stretch>
          </a:blipFill>
        </p:spPr>
        <p:txBody>
          <a:bodyPr wrap="square" lIns="0" tIns="0" rIns="0" bIns="0" rtlCol="0"/>
          <a:lstStyle/>
          <a:p>
            <a:endParaRPr/>
          </a:p>
        </p:txBody>
      </p:sp>
      <p:pic>
        <p:nvPicPr>
          <p:cNvPr id="10" name="Picture 42" descr="malicious user_s">
            <a:extLst>
              <a:ext uri="{FF2B5EF4-FFF2-40B4-BE49-F238E27FC236}">
                <a16:creationId xmlns:a16="http://schemas.microsoft.com/office/drawing/2014/main" id="{CB5852C1-98BB-4888-B92E-FE9314BA0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23" y="83073"/>
            <a:ext cx="914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円柱 8">
            <a:extLst>
              <a:ext uri="{FF2B5EF4-FFF2-40B4-BE49-F238E27FC236}">
                <a16:creationId xmlns:a16="http://schemas.microsoft.com/office/drawing/2014/main" id="{B40F315A-F767-4109-AABA-D8F1973AD545}"/>
              </a:ext>
            </a:extLst>
          </p:cNvPr>
          <p:cNvSpPr/>
          <p:nvPr/>
        </p:nvSpPr>
        <p:spPr>
          <a:xfrm rot="5400000">
            <a:off x="5178877" y="2469699"/>
            <a:ext cx="1551213" cy="3673929"/>
          </a:xfrm>
          <a:prstGeom prst="can">
            <a:avLst>
              <a:gd name="adj" fmla="val 45888"/>
            </a:avLst>
          </a:prstGeom>
          <a:solidFill>
            <a:srgbClr val="002060"/>
          </a:solidFill>
          <a:ln w="28575">
            <a:solidFill>
              <a:srgbClr val="FFC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a16="http://schemas.microsoft.com/office/drawing/2014/main" id="{F0775FDA-BD34-44BF-877F-922B81C8835B}"/>
              </a:ext>
            </a:extLst>
          </p:cNvPr>
          <p:cNvCxnSpPr>
            <a:cxnSpLocks/>
            <a:stCxn id="9" idx="3"/>
          </p:cNvCxnSpPr>
          <p:nvPr/>
        </p:nvCxnSpPr>
        <p:spPr>
          <a:xfrm rot="10800000">
            <a:off x="1730827" y="1492694"/>
            <a:ext cx="2386693" cy="2813970"/>
          </a:xfrm>
          <a:prstGeom prst="bentConnector2">
            <a:avLst/>
          </a:prstGeom>
          <a:ln w="76200">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13476292-F31E-4986-81F9-070238EFBB7D}"/>
              </a:ext>
            </a:extLst>
          </p:cNvPr>
          <p:cNvCxnSpPr>
            <a:cxnSpLocks/>
            <a:stCxn id="9" idx="1"/>
          </p:cNvCxnSpPr>
          <p:nvPr/>
        </p:nvCxnSpPr>
        <p:spPr>
          <a:xfrm flipV="1">
            <a:off x="7791448" y="1559816"/>
            <a:ext cx="1853294" cy="2746848"/>
          </a:xfrm>
          <a:prstGeom prst="bentConnector2">
            <a:avLst/>
          </a:prstGeom>
          <a:ln w="76200">
            <a:solidFill>
              <a:srgbClr val="C00000"/>
            </a:solidFill>
            <a:headEnd type="diamon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0E1573A-36E7-4D76-8B63-617D64A986B3}"/>
              </a:ext>
            </a:extLst>
          </p:cNvPr>
          <p:cNvCxnSpPr>
            <a:cxnSpLocks/>
          </p:cNvCxnSpPr>
          <p:nvPr/>
        </p:nvCxnSpPr>
        <p:spPr>
          <a:xfrm>
            <a:off x="1730826" y="2638438"/>
            <a:ext cx="3483429"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400EC93-FCEE-438F-84C7-082B211E49BD}"/>
              </a:ext>
            </a:extLst>
          </p:cNvPr>
          <p:cNvCxnSpPr>
            <a:cxnSpLocks/>
          </p:cNvCxnSpPr>
          <p:nvPr/>
        </p:nvCxnSpPr>
        <p:spPr>
          <a:xfrm>
            <a:off x="6128655" y="2637437"/>
            <a:ext cx="3483429"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4D7471FA-A779-4D35-9F56-53B966950C91}"/>
              </a:ext>
            </a:extLst>
          </p:cNvPr>
          <p:cNvGrpSpPr/>
          <p:nvPr/>
        </p:nvGrpSpPr>
        <p:grpSpPr>
          <a:xfrm>
            <a:off x="7777829" y="1954863"/>
            <a:ext cx="1402896" cy="1365148"/>
            <a:chOff x="7021286" y="2024743"/>
            <a:chExt cx="1556657" cy="1551205"/>
          </a:xfrm>
          <a:effectLst>
            <a:glow rad="63500">
              <a:schemeClr val="accent2">
                <a:satMod val="175000"/>
                <a:alpha val="40000"/>
              </a:schemeClr>
            </a:glow>
          </a:effectLst>
        </p:grpSpPr>
        <p:sp>
          <p:nvSpPr>
            <p:cNvPr id="16" name="楕円 15">
              <a:extLst>
                <a:ext uri="{FF2B5EF4-FFF2-40B4-BE49-F238E27FC236}">
                  <a16:creationId xmlns:a16="http://schemas.microsoft.com/office/drawing/2014/main" id="{C26EFD55-B931-4199-96F9-B18169FA6D5C}"/>
                </a:ext>
              </a:extLst>
            </p:cNvPr>
            <p:cNvSpPr/>
            <p:nvPr/>
          </p:nvSpPr>
          <p:spPr>
            <a:xfrm>
              <a:off x="7021286" y="2024743"/>
              <a:ext cx="1556657" cy="155120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1F1117F5-2C3B-4A21-B6ED-742129296D2C}"/>
                </a:ext>
              </a:extLst>
            </p:cNvPr>
            <p:cNvCxnSpPr>
              <a:cxnSpLocks/>
            </p:cNvCxnSpPr>
            <p:nvPr/>
          </p:nvCxnSpPr>
          <p:spPr>
            <a:xfrm>
              <a:off x="7258051" y="2656115"/>
              <a:ext cx="109673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15F7F34-E5EF-40CD-84D8-A43BFD01BC1B}"/>
                </a:ext>
              </a:extLst>
            </p:cNvPr>
            <p:cNvCxnSpPr>
              <a:cxnSpLocks/>
            </p:cNvCxnSpPr>
            <p:nvPr/>
          </p:nvCxnSpPr>
          <p:spPr>
            <a:xfrm>
              <a:off x="7258051" y="2928258"/>
              <a:ext cx="42726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8CAAC40-8E1F-4899-88A2-3F60F56A03E4}"/>
                </a:ext>
              </a:extLst>
            </p:cNvPr>
            <p:cNvCxnSpPr>
              <a:cxnSpLocks/>
            </p:cNvCxnSpPr>
            <p:nvPr/>
          </p:nvCxnSpPr>
          <p:spPr>
            <a:xfrm>
              <a:off x="7927523" y="2928258"/>
              <a:ext cx="42726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0" name="直線コネクタ 19">
            <a:extLst>
              <a:ext uri="{FF2B5EF4-FFF2-40B4-BE49-F238E27FC236}">
                <a16:creationId xmlns:a16="http://schemas.microsoft.com/office/drawing/2014/main" id="{9361B812-DF7B-4F93-8053-F8B216285B1C}"/>
              </a:ext>
            </a:extLst>
          </p:cNvPr>
          <p:cNvCxnSpPr>
            <a:cxnSpLocks/>
          </p:cNvCxnSpPr>
          <p:nvPr/>
        </p:nvCxnSpPr>
        <p:spPr>
          <a:xfrm flipV="1">
            <a:off x="5192484" y="1932008"/>
            <a:ext cx="761999" cy="70542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2A0C7C8-F41C-4F16-94E8-67E7A1AFA4EE}"/>
              </a:ext>
            </a:extLst>
          </p:cNvPr>
          <p:cNvCxnSpPr>
            <a:cxnSpLocks/>
          </p:cNvCxnSpPr>
          <p:nvPr/>
        </p:nvCxnSpPr>
        <p:spPr>
          <a:xfrm>
            <a:off x="1730826" y="1524580"/>
            <a:ext cx="3483429"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D9EB28E-A448-4D49-B3D6-38370B186F98}"/>
              </a:ext>
            </a:extLst>
          </p:cNvPr>
          <p:cNvCxnSpPr>
            <a:cxnSpLocks/>
          </p:cNvCxnSpPr>
          <p:nvPr/>
        </p:nvCxnSpPr>
        <p:spPr>
          <a:xfrm flipV="1">
            <a:off x="5192484" y="829036"/>
            <a:ext cx="761999" cy="70542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B3125ED-C16C-4EC4-9190-7C3E9C582AAA}"/>
              </a:ext>
            </a:extLst>
          </p:cNvPr>
          <p:cNvCxnSpPr>
            <a:cxnSpLocks/>
          </p:cNvCxnSpPr>
          <p:nvPr/>
        </p:nvCxnSpPr>
        <p:spPr>
          <a:xfrm>
            <a:off x="6115049" y="1545351"/>
            <a:ext cx="138903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F6772C0-027A-4520-83DD-93A2F7DA8F1B}"/>
              </a:ext>
            </a:extLst>
          </p:cNvPr>
          <p:cNvCxnSpPr>
            <a:cxnSpLocks/>
          </p:cNvCxnSpPr>
          <p:nvPr/>
        </p:nvCxnSpPr>
        <p:spPr>
          <a:xfrm>
            <a:off x="7545198" y="1260065"/>
            <a:ext cx="0" cy="570571"/>
          </a:xfrm>
          <a:prstGeom prst="line">
            <a:avLst/>
          </a:prstGeom>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104DBF3-0F94-42DA-B839-6352B187862B}"/>
              </a:ext>
            </a:extLst>
          </p:cNvPr>
          <p:cNvCxnSpPr>
            <a:cxnSpLocks/>
          </p:cNvCxnSpPr>
          <p:nvPr/>
        </p:nvCxnSpPr>
        <p:spPr>
          <a:xfrm>
            <a:off x="7759084" y="1260065"/>
            <a:ext cx="0" cy="570571"/>
          </a:xfrm>
          <a:prstGeom prst="line">
            <a:avLst/>
          </a:prstGeom>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E31CF5B-4233-4B5A-BCBF-E38803228FB5}"/>
              </a:ext>
            </a:extLst>
          </p:cNvPr>
          <p:cNvCxnSpPr>
            <a:cxnSpLocks/>
          </p:cNvCxnSpPr>
          <p:nvPr/>
        </p:nvCxnSpPr>
        <p:spPr>
          <a:xfrm flipV="1">
            <a:off x="7819741" y="1545351"/>
            <a:ext cx="1879431" cy="637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フリーフォーム: 図形 26">
            <a:extLst>
              <a:ext uri="{FF2B5EF4-FFF2-40B4-BE49-F238E27FC236}">
                <a16:creationId xmlns:a16="http://schemas.microsoft.com/office/drawing/2014/main" id="{00F09F69-DD99-4002-894C-3EB6C067E89A}"/>
              </a:ext>
            </a:extLst>
          </p:cNvPr>
          <p:cNvSpPr/>
          <p:nvPr/>
        </p:nvSpPr>
        <p:spPr>
          <a:xfrm>
            <a:off x="5377541" y="3988257"/>
            <a:ext cx="1110342" cy="511628"/>
          </a:xfrm>
          <a:custGeom>
            <a:avLst/>
            <a:gdLst>
              <a:gd name="connsiteX0" fmla="*/ 0 w 1110342"/>
              <a:gd name="connsiteY0" fmla="*/ 0 h 511628"/>
              <a:gd name="connsiteX1" fmla="*/ 0 w 1110342"/>
              <a:gd name="connsiteY1" fmla="*/ 0 h 511628"/>
              <a:gd name="connsiteX2" fmla="*/ 272142 w 1110342"/>
              <a:gd name="connsiteY2" fmla="*/ 119743 h 511628"/>
              <a:gd name="connsiteX3" fmla="*/ 391885 w 1110342"/>
              <a:gd name="connsiteY3" fmla="*/ 141514 h 511628"/>
              <a:gd name="connsiteX4" fmla="*/ 544285 w 1110342"/>
              <a:gd name="connsiteY4" fmla="*/ 185057 h 511628"/>
              <a:gd name="connsiteX5" fmla="*/ 664028 w 1110342"/>
              <a:gd name="connsiteY5" fmla="*/ 206828 h 511628"/>
              <a:gd name="connsiteX6" fmla="*/ 729342 w 1110342"/>
              <a:gd name="connsiteY6" fmla="*/ 228600 h 511628"/>
              <a:gd name="connsiteX7" fmla="*/ 979714 w 1110342"/>
              <a:gd name="connsiteY7" fmla="*/ 272143 h 511628"/>
              <a:gd name="connsiteX8" fmla="*/ 1012371 w 1110342"/>
              <a:gd name="connsiteY8" fmla="*/ 283028 h 511628"/>
              <a:gd name="connsiteX9" fmla="*/ 1055914 w 1110342"/>
              <a:gd name="connsiteY9" fmla="*/ 304800 h 511628"/>
              <a:gd name="connsiteX10" fmla="*/ 1110342 w 1110342"/>
              <a:gd name="connsiteY10" fmla="*/ 315686 h 511628"/>
              <a:gd name="connsiteX11" fmla="*/ 1088571 w 1110342"/>
              <a:gd name="connsiteY11" fmla="*/ 348343 h 511628"/>
              <a:gd name="connsiteX12" fmla="*/ 1001485 w 1110342"/>
              <a:gd name="connsiteY12" fmla="*/ 424543 h 511628"/>
              <a:gd name="connsiteX13" fmla="*/ 957942 w 1110342"/>
              <a:gd name="connsiteY13" fmla="*/ 446314 h 511628"/>
              <a:gd name="connsiteX14" fmla="*/ 925285 w 1110342"/>
              <a:gd name="connsiteY14" fmla="*/ 468086 h 511628"/>
              <a:gd name="connsiteX15" fmla="*/ 870857 w 1110342"/>
              <a:gd name="connsiteY15" fmla="*/ 478971 h 511628"/>
              <a:gd name="connsiteX16" fmla="*/ 838200 w 1110342"/>
              <a:gd name="connsiteY16" fmla="*/ 489857 h 511628"/>
              <a:gd name="connsiteX17" fmla="*/ 816428 w 1110342"/>
              <a:gd name="connsiteY17" fmla="*/ 511628 h 51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0342" h="511628">
                <a:moveTo>
                  <a:pt x="0" y="0"/>
                </a:moveTo>
                <a:lnTo>
                  <a:pt x="0" y="0"/>
                </a:lnTo>
                <a:cubicBezTo>
                  <a:pt x="94532" y="47265"/>
                  <a:pt x="167655" y="87593"/>
                  <a:pt x="272142" y="119743"/>
                </a:cubicBezTo>
                <a:cubicBezTo>
                  <a:pt x="310917" y="131674"/>
                  <a:pt x="352437" y="132046"/>
                  <a:pt x="391885" y="141514"/>
                </a:cubicBezTo>
                <a:cubicBezTo>
                  <a:pt x="443259" y="153844"/>
                  <a:pt x="492911" y="172727"/>
                  <a:pt x="544285" y="185057"/>
                </a:cubicBezTo>
                <a:cubicBezTo>
                  <a:pt x="583733" y="194525"/>
                  <a:pt x="624538" y="197536"/>
                  <a:pt x="664028" y="206828"/>
                </a:cubicBezTo>
                <a:cubicBezTo>
                  <a:pt x="686367" y="212084"/>
                  <a:pt x="707078" y="223034"/>
                  <a:pt x="729342" y="228600"/>
                </a:cubicBezTo>
                <a:cubicBezTo>
                  <a:pt x="804045" y="247276"/>
                  <a:pt x="906036" y="260808"/>
                  <a:pt x="979714" y="272143"/>
                </a:cubicBezTo>
                <a:cubicBezTo>
                  <a:pt x="990600" y="275771"/>
                  <a:pt x="1001824" y="278508"/>
                  <a:pt x="1012371" y="283028"/>
                </a:cubicBezTo>
                <a:cubicBezTo>
                  <a:pt x="1027287" y="289420"/>
                  <a:pt x="1040519" y="299668"/>
                  <a:pt x="1055914" y="304800"/>
                </a:cubicBezTo>
                <a:cubicBezTo>
                  <a:pt x="1073466" y="310651"/>
                  <a:pt x="1092199" y="312057"/>
                  <a:pt x="1110342" y="315686"/>
                </a:cubicBezTo>
                <a:cubicBezTo>
                  <a:pt x="1103085" y="326572"/>
                  <a:pt x="1097085" y="338410"/>
                  <a:pt x="1088571" y="348343"/>
                </a:cubicBezTo>
                <a:cubicBezTo>
                  <a:pt x="1065200" y="375609"/>
                  <a:pt x="1032280" y="405296"/>
                  <a:pt x="1001485" y="424543"/>
                </a:cubicBezTo>
                <a:cubicBezTo>
                  <a:pt x="987724" y="433143"/>
                  <a:pt x="972031" y="438263"/>
                  <a:pt x="957942" y="446314"/>
                </a:cubicBezTo>
                <a:cubicBezTo>
                  <a:pt x="946583" y="452805"/>
                  <a:pt x="937535" y="463492"/>
                  <a:pt x="925285" y="468086"/>
                </a:cubicBezTo>
                <a:cubicBezTo>
                  <a:pt x="907961" y="474582"/>
                  <a:pt x="888807" y="474484"/>
                  <a:pt x="870857" y="478971"/>
                </a:cubicBezTo>
                <a:cubicBezTo>
                  <a:pt x="859725" y="481754"/>
                  <a:pt x="849086" y="486228"/>
                  <a:pt x="838200" y="489857"/>
                </a:cubicBezTo>
                <a:lnTo>
                  <a:pt x="816428" y="51162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雲 27">
            <a:extLst>
              <a:ext uri="{FF2B5EF4-FFF2-40B4-BE49-F238E27FC236}">
                <a16:creationId xmlns:a16="http://schemas.microsoft.com/office/drawing/2014/main" id="{85F7FC25-5086-4F93-B184-9A6ADE0AE349}"/>
              </a:ext>
            </a:extLst>
          </p:cNvPr>
          <p:cNvSpPr/>
          <p:nvPr/>
        </p:nvSpPr>
        <p:spPr>
          <a:xfrm>
            <a:off x="4738006" y="3735164"/>
            <a:ext cx="2032904" cy="1143000"/>
          </a:xfrm>
          <a:prstGeom prst="cloud">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C477479C-F491-4E77-BB58-9810D60D9FAD}"/>
              </a:ext>
            </a:extLst>
          </p:cNvPr>
          <p:cNvSpPr txBox="1"/>
          <p:nvPr/>
        </p:nvSpPr>
        <p:spPr>
          <a:xfrm>
            <a:off x="4948909" y="4088860"/>
            <a:ext cx="1777466" cy="400110"/>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廃プラスチック</a:t>
            </a:r>
          </a:p>
        </p:txBody>
      </p:sp>
      <p:sp>
        <p:nvSpPr>
          <p:cNvPr id="30" name="テキスト ボックス 29">
            <a:extLst>
              <a:ext uri="{FF2B5EF4-FFF2-40B4-BE49-F238E27FC236}">
                <a16:creationId xmlns:a16="http://schemas.microsoft.com/office/drawing/2014/main" id="{EBC6950B-3294-4F4D-AB2E-3FFC823E8C72}"/>
              </a:ext>
            </a:extLst>
          </p:cNvPr>
          <p:cNvSpPr txBox="1"/>
          <p:nvPr/>
        </p:nvSpPr>
        <p:spPr>
          <a:xfrm>
            <a:off x="6365711" y="881721"/>
            <a:ext cx="4062797" cy="400110"/>
          </a:xfrm>
          <a:prstGeom prst="rect">
            <a:avLst/>
          </a:prstGeom>
          <a:noFill/>
        </p:spPr>
        <p:txBody>
          <a:bodyPr wrap="square" rtlCol="0">
            <a:spAutoFit/>
          </a:bodyPr>
          <a:lstStyle/>
          <a:p>
            <a:r>
              <a:rPr kumimoji="1" lang="en-US" altLang="ja-JP" sz="2000" dirty="0">
                <a:latin typeface="UD Digi Kyokasho NK-B" panose="02020700000000000000" pitchFamily="18" charset="-128"/>
                <a:ea typeface="UD Digi Kyokasho NK-B" panose="02020700000000000000" pitchFamily="18" charset="-128"/>
              </a:rPr>
              <a:t>AC</a:t>
            </a:r>
            <a:r>
              <a:rPr kumimoji="1" lang="ja-JP" altLang="en-US" sz="2000" dirty="0">
                <a:latin typeface="UD Digi Kyokasho NK-B" panose="02020700000000000000" pitchFamily="18" charset="-128"/>
                <a:ea typeface="UD Digi Kyokasho NK-B" panose="02020700000000000000" pitchFamily="18" charset="-128"/>
              </a:rPr>
              <a:t>放電用の高電流コンデンサー</a:t>
            </a:r>
          </a:p>
        </p:txBody>
      </p:sp>
      <p:sp>
        <p:nvSpPr>
          <p:cNvPr id="31" name="テキスト ボックス 30">
            <a:extLst>
              <a:ext uri="{FF2B5EF4-FFF2-40B4-BE49-F238E27FC236}">
                <a16:creationId xmlns:a16="http://schemas.microsoft.com/office/drawing/2014/main" id="{9819BE4E-1E81-4087-BE94-29EF2B258C38}"/>
              </a:ext>
            </a:extLst>
          </p:cNvPr>
          <p:cNvSpPr txBox="1"/>
          <p:nvPr/>
        </p:nvSpPr>
        <p:spPr>
          <a:xfrm>
            <a:off x="9644447" y="2300594"/>
            <a:ext cx="2407141" cy="707886"/>
          </a:xfrm>
          <a:prstGeom prst="rect">
            <a:avLst/>
          </a:prstGeom>
          <a:noFill/>
        </p:spPr>
        <p:txBody>
          <a:bodyPr wrap="square" rtlCol="0">
            <a:spAutoFit/>
          </a:bodyPr>
          <a:lstStyle/>
          <a:p>
            <a:pPr algn="ctr"/>
            <a:r>
              <a:rPr kumimoji="1" lang="en-US" altLang="ja-JP" sz="2000" dirty="0">
                <a:latin typeface="UD Digi Kyokasho NK-B" panose="02020700000000000000" pitchFamily="18" charset="-128"/>
                <a:ea typeface="UD Digi Kyokasho NK-B" panose="02020700000000000000" pitchFamily="18" charset="-128"/>
              </a:rPr>
              <a:t>208V</a:t>
            </a:r>
            <a:r>
              <a:rPr kumimoji="1" lang="ja-JP" altLang="en-US" sz="2000" dirty="0">
                <a:latin typeface="UD Digi Kyokasho NK-B" panose="02020700000000000000" pitchFamily="18" charset="-128"/>
                <a:ea typeface="UD Digi Kyokasho NK-B" panose="02020700000000000000" pitchFamily="18" charset="-128"/>
              </a:rPr>
              <a:t>／</a:t>
            </a:r>
            <a:r>
              <a:rPr kumimoji="1" lang="en-US" altLang="ja-JP" sz="2000" dirty="0">
                <a:latin typeface="UD Digi Kyokasho NK-B" panose="02020700000000000000" pitchFamily="18" charset="-128"/>
                <a:ea typeface="UD Digi Kyokasho NK-B" panose="02020700000000000000" pitchFamily="18" charset="-128"/>
              </a:rPr>
              <a:t>25A</a:t>
            </a:r>
            <a:r>
              <a:rPr kumimoji="1" lang="ja-JP" altLang="en-US" sz="2000" dirty="0">
                <a:latin typeface="UD Digi Kyokasho NK-B" panose="02020700000000000000" pitchFamily="18" charset="-128"/>
                <a:ea typeface="UD Digi Kyokasho NK-B" panose="02020700000000000000" pitchFamily="18" charset="-128"/>
              </a:rPr>
              <a:t>ソース</a:t>
            </a:r>
            <a:endParaRPr kumimoji="1" lang="en-US" altLang="ja-JP" sz="2000" dirty="0">
              <a:latin typeface="UD Digi Kyokasho NK-B" panose="02020700000000000000" pitchFamily="18" charset="-128"/>
              <a:ea typeface="UD Digi Kyokasho NK-B" panose="02020700000000000000" pitchFamily="18" charset="-128"/>
            </a:endParaRPr>
          </a:p>
          <a:p>
            <a:pPr algn="ctr"/>
            <a:r>
              <a:rPr kumimoji="1" lang="ja-JP" altLang="en-US" sz="2000" dirty="0">
                <a:latin typeface="UD Digi Kyokasho NK-B" panose="02020700000000000000" pitchFamily="18" charset="-128"/>
                <a:ea typeface="UD Digi Kyokasho NK-B" panose="02020700000000000000" pitchFamily="18" charset="-128"/>
              </a:rPr>
              <a:t>低電流放電</a:t>
            </a:r>
          </a:p>
        </p:txBody>
      </p:sp>
      <p:sp>
        <p:nvSpPr>
          <p:cNvPr id="32" name="テキスト ボックス 31">
            <a:extLst>
              <a:ext uri="{FF2B5EF4-FFF2-40B4-BE49-F238E27FC236}">
                <a16:creationId xmlns:a16="http://schemas.microsoft.com/office/drawing/2014/main" id="{5125430C-B6BB-49E0-AB46-2A5BBA951D11}"/>
              </a:ext>
            </a:extLst>
          </p:cNvPr>
          <p:cNvSpPr txBox="1"/>
          <p:nvPr/>
        </p:nvSpPr>
        <p:spPr>
          <a:xfrm>
            <a:off x="7555885" y="4365345"/>
            <a:ext cx="2407141" cy="400110"/>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グラファイト電極</a:t>
            </a:r>
          </a:p>
        </p:txBody>
      </p:sp>
      <p:sp>
        <p:nvSpPr>
          <p:cNvPr id="33" name="テキスト ボックス 32">
            <a:extLst>
              <a:ext uri="{FF2B5EF4-FFF2-40B4-BE49-F238E27FC236}">
                <a16:creationId xmlns:a16="http://schemas.microsoft.com/office/drawing/2014/main" id="{4D20EAD6-6A0D-4E92-BD48-16E649DFCB0C}"/>
              </a:ext>
            </a:extLst>
          </p:cNvPr>
          <p:cNvSpPr txBox="1"/>
          <p:nvPr/>
        </p:nvSpPr>
        <p:spPr>
          <a:xfrm>
            <a:off x="1938377" y="4352863"/>
            <a:ext cx="2407141" cy="400110"/>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グラファイト電極</a:t>
            </a:r>
          </a:p>
        </p:txBody>
      </p:sp>
      <p:sp>
        <p:nvSpPr>
          <p:cNvPr id="34" name="四角形: 角を丸くする 33">
            <a:extLst>
              <a:ext uri="{FF2B5EF4-FFF2-40B4-BE49-F238E27FC236}">
                <a16:creationId xmlns:a16="http://schemas.microsoft.com/office/drawing/2014/main" id="{BD1F036B-3F7B-42B8-8AEA-19EB62041154}"/>
              </a:ext>
            </a:extLst>
          </p:cNvPr>
          <p:cNvSpPr/>
          <p:nvPr/>
        </p:nvSpPr>
        <p:spPr>
          <a:xfrm>
            <a:off x="455084" y="5520425"/>
            <a:ext cx="2024743" cy="115388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UD Digi Kyokasho NK-B" panose="02020700000000000000" pitchFamily="18" charset="-128"/>
                <a:ea typeface="UD Digi Kyokasho NK-B" panose="02020700000000000000" pitchFamily="18" charset="-128"/>
              </a:rPr>
              <a:t>粉砕</a:t>
            </a:r>
            <a:endParaRPr kumimoji="1" lang="en-US" altLang="ja-JP" b="1" dirty="0">
              <a:solidFill>
                <a:schemeClr val="bg1"/>
              </a:solidFill>
              <a:latin typeface="UD Digi Kyokasho NK-B" panose="02020700000000000000" pitchFamily="18" charset="-128"/>
              <a:ea typeface="UD Digi Kyokasho NK-B" panose="02020700000000000000" pitchFamily="18" charset="-128"/>
            </a:endParaRPr>
          </a:p>
          <a:p>
            <a:pPr algn="ctr"/>
            <a:r>
              <a:rPr kumimoji="1" lang="ja-JP" altLang="en-US" b="1" dirty="0">
                <a:solidFill>
                  <a:schemeClr val="bg1"/>
                </a:solidFill>
                <a:latin typeface="UD Digi Kyokasho NK-B" panose="02020700000000000000" pitchFamily="18" charset="-128"/>
                <a:ea typeface="UD Digi Kyokasho NK-B" panose="02020700000000000000" pitchFamily="18" charset="-128"/>
              </a:rPr>
              <a:t>廃プラスチック</a:t>
            </a:r>
            <a:br>
              <a:rPr kumimoji="1" lang="en-US" altLang="ja-JP" b="1" dirty="0">
                <a:solidFill>
                  <a:schemeClr val="bg1"/>
                </a:solidFill>
                <a:latin typeface="UD Digi Kyokasho NK-B" panose="02020700000000000000" pitchFamily="18" charset="-128"/>
                <a:ea typeface="UD Digi Kyokasho NK-B" panose="02020700000000000000" pitchFamily="18" charset="-128"/>
              </a:rPr>
            </a:br>
            <a:r>
              <a:rPr kumimoji="1" lang="ja-JP" altLang="en-US" b="1" dirty="0">
                <a:solidFill>
                  <a:schemeClr val="bg1"/>
                </a:solidFill>
                <a:latin typeface="UD Digi Kyokasho NK-B" panose="02020700000000000000" pitchFamily="18" charset="-128"/>
                <a:ea typeface="UD Digi Kyokasho NK-B" panose="02020700000000000000" pitchFamily="18" charset="-128"/>
              </a:rPr>
              <a:t>（</a:t>
            </a:r>
            <a:r>
              <a:rPr lang="ja-JP" altLang="en-US" b="1" dirty="0">
                <a:solidFill>
                  <a:schemeClr val="bg1"/>
                </a:solidFill>
                <a:latin typeface="UD Digi Kyokasho NK-B" panose="02020700000000000000" pitchFamily="18" charset="-128"/>
                <a:ea typeface="UD Digi Kyokasho NK-B" panose="02020700000000000000" pitchFamily="18" charset="-128"/>
              </a:rPr>
              <a:t>無分別状態）</a:t>
            </a:r>
            <a:endParaRPr kumimoji="1" lang="ja-JP" altLang="en-US" b="1" dirty="0">
              <a:solidFill>
                <a:schemeClr val="bg1"/>
              </a:solidFill>
              <a:latin typeface="UD Digi Kyokasho NK-B" panose="02020700000000000000" pitchFamily="18" charset="-128"/>
              <a:ea typeface="UD Digi Kyokasho NK-B" panose="02020700000000000000" pitchFamily="18" charset="-128"/>
            </a:endParaRPr>
          </a:p>
        </p:txBody>
      </p:sp>
      <p:sp>
        <p:nvSpPr>
          <p:cNvPr id="35" name="四角形: 角を丸くする 34">
            <a:extLst>
              <a:ext uri="{FF2B5EF4-FFF2-40B4-BE49-F238E27FC236}">
                <a16:creationId xmlns:a16="http://schemas.microsoft.com/office/drawing/2014/main" id="{7D768311-89AB-4AE2-8D68-C0EE2F830211}"/>
              </a:ext>
            </a:extLst>
          </p:cNvPr>
          <p:cNvSpPr/>
          <p:nvPr/>
        </p:nvSpPr>
        <p:spPr>
          <a:xfrm>
            <a:off x="5189766" y="5520425"/>
            <a:ext cx="2024743" cy="115388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UD Digi Kyokasho NK-B" panose="02020700000000000000" pitchFamily="18" charset="-128"/>
                <a:ea typeface="UD Digi Kyokasho NK-B" panose="02020700000000000000" pitchFamily="18" charset="-128"/>
              </a:rPr>
              <a:t>プラスチック</a:t>
            </a:r>
            <a:endParaRPr kumimoji="1" lang="en-US" altLang="ja-JP" sz="2400" dirty="0">
              <a:solidFill>
                <a:schemeClr val="bg1"/>
              </a:solidFill>
              <a:latin typeface="UD Digi Kyokasho NK-B" panose="02020700000000000000" pitchFamily="18" charset="-128"/>
              <a:ea typeface="UD Digi Kyokasho NK-B" panose="02020700000000000000" pitchFamily="18" charset="-128"/>
            </a:endParaRPr>
          </a:p>
          <a:p>
            <a:pPr algn="ctr"/>
            <a:r>
              <a:rPr lang="ja-JP" altLang="en-US" sz="2400" dirty="0">
                <a:solidFill>
                  <a:schemeClr val="bg1"/>
                </a:solidFill>
                <a:latin typeface="UD Digi Kyokasho NK-B" panose="02020700000000000000" pitchFamily="18" charset="-128"/>
                <a:ea typeface="UD Digi Kyokasho NK-B" panose="02020700000000000000" pitchFamily="18" charset="-128"/>
              </a:rPr>
              <a:t>炭化</a:t>
            </a:r>
            <a:endParaRPr kumimoji="1" lang="ja-JP" altLang="en-US" sz="2400" dirty="0">
              <a:solidFill>
                <a:schemeClr val="bg1"/>
              </a:solidFill>
              <a:latin typeface="UD Digi Kyokasho NK-B" panose="02020700000000000000" pitchFamily="18" charset="-128"/>
              <a:ea typeface="UD Digi Kyokasho NK-B" panose="02020700000000000000" pitchFamily="18" charset="-128"/>
            </a:endParaRPr>
          </a:p>
        </p:txBody>
      </p:sp>
      <p:sp>
        <p:nvSpPr>
          <p:cNvPr id="36" name="四角形: 角を丸くする 35">
            <a:extLst>
              <a:ext uri="{FF2B5EF4-FFF2-40B4-BE49-F238E27FC236}">
                <a16:creationId xmlns:a16="http://schemas.microsoft.com/office/drawing/2014/main" id="{E13A5B21-903C-431D-9CAB-A409458687E5}"/>
              </a:ext>
            </a:extLst>
          </p:cNvPr>
          <p:cNvSpPr/>
          <p:nvPr/>
        </p:nvSpPr>
        <p:spPr>
          <a:xfrm>
            <a:off x="9854993" y="5487786"/>
            <a:ext cx="2024743" cy="115388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UD Digi Kyokasho NK-B" panose="02020700000000000000" pitchFamily="18" charset="-128"/>
                <a:ea typeface="UD Digi Kyokasho NK-B" panose="02020700000000000000" pitchFamily="18" charset="-128"/>
              </a:rPr>
              <a:t>グラフェン</a:t>
            </a:r>
            <a:endParaRPr lang="en-US" altLang="ja-JP" sz="2800" dirty="0">
              <a:latin typeface="UD Digi Kyokasho NK-B" panose="02020700000000000000" pitchFamily="18" charset="-128"/>
              <a:ea typeface="UD Digi Kyokasho NK-B" panose="02020700000000000000" pitchFamily="18" charset="-128"/>
            </a:endParaRPr>
          </a:p>
        </p:txBody>
      </p:sp>
      <p:sp>
        <p:nvSpPr>
          <p:cNvPr id="37" name="テキスト ボックス 36">
            <a:extLst>
              <a:ext uri="{FF2B5EF4-FFF2-40B4-BE49-F238E27FC236}">
                <a16:creationId xmlns:a16="http://schemas.microsoft.com/office/drawing/2014/main" id="{2E0E1E51-BDE8-4BBA-8864-A0D9D3585731}"/>
              </a:ext>
            </a:extLst>
          </p:cNvPr>
          <p:cNvSpPr txBox="1"/>
          <p:nvPr/>
        </p:nvSpPr>
        <p:spPr>
          <a:xfrm>
            <a:off x="4720964" y="2850430"/>
            <a:ext cx="2407141" cy="707886"/>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石英管</a:t>
            </a:r>
            <a:endParaRPr kumimoji="1" lang="en-US" altLang="ja-JP" sz="2000" dirty="0">
              <a:latin typeface="UD Digi Kyokasho NK-B" panose="02020700000000000000" pitchFamily="18" charset="-128"/>
              <a:ea typeface="UD Digi Kyokasho NK-B" panose="02020700000000000000" pitchFamily="18" charset="-128"/>
            </a:endParaRPr>
          </a:p>
          <a:p>
            <a:pPr algn="ctr"/>
            <a:r>
              <a:rPr kumimoji="1" lang="en-US" altLang="ja-JP" sz="2000" dirty="0">
                <a:latin typeface="UD Digi Kyokasho NK-B" panose="02020700000000000000" pitchFamily="18" charset="-128"/>
                <a:ea typeface="UD Digi Kyokasho NK-B" panose="02020700000000000000" pitchFamily="18" charset="-128"/>
              </a:rPr>
              <a:t>Quartz Tube</a:t>
            </a:r>
            <a:endParaRPr kumimoji="1" lang="ja-JP" altLang="en-US" sz="2000" dirty="0">
              <a:latin typeface="UD Digi Kyokasho NK-B" panose="02020700000000000000" pitchFamily="18" charset="-128"/>
              <a:ea typeface="UD Digi Kyokasho NK-B" panose="02020700000000000000" pitchFamily="18" charset="-128"/>
            </a:endParaRPr>
          </a:p>
        </p:txBody>
      </p:sp>
      <p:sp>
        <p:nvSpPr>
          <p:cNvPr id="38" name="テキスト ボックス 37">
            <a:extLst>
              <a:ext uri="{FF2B5EF4-FFF2-40B4-BE49-F238E27FC236}">
                <a16:creationId xmlns:a16="http://schemas.microsoft.com/office/drawing/2014/main" id="{80538C17-6FE3-4E1F-94DB-D656890F675C}"/>
              </a:ext>
            </a:extLst>
          </p:cNvPr>
          <p:cNvSpPr txBox="1"/>
          <p:nvPr/>
        </p:nvSpPr>
        <p:spPr>
          <a:xfrm>
            <a:off x="2424038" y="6135072"/>
            <a:ext cx="2821517" cy="707886"/>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フラッシュジュール加熱</a:t>
            </a:r>
            <a:endParaRPr kumimoji="1" lang="en-US" altLang="ja-JP" sz="2000" dirty="0">
              <a:latin typeface="UD Digi Kyokasho NK-B" panose="02020700000000000000" pitchFamily="18" charset="-128"/>
              <a:ea typeface="UD Digi Kyokasho NK-B" panose="02020700000000000000" pitchFamily="18" charset="-128"/>
            </a:endParaRPr>
          </a:p>
          <a:p>
            <a:pPr algn="ctr"/>
            <a:r>
              <a:rPr kumimoji="1" lang="ja-JP" altLang="en-US" sz="2000" dirty="0">
                <a:latin typeface="UD Digi Kyokasho NK-B" panose="02020700000000000000" pitchFamily="18" charset="-128"/>
                <a:ea typeface="UD Digi Kyokasho NK-B" panose="02020700000000000000" pitchFamily="18" charset="-128"/>
              </a:rPr>
              <a:t>直流　約</a:t>
            </a:r>
            <a:r>
              <a:rPr kumimoji="1" lang="en-US" altLang="ja-JP" sz="2000" dirty="0">
                <a:latin typeface="UD Digi Kyokasho NK-B" panose="02020700000000000000" pitchFamily="18" charset="-128"/>
                <a:ea typeface="UD Digi Kyokasho NK-B" panose="02020700000000000000" pitchFamily="18" charset="-128"/>
              </a:rPr>
              <a:t>2,000</a:t>
            </a:r>
            <a:r>
              <a:rPr kumimoji="1" lang="ja-JP" altLang="en-US" sz="2000" dirty="0">
                <a:latin typeface="UD Digi Kyokasho NK-B" panose="02020700000000000000" pitchFamily="18" charset="-128"/>
                <a:ea typeface="UD Digi Kyokasho NK-B" panose="02020700000000000000" pitchFamily="18" charset="-128"/>
              </a:rPr>
              <a:t>度</a:t>
            </a:r>
          </a:p>
        </p:txBody>
      </p:sp>
      <p:sp>
        <p:nvSpPr>
          <p:cNvPr id="39" name="矢印: 右 38">
            <a:extLst>
              <a:ext uri="{FF2B5EF4-FFF2-40B4-BE49-F238E27FC236}">
                <a16:creationId xmlns:a16="http://schemas.microsoft.com/office/drawing/2014/main" id="{FD6025EB-494C-4708-AD4E-2A431679CB64}"/>
              </a:ext>
            </a:extLst>
          </p:cNvPr>
          <p:cNvSpPr/>
          <p:nvPr/>
        </p:nvSpPr>
        <p:spPr>
          <a:xfrm>
            <a:off x="2558142" y="5691550"/>
            <a:ext cx="2577194" cy="443522"/>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EDEFFE45-7EF3-4FB8-8E92-65F131447AD5}"/>
              </a:ext>
            </a:extLst>
          </p:cNvPr>
          <p:cNvSpPr txBox="1"/>
          <p:nvPr/>
        </p:nvSpPr>
        <p:spPr>
          <a:xfrm>
            <a:off x="7123993" y="6150114"/>
            <a:ext cx="2821517" cy="707886"/>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フラッシュジュール加熱</a:t>
            </a:r>
            <a:endParaRPr kumimoji="1" lang="en-US" altLang="ja-JP" sz="2000" dirty="0">
              <a:latin typeface="UD Digi Kyokasho NK-B" panose="02020700000000000000" pitchFamily="18" charset="-128"/>
              <a:ea typeface="UD Digi Kyokasho NK-B" panose="02020700000000000000" pitchFamily="18" charset="-128"/>
            </a:endParaRPr>
          </a:p>
          <a:p>
            <a:pPr algn="ctr"/>
            <a:r>
              <a:rPr lang="ja-JP" altLang="en-US" sz="2000" dirty="0">
                <a:latin typeface="UD Digi Kyokasho NK-B" panose="02020700000000000000" pitchFamily="18" charset="-128"/>
                <a:ea typeface="UD Digi Kyokasho NK-B" panose="02020700000000000000" pitchFamily="18" charset="-128"/>
              </a:rPr>
              <a:t>交流</a:t>
            </a:r>
            <a:r>
              <a:rPr kumimoji="1" lang="ja-JP" altLang="en-US" sz="2000" dirty="0">
                <a:latin typeface="UD Digi Kyokasho NK-B" panose="02020700000000000000" pitchFamily="18" charset="-128"/>
                <a:ea typeface="UD Digi Kyokasho NK-B" panose="02020700000000000000" pitchFamily="18" charset="-128"/>
              </a:rPr>
              <a:t>　約</a:t>
            </a:r>
            <a:r>
              <a:rPr kumimoji="1" lang="en-US" altLang="ja-JP" sz="2000" dirty="0">
                <a:latin typeface="UD Digi Kyokasho NK-B" panose="02020700000000000000" pitchFamily="18" charset="-128"/>
                <a:ea typeface="UD Digi Kyokasho NK-B" panose="02020700000000000000" pitchFamily="18" charset="-128"/>
              </a:rPr>
              <a:t>2,700</a:t>
            </a:r>
            <a:r>
              <a:rPr kumimoji="1" lang="ja-JP" altLang="en-US" sz="2000" dirty="0">
                <a:latin typeface="UD Digi Kyokasho NK-B" panose="02020700000000000000" pitchFamily="18" charset="-128"/>
                <a:ea typeface="UD Digi Kyokasho NK-B" panose="02020700000000000000" pitchFamily="18" charset="-128"/>
              </a:rPr>
              <a:t>度</a:t>
            </a:r>
          </a:p>
        </p:txBody>
      </p:sp>
      <p:sp>
        <p:nvSpPr>
          <p:cNvPr id="41" name="矢印: 右 40">
            <a:extLst>
              <a:ext uri="{FF2B5EF4-FFF2-40B4-BE49-F238E27FC236}">
                <a16:creationId xmlns:a16="http://schemas.microsoft.com/office/drawing/2014/main" id="{1B684E8F-5BD4-420F-8073-BF405408C923}"/>
              </a:ext>
            </a:extLst>
          </p:cNvPr>
          <p:cNvSpPr/>
          <p:nvPr/>
        </p:nvSpPr>
        <p:spPr>
          <a:xfrm>
            <a:off x="7266913" y="5667486"/>
            <a:ext cx="2577194" cy="443522"/>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836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10"/>
                                        </p:tgtEl>
                                        <p:attrNameLst>
                                          <p:attrName>ppt_x</p:attrName>
                                        </p:attrNameLst>
                                      </p:cBhvr>
                                      <p:tavLst>
                                        <p:tav tm="0">
                                          <p:val>
                                            <p:strVal val="ppt_x"/>
                                          </p:val>
                                        </p:tav>
                                        <p:tav tm="100000">
                                          <p:val>
                                            <p:strVal val="ppt_x"/>
                                          </p:val>
                                        </p:tav>
                                      </p:tavLst>
                                    </p:anim>
                                    <p:anim calcmode="lin" valueType="num">
                                      <p:cBhvr additive="base">
                                        <p:cTn id="7" dur="1000"/>
                                        <p:tgtEl>
                                          <p:spTgt spid="10"/>
                                        </p:tgtEl>
                                        <p:attrNameLst>
                                          <p:attrName>ppt_y</p:attrName>
                                        </p:attrNameLst>
                                      </p:cBhvr>
                                      <p:tavLst>
                                        <p:tav tm="0">
                                          <p:val>
                                            <p:strVal val="ppt_y"/>
                                          </p:val>
                                        </p:tav>
                                        <p:tav tm="100000">
                                          <p:val>
                                            <p:strVal val="1+ppt_h/2"/>
                                          </p:val>
                                        </p:tav>
                                      </p:tavLst>
                                    </p:anim>
                                    <p:set>
                                      <p:cBhvr>
                                        <p:cTn id="8"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16">
            <a:extLst>
              <a:ext uri="{FF2B5EF4-FFF2-40B4-BE49-F238E27FC236}">
                <a16:creationId xmlns:a16="http://schemas.microsoft.com/office/drawing/2014/main" id="{0C216FE1-B107-4BE6-A554-7734F95C3977}"/>
              </a:ext>
            </a:extLst>
          </p:cNvPr>
          <p:cNvSpPr/>
          <p:nvPr/>
        </p:nvSpPr>
        <p:spPr>
          <a:xfrm>
            <a:off x="8199363" y="2343285"/>
            <a:ext cx="820078" cy="905798"/>
          </a:xfrm>
          <a:prstGeom prst="rect">
            <a:avLst/>
          </a:prstGeom>
          <a:blipFill>
            <a:blip r:embed="rId2" cstate="print"/>
            <a:stretch>
              <a:fillRect/>
            </a:stretch>
          </a:blipFill>
        </p:spPr>
        <p:txBody>
          <a:bodyPr wrap="square" lIns="0" tIns="0" rIns="0" bIns="0" rtlCol="0"/>
          <a:lstStyle/>
          <a:p>
            <a:endParaRPr/>
          </a:p>
        </p:txBody>
      </p:sp>
      <p:sp>
        <p:nvSpPr>
          <p:cNvPr id="4" name="テキスト ボックス 3">
            <a:extLst>
              <a:ext uri="{FF2B5EF4-FFF2-40B4-BE49-F238E27FC236}">
                <a16:creationId xmlns:a16="http://schemas.microsoft.com/office/drawing/2014/main" id="{5831C776-E356-4EF9-8052-8106D2F9864D}"/>
              </a:ext>
            </a:extLst>
          </p:cNvPr>
          <p:cNvSpPr txBox="1"/>
          <p:nvPr/>
        </p:nvSpPr>
        <p:spPr>
          <a:xfrm>
            <a:off x="3098131" y="69653"/>
            <a:ext cx="6491394" cy="1077218"/>
          </a:xfrm>
          <a:prstGeom prst="rect">
            <a:avLst/>
          </a:prstGeom>
          <a:noFill/>
        </p:spPr>
        <p:txBody>
          <a:bodyPr wrap="square" rtlCol="0">
            <a:spAutoFit/>
          </a:bodyPr>
          <a:lstStyle/>
          <a:p>
            <a:pPr algn="ctr"/>
            <a:r>
              <a:rPr kumimoji="1" lang="en-US" altLang="ja-JP" sz="3200" dirty="0">
                <a:latin typeface="UD Digi Kyokasho NK-B" panose="02020700000000000000" pitchFamily="18" charset="-128"/>
                <a:ea typeface="UD Digi Kyokasho NK-B" panose="02020700000000000000" pitchFamily="18" charset="-128"/>
              </a:rPr>
              <a:t>Graphene</a:t>
            </a:r>
            <a:r>
              <a:rPr kumimoji="1" lang="ja-JP" altLang="en-US" sz="3200" dirty="0">
                <a:latin typeface="UD Digi Kyokasho NK-B" panose="02020700000000000000" pitchFamily="18" charset="-128"/>
                <a:ea typeface="UD Digi Kyokasho NK-B" panose="02020700000000000000" pitchFamily="18" charset="-128"/>
              </a:rPr>
              <a:t>　</a:t>
            </a:r>
            <a:r>
              <a:rPr kumimoji="1" lang="en-US" altLang="ja-JP" sz="3200" dirty="0">
                <a:latin typeface="UD Digi Kyokasho NK-B" panose="02020700000000000000" pitchFamily="18" charset="-128"/>
                <a:ea typeface="UD Digi Kyokasho NK-B" panose="02020700000000000000" pitchFamily="18" charset="-128"/>
              </a:rPr>
              <a:t>Synthesis Methods</a:t>
            </a:r>
          </a:p>
          <a:p>
            <a:pPr algn="ctr"/>
            <a:r>
              <a:rPr lang="en-US" altLang="ja-JP" sz="3200" dirty="0">
                <a:solidFill>
                  <a:srgbClr val="C00000"/>
                </a:solidFill>
                <a:latin typeface="Amasis MT Pro Medium" panose="02040604050005020304" pitchFamily="18" charset="0"/>
                <a:ea typeface="UD Digi Kyokasho NK-B" panose="02020700000000000000" pitchFamily="18" charset="-128"/>
              </a:rPr>
              <a:t>Flash Joule Heating</a:t>
            </a:r>
            <a:r>
              <a:rPr lang="ja-JP" altLang="en-US" sz="3200" dirty="0">
                <a:latin typeface="Amasis MT Pro Medium" panose="02040604050005020304" pitchFamily="18" charset="0"/>
                <a:ea typeface="UD Digi Kyokasho NK-B" panose="02020700000000000000" pitchFamily="18" charset="-128"/>
              </a:rPr>
              <a:t>（</a:t>
            </a:r>
            <a:r>
              <a:rPr lang="en-US" altLang="ja-JP" sz="3200" dirty="0">
                <a:solidFill>
                  <a:srgbClr val="C00000"/>
                </a:solidFill>
                <a:latin typeface="Amasis MT Pro Medium" panose="02040604050005020304" pitchFamily="18" charset="0"/>
                <a:ea typeface="UD Digi Kyokasho NK-B" panose="02020700000000000000" pitchFamily="18" charset="-128"/>
              </a:rPr>
              <a:t>FJH</a:t>
            </a:r>
            <a:r>
              <a:rPr lang="ja-JP" altLang="en-US" sz="3200" dirty="0">
                <a:latin typeface="Amasis MT Pro Medium" panose="02040604050005020304" pitchFamily="18" charset="0"/>
                <a:ea typeface="UD Digi Kyokasho NK-B" panose="02020700000000000000" pitchFamily="18" charset="-128"/>
              </a:rPr>
              <a:t>）</a:t>
            </a:r>
            <a:endParaRPr kumimoji="1" lang="ja-JP" altLang="en-US" sz="3200" dirty="0">
              <a:latin typeface="Amasis MT Pro Medium" panose="02040604050005020304" pitchFamily="18" charset="0"/>
              <a:ea typeface="UD Digi Kyokasho NK-B" panose="02020700000000000000" pitchFamily="18" charset="-128"/>
            </a:endParaRPr>
          </a:p>
        </p:txBody>
      </p:sp>
      <p:sp>
        <p:nvSpPr>
          <p:cNvPr id="38" name="四角形: 角を丸くする 37">
            <a:extLst>
              <a:ext uri="{FF2B5EF4-FFF2-40B4-BE49-F238E27FC236}">
                <a16:creationId xmlns:a16="http://schemas.microsoft.com/office/drawing/2014/main" id="{EA04AA97-304C-488E-B274-7ACAD6918FAD}"/>
              </a:ext>
            </a:extLst>
          </p:cNvPr>
          <p:cNvSpPr/>
          <p:nvPr/>
        </p:nvSpPr>
        <p:spPr>
          <a:xfrm>
            <a:off x="4232974" y="3222773"/>
            <a:ext cx="1810840" cy="1076325"/>
          </a:xfrm>
          <a:prstGeom prst="roundRect">
            <a:avLst/>
          </a:prstGeom>
          <a:solidFill>
            <a:schemeClr val="tx1">
              <a:lumMod val="50000"/>
              <a:lumOff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FFC000"/>
                </a:solidFill>
                <a:latin typeface="Cooper Black" panose="0208090404030B020404" pitchFamily="18" charset="0"/>
              </a:rPr>
              <a:t>Hammer</a:t>
            </a:r>
          </a:p>
          <a:p>
            <a:pPr algn="ctr"/>
            <a:r>
              <a:rPr kumimoji="1" lang="en-US" altLang="ja-JP" sz="2400" dirty="0">
                <a:solidFill>
                  <a:srgbClr val="FFC000"/>
                </a:solidFill>
                <a:latin typeface="Cooper Black" panose="0208090404030B020404" pitchFamily="18" charset="0"/>
              </a:rPr>
              <a:t>Milling</a:t>
            </a:r>
            <a:endParaRPr kumimoji="1" lang="ja-JP" altLang="en-US" sz="2400" dirty="0">
              <a:solidFill>
                <a:srgbClr val="FFC000"/>
              </a:solidFill>
              <a:latin typeface="Cooper Black" panose="0208090404030B020404" pitchFamily="18" charset="0"/>
            </a:endParaRPr>
          </a:p>
        </p:txBody>
      </p:sp>
      <p:sp>
        <p:nvSpPr>
          <p:cNvPr id="43" name="四角形: 角を丸くする 42">
            <a:extLst>
              <a:ext uri="{FF2B5EF4-FFF2-40B4-BE49-F238E27FC236}">
                <a16:creationId xmlns:a16="http://schemas.microsoft.com/office/drawing/2014/main" id="{DD0117D9-07AF-443F-9F2A-FEBAF0FB467A}"/>
              </a:ext>
            </a:extLst>
          </p:cNvPr>
          <p:cNvSpPr/>
          <p:nvPr/>
        </p:nvSpPr>
        <p:spPr>
          <a:xfrm>
            <a:off x="6839927" y="3223930"/>
            <a:ext cx="1831459" cy="1076325"/>
          </a:xfrm>
          <a:prstGeom prst="round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effectLst>
                  <a:outerShdw blurRad="38100" dist="38100" dir="2700000" algn="tl">
                    <a:srgbClr val="000000">
                      <a:alpha val="43137"/>
                    </a:srgbClr>
                  </a:outerShdw>
                </a:effectLst>
                <a:latin typeface="Cooper Black" panose="0208090404030B020404" pitchFamily="18" charset="0"/>
              </a:rPr>
              <a:t>LC-FJH</a:t>
            </a:r>
          </a:p>
          <a:p>
            <a:pPr algn="ctr"/>
            <a:r>
              <a:rPr lang="en-US" altLang="ja-JP" sz="2000" dirty="0">
                <a:effectLst>
                  <a:outerShdw blurRad="38100" dist="38100" dir="2700000" algn="tl">
                    <a:srgbClr val="000000">
                      <a:alpha val="43137"/>
                    </a:srgbClr>
                  </a:outerShdw>
                </a:effectLst>
                <a:latin typeface="Cooper Black" panose="0208090404030B020404" pitchFamily="18" charset="0"/>
              </a:rPr>
              <a:t>and</a:t>
            </a:r>
          </a:p>
          <a:p>
            <a:pPr algn="ctr"/>
            <a:r>
              <a:rPr kumimoji="1" lang="en-US" altLang="ja-JP" sz="2000" dirty="0">
                <a:effectLst>
                  <a:outerShdw blurRad="38100" dist="38100" dir="2700000" algn="tl">
                    <a:srgbClr val="000000">
                      <a:alpha val="43137"/>
                    </a:srgbClr>
                  </a:outerShdw>
                </a:effectLst>
                <a:latin typeface="Cooper Black" panose="0208090404030B020404" pitchFamily="18" charset="0"/>
              </a:rPr>
              <a:t>HC-FJH</a:t>
            </a:r>
            <a:endParaRPr kumimoji="1" lang="ja-JP" altLang="en-US" sz="2000" dirty="0">
              <a:effectLst>
                <a:outerShdw blurRad="38100" dist="38100" dir="2700000" algn="tl">
                  <a:srgbClr val="000000">
                    <a:alpha val="43137"/>
                  </a:srgbClr>
                </a:outerShdw>
              </a:effectLst>
              <a:latin typeface="Cooper Black" panose="0208090404030B020404" pitchFamily="18" charset="0"/>
            </a:endParaRPr>
          </a:p>
        </p:txBody>
      </p:sp>
      <p:sp>
        <p:nvSpPr>
          <p:cNvPr id="5" name="テキスト ボックス 4">
            <a:extLst>
              <a:ext uri="{FF2B5EF4-FFF2-40B4-BE49-F238E27FC236}">
                <a16:creationId xmlns:a16="http://schemas.microsoft.com/office/drawing/2014/main" id="{6B6F2B8A-E878-489E-9F0A-709E196D20CF}"/>
              </a:ext>
            </a:extLst>
          </p:cNvPr>
          <p:cNvSpPr txBox="1"/>
          <p:nvPr/>
        </p:nvSpPr>
        <p:spPr>
          <a:xfrm>
            <a:off x="708440" y="2869631"/>
            <a:ext cx="3034994" cy="1569660"/>
          </a:xfrm>
          <a:prstGeom prst="rect">
            <a:avLst/>
          </a:prstGeom>
          <a:noFill/>
        </p:spPr>
        <p:txBody>
          <a:bodyPr wrap="square" rtlCol="0">
            <a:spAutoFit/>
          </a:bodyPr>
          <a:lstStyle/>
          <a:p>
            <a:pPr algn="ctr"/>
            <a:r>
              <a:rPr lang="en-US" altLang="ja-JP" sz="2400" b="1" dirty="0">
                <a:latin typeface="Cooper Black" panose="0208090404030B020404" pitchFamily="18" charset="0"/>
              </a:rPr>
              <a:t>5</a:t>
            </a:r>
            <a:r>
              <a:rPr lang="ja-JP" altLang="en-US" sz="2400" b="1" dirty="0">
                <a:latin typeface="Cooper Black" panose="0208090404030B020404" pitchFamily="18" charset="0"/>
              </a:rPr>
              <a:t> </a:t>
            </a:r>
            <a:r>
              <a:rPr kumimoji="1" lang="en-US" altLang="ja-JP" sz="2400" b="1" dirty="0">
                <a:latin typeface="Cooper Black" panose="0208090404030B020404" pitchFamily="18" charset="0"/>
              </a:rPr>
              <a:t>kg </a:t>
            </a:r>
            <a:r>
              <a:rPr lang="en-US" altLang="ja-JP" sz="2400" b="1" dirty="0">
                <a:solidFill>
                  <a:srgbClr val="C00000"/>
                </a:solidFill>
                <a:latin typeface="Cooper Black" panose="0208090404030B020404" pitchFamily="18" charset="0"/>
              </a:rPr>
              <a:t>depolluted</a:t>
            </a:r>
          </a:p>
          <a:p>
            <a:pPr algn="ctr"/>
            <a:r>
              <a:rPr lang="en-US" altLang="ja-JP" sz="2400" b="1" dirty="0">
                <a:solidFill>
                  <a:srgbClr val="C00000"/>
                </a:solidFill>
                <a:latin typeface="Cooper Black" panose="0208090404030B020404" pitchFamily="18" charset="0"/>
              </a:rPr>
              <a:t>and disassembled</a:t>
            </a:r>
          </a:p>
          <a:p>
            <a:pPr algn="ctr"/>
            <a:r>
              <a:rPr kumimoji="1" lang="en-US" altLang="ja-JP" sz="2400" b="1" dirty="0">
                <a:solidFill>
                  <a:srgbClr val="C00000"/>
                </a:solidFill>
                <a:latin typeface="Cooper Black" panose="0208090404030B020404" pitchFamily="18" charset="0"/>
              </a:rPr>
              <a:t>Mixed ELV-WP</a:t>
            </a:r>
          </a:p>
          <a:p>
            <a:pPr algn="ctr"/>
            <a:r>
              <a:rPr lang="en-US" altLang="ja-JP" sz="2400" b="1" dirty="0">
                <a:solidFill>
                  <a:srgbClr val="C00000"/>
                </a:solidFill>
                <a:latin typeface="Cooper Black" panose="0208090404030B020404" pitchFamily="18" charset="0"/>
              </a:rPr>
              <a:t>Shredder residue</a:t>
            </a:r>
            <a:endParaRPr kumimoji="1" lang="ja-JP" altLang="en-US" dirty="0">
              <a:solidFill>
                <a:srgbClr val="C00000"/>
              </a:solidFill>
              <a:latin typeface="Cooper Black" panose="0208090404030B020404" pitchFamily="18" charset="0"/>
            </a:endParaRPr>
          </a:p>
        </p:txBody>
      </p:sp>
      <p:sp>
        <p:nvSpPr>
          <p:cNvPr id="44" name="テキスト ボックス 43">
            <a:extLst>
              <a:ext uri="{FF2B5EF4-FFF2-40B4-BE49-F238E27FC236}">
                <a16:creationId xmlns:a16="http://schemas.microsoft.com/office/drawing/2014/main" id="{6DE05604-3269-4B01-860B-7D8E6C20CCE7}"/>
              </a:ext>
            </a:extLst>
          </p:cNvPr>
          <p:cNvSpPr txBox="1"/>
          <p:nvPr/>
        </p:nvSpPr>
        <p:spPr>
          <a:xfrm>
            <a:off x="1263327" y="1525695"/>
            <a:ext cx="1831333" cy="830997"/>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Cut-off approach</a:t>
            </a:r>
          </a:p>
          <a:p>
            <a:pPr algn="ctr"/>
            <a:r>
              <a:rPr kumimoji="1" lang="en-US" altLang="ja-JP" sz="1600" dirty="0">
                <a:solidFill>
                  <a:srgbClr val="00B0F0"/>
                </a:solidFill>
                <a:latin typeface="Amasis MT Pro Medium" panose="02040604050005020304" pitchFamily="18" charset="0"/>
              </a:rPr>
              <a:t>0MJ energy</a:t>
            </a:r>
          </a:p>
          <a:p>
            <a:pPr algn="ctr"/>
            <a:r>
              <a:rPr lang="en-US" altLang="ja-JP" sz="1600" dirty="0">
                <a:solidFill>
                  <a:srgbClr val="00B0F0"/>
                </a:solidFill>
                <a:latin typeface="Amasis MT Pro Medium" panose="02040604050005020304" pitchFamily="18" charset="0"/>
              </a:rPr>
              <a:t>0</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45" name="テキスト ボックス 44">
            <a:extLst>
              <a:ext uri="{FF2B5EF4-FFF2-40B4-BE49-F238E27FC236}">
                <a16:creationId xmlns:a16="http://schemas.microsoft.com/office/drawing/2014/main" id="{7FE60E49-DF36-48A7-A4D7-61D75EEF3541}"/>
              </a:ext>
            </a:extLst>
          </p:cNvPr>
          <p:cNvSpPr txBox="1"/>
          <p:nvPr/>
        </p:nvSpPr>
        <p:spPr>
          <a:xfrm>
            <a:off x="1068768" y="4927197"/>
            <a:ext cx="2220452" cy="584775"/>
          </a:xfrm>
          <a:prstGeom prst="rect">
            <a:avLst/>
          </a:prstGeom>
          <a:noFill/>
        </p:spPr>
        <p:txBody>
          <a:bodyPr wrap="square" rtlCol="0">
            <a:spAutoFit/>
          </a:bodyPr>
          <a:lstStyle/>
          <a:p>
            <a:pPr algn="ctr"/>
            <a:r>
              <a:rPr lang="en-US" altLang="ja-JP" sz="1600" dirty="0">
                <a:solidFill>
                  <a:schemeClr val="accent5">
                    <a:lumMod val="50000"/>
                  </a:schemeClr>
                </a:solidFill>
                <a:latin typeface="Amasis MT Pro Medium" panose="02040604050005020304" pitchFamily="18" charset="0"/>
              </a:rPr>
              <a:t>Cut-off approach</a:t>
            </a:r>
          </a:p>
          <a:p>
            <a:pPr algn="ctr"/>
            <a:r>
              <a:rPr lang="en-US" altLang="ja-JP" sz="1600" dirty="0">
                <a:solidFill>
                  <a:srgbClr val="00B0F0"/>
                </a:solidFill>
                <a:latin typeface="Amasis MT Pro Medium" panose="02040604050005020304" pitchFamily="18" charset="0"/>
              </a:rPr>
              <a:t>0</a:t>
            </a:r>
            <a:r>
              <a:rPr kumimoji="1" lang="en-US" altLang="ja-JP" sz="1600" dirty="0">
                <a:solidFill>
                  <a:srgbClr val="00B0F0"/>
                </a:solidFill>
                <a:latin typeface="Amasis MT Pro Medium" panose="02040604050005020304" pitchFamily="18" charset="0"/>
              </a:rPr>
              <a:t>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58" name="テキスト ボックス 57">
            <a:extLst>
              <a:ext uri="{FF2B5EF4-FFF2-40B4-BE49-F238E27FC236}">
                <a16:creationId xmlns:a16="http://schemas.microsoft.com/office/drawing/2014/main" id="{346BF9BA-7BBD-43B1-AAD1-F17BBAF0DBF4}"/>
              </a:ext>
            </a:extLst>
          </p:cNvPr>
          <p:cNvSpPr txBox="1"/>
          <p:nvPr/>
        </p:nvSpPr>
        <p:spPr>
          <a:xfrm>
            <a:off x="4071430" y="1895027"/>
            <a:ext cx="2210579" cy="830997"/>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0.25kg </a:t>
            </a:r>
            <a:r>
              <a:rPr kumimoji="1" lang="en-US" altLang="ja-JP" sz="1600" dirty="0" err="1">
                <a:solidFill>
                  <a:schemeClr val="accent5">
                    <a:lumMod val="50000"/>
                  </a:schemeClr>
                </a:solidFill>
                <a:latin typeface="Amasis MT Pro Medium" panose="02040604050005020304" pitchFamily="18" charset="0"/>
              </a:rPr>
              <a:t>metcoke</a:t>
            </a:r>
            <a:endParaRPr lang="en-US" altLang="ja-JP" sz="1600" dirty="0">
              <a:solidFill>
                <a:schemeClr val="accent5">
                  <a:lumMod val="50000"/>
                </a:schemeClr>
              </a:solidFill>
              <a:latin typeface="Amasis MT Pro Medium" panose="02040604050005020304" pitchFamily="18" charset="0"/>
            </a:endParaRPr>
          </a:p>
          <a:p>
            <a:pPr algn="ctr"/>
            <a:r>
              <a:rPr kumimoji="1" lang="en-US" altLang="ja-JP" sz="1600" dirty="0">
                <a:solidFill>
                  <a:srgbClr val="00B0F0"/>
                </a:solidFill>
                <a:latin typeface="Amasis MT Pro Medium" panose="02040604050005020304" pitchFamily="18" charset="0"/>
              </a:rPr>
              <a:t>9.5MJ energy</a:t>
            </a:r>
          </a:p>
          <a:p>
            <a:pPr algn="ctr"/>
            <a:r>
              <a:rPr lang="en-US" altLang="ja-JP" sz="1600" dirty="0">
                <a:solidFill>
                  <a:srgbClr val="00B0F0"/>
                </a:solidFill>
                <a:latin typeface="Amasis MT Pro Medium" panose="02040604050005020304" pitchFamily="18" charset="0"/>
              </a:rPr>
              <a:t>0.38</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61" name="テキスト ボックス 60">
            <a:extLst>
              <a:ext uri="{FF2B5EF4-FFF2-40B4-BE49-F238E27FC236}">
                <a16:creationId xmlns:a16="http://schemas.microsoft.com/office/drawing/2014/main" id="{8DAD07BD-F587-4338-A207-BA79179027D3}"/>
              </a:ext>
            </a:extLst>
          </p:cNvPr>
          <p:cNvSpPr txBox="1"/>
          <p:nvPr/>
        </p:nvSpPr>
        <p:spPr>
          <a:xfrm>
            <a:off x="4055703" y="4945671"/>
            <a:ext cx="2210579" cy="1077218"/>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Finely ground mixture of ELV-WP</a:t>
            </a:r>
          </a:p>
          <a:p>
            <a:pPr algn="ctr"/>
            <a:r>
              <a:rPr kumimoji="1" lang="en-US" altLang="ja-JP" sz="1600" dirty="0">
                <a:solidFill>
                  <a:schemeClr val="accent5">
                    <a:lumMod val="50000"/>
                  </a:schemeClr>
                </a:solidFill>
                <a:latin typeface="Amasis MT Pro Medium" panose="02040604050005020304" pitchFamily="18" charset="0"/>
              </a:rPr>
              <a:t>and </a:t>
            </a:r>
            <a:r>
              <a:rPr kumimoji="1" lang="en-US" altLang="ja-JP" sz="1600" dirty="0" err="1">
                <a:solidFill>
                  <a:schemeClr val="accent5">
                    <a:lumMod val="50000"/>
                  </a:schemeClr>
                </a:solidFill>
                <a:latin typeface="Amasis MT Pro Medium" panose="02040604050005020304" pitchFamily="18" charset="0"/>
              </a:rPr>
              <a:t>metcoke</a:t>
            </a:r>
            <a:endParaRPr lang="en-US" altLang="ja-JP" sz="1600" dirty="0">
              <a:solidFill>
                <a:schemeClr val="accent5">
                  <a:lumMod val="50000"/>
                </a:schemeClr>
              </a:solidFill>
              <a:latin typeface="Amasis MT Pro Medium" panose="02040604050005020304" pitchFamily="18" charset="0"/>
            </a:endParaRPr>
          </a:p>
          <a:p>
            <a:pPr algn="ctr"/>
            <a:r>
              <a:rPr kumimoji="1" lang="en-US" altLang="ja-JP" sz="1600" dirty="0">
                <a:solidFill>
                  <a:srgbClr val="00B0F0"/>
                </a:solidFill>
                <a:latin typeface="Amasis MT Pro Medium" panose="02040604050005020304" pitchFamily="18" charset="0"/>
              </a:rPr>
              <a:t>0.17kg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62" name="テキスト ボックス 61">
            <a:extLst>
              <a:ext uri="{FF2B5EF4-FFF2-40B4-BE49-F238E27FC236}">
                <a16:creationId xmlns:a16="http://schemas.microsoft.com/office/drawing/2014/main" id="{5DC9080E-5E89-422C-8306-545DBAB7C9E8}"/>
              </a:ext>
            </a:extLst>
          </p:cNvPr>
          <p:cNvSpPr txBox="1"/>
          <p:nvPr/>
        </p:nvSpPr>
        <p:spPr>
          <a:xfrm>
            <a:off x="6173782" y="1606762"/>
            <a:ext cx="2939727" cy="1077218"/>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5.2kg </a:t>
            </a:r>
            <a:r>
              <a:rPr lang="en-US" altLang="ja-JP" sz="1600" dirty="0">
                <a:solidFill>
                  <a:schemeClr val="accent5">
                    <a:lumMod val="50000"/>
                  </a:schemeClr>
                </a:solidFill>
                <a:latin typeface="Amasis MT Pro Medium" panose="02040604050005020304" pitchFamily="18" charset="0"/>
              </a:rPr>
              <a:t> Finely ground mixture</a:t>
            </a:r>
          </a:p>
          <a:p>
            <a:pPr algn="ctr"/>
            <a:r>
              <a:rPr lang="en-US" altLang="ja-JP" sz="1600" dirty="0">
                <a:solidFill>
                  <a:schemeClr val="accent5">
                    <a:lumMod val="50000"/>
                  </a:schemeClr>
                </a:solidFill>
                <a:latin typeface="Amasis MT Pro Medium" panose="02040604050005020304" pitchFamily="18" charset="0"/>
              </a:rPr>
              <a:t>of ELV-WP and </a:t>
            </a:r>
            <a:r>
              <a:rPr lang="en-US" altLang="ja-JP" sz="1600" dirty="0" err="1">
                <a:solidFill>
                  <a:schemeClr val="accent5">
                    <a:lumMod val="50000"/>
                  </a:schemeClr>
                </a:solidFill>
                <a:latin typeface="Amasis MT Pro Medium" panose="02040604050005020304" pitchFamily="18" charset="0"/>
              </a:rPr>
              <a:t>metcoke</a:t>
            </a:r>
            <a:r>
              <a:rPr lang="en-US" altLang="ja-JP" sz="1600" dirty="0">
                <a:solidFill>
                  <a:schemeClr val="accent5">
                    <a:lumMod val="50000"/>
                  </a:schemeClr>
                </a:solidFill>
                <a:latin typeface="Amasis MT Pro Medium" panose="02040604050005020304" pitchFamily="18" charset="0"/>
              </a:rPr>
              <a:t> </a:t>
            </a:r>
          </a:p>
          <a:p>
            <a:pPr algn="ctr"/>
            <a:r>
              <a:rPr kumimoji="1" lang="en-US" altLang="ja-JP" sz="1600" dirty="0">
                <a:solidFill>
                  <a:srgbClr val="00B0F0"/>
                </a:solidFill>
                <a:latin typeface="Amasis MT Pro Medium" panose="02040604050005020304" pitchFamily="18" charset="0"/>
              </a:rPr>
              <a:t>252.4MJ energy</a:t>
            </a:r>
          </a:p>
          <a:p>
            <a:pPr algn="ctr"/>
            <a:r>
              <a:rPr lang="en-US" altLang="ja-JP" sz="1600" dirty="0">
                <a:solidFill>
                  <a:srgbClr val="00B0F0"/>
                </a:solidFill>
                <a:latin typeface="Amasis MT Pro Medium" panose="02040604050005020304" pitchFamily="18" charset="0"/>
              </a:rPr>
              <a:t>84.2</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63" name="テキスト ボックス 62">
            <a:extLst>
              <a:ext uri="{FF2B5EF4-FFF2-40B4-BE49-F238E27FC236}">
                <a16:creationId xmlns:a16="http://schemas.microsoft.com/office/drawing/2014/main" id="{48C5E7DC-8192-406A-B0BA-A9BDB75492C5}"/>
              </a:ext>
            </a:extLst>
          </p:cNvPr>
          <p:cNvSpPr txBox="1"/>
          <p:nvPr/>
        </p:nvSpPr>
        <p:spPr>
          <a:xfrm>
            <a:off x="6650366" y="4945672"/>
            <a:ext cx="2210579" cy="338554"/>
          </a:xfrm>
          <a:prstGeom prst="rect">
            <a:avLst/>
          </a:prstGeom>
          <a:noFill/>
        </p:spPr>
        <p:txBody>
          <a:bodyPr wrap="square" rtlCol="0">
            <a:spAutoFit/>
          </a:bodyPr>
          <a:lstStyle/>
          <a:p>
            <a:pPr algn="ctr"/>
            <a:r>
              <a:rPr kumimoji="1" lang="en-US" altLang="ja-JP" sz="1600" dirty="0">
                <a:solidFill>
                  <a:srgbClr val="00B0F0"/>
                </a:solidFill>
                <a:latin typeface="Amasis MT Pro Medium" panose="02040604050005020304" pitchFamily="18" charset="0"/>
              </a:rPr>
              <a:t>16.15kg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66" name="テキスト ボックス 65">
            <a:extLst>
              <a:ext uri="{FF2B5EF4-FFF2-40B4-BE49-F238E27FC236}">
                <a16:creationId xmlns:a16="http://schemas.microsoft.com/office/drawing/2014/main" id="{4E5EECC2-6EEB-405E-A4D2-0AF8787BE8DA}"/>
              </a:ext>
            </a:extLst>
          </p:cNvPr>
          <p:cNvSpPr txBox="1"/>
          <p:nvPr/>
        </p:nvSpPr>
        <p:spPr>
          <a:xfrm>
            <a:off x="9383239" y="2901020"/>
            <a:ext cx="1768822" cy="1323439"/>
          </a:xfrm>
          <a:prstGeom prst="rect">
            <a:avLst/>
          </a:prstGeom>
          <a:noFill/>
        </p:spPr>
        <p:txBody>
          <a:bodyPr wrap="square" rtlCol="0">
            <a:spAutoFit/>
          </a:bodyPr>
          <a:lstStyle/>
          <a:p>
            <a:pPr algn="ctr"/>
            <a:r>
              <a:rPr lang="en-US" altLang="ja-JP" sz="3200" b="1" dirty="0">
                <a:solidFill>
                  <a:srgbClr val="002060"/>
                </a:solidFill>
                <a:latin typeface="Cooper Black" panose="0208090404030B020404" pitchFamily="18" charset="0"/>
              </a:rPr>
              <a:t>1</a:t>
            </a:r>
            <a:r>
              <a:rPr kumimoji="1" lang="en-US" altLang="ja-JP" sz="3200" b="1" dirty="0">
                <a:solidFill>
                  <a:srgbClr val="002060"/>
                </a:solidFill>
                <a:latin typeface="Cooper Black" panose="0208090404030B020404" pitchFamily="18" charset="0"/>
              </a:rPr>
              <a:t>kg</a:t>
            </a:r>
          </a:p>
          <a:p>
            <a:pPr algn="ctr"/>
            <a:r>
              <a:rPr lang="en-US" altLang="ja-JP" sz="2400" b="1" dirty="0">
                <a:latin typeface="Cooper Black" panose="0208090404030B020404" pitchFamily="18" charset="0"/>
              </a:rPr>
              <a:t>Graphene Powder</a:t>
            </a:r>
            <a:endParaRPr kumimoji="1" lang="ja-JP" altLang="en-US" dirty="0">
              <a:latin typeface="Cooper Black" panose="0208090404030B020404" pitchFamily="18" charset="0"/>
            </a:endParaRPr>
          </a:p>
        </p:txBody>
      </p:sp>
      <p:cxnSp>
        <p:nvCxnSpPr>
          <p:cNvPr id="9" name="直線矢印コネクタ 8">
            <a:extLst>
              <a:ext uri="{FF2B5EF4-FFF2-40B4-BE49-F238E27FC236}">
                <a16:creationId xmlns:a16="http://schemas.microsoft.com/office/drawing/2014/main" id="{02C37BE5-8B5F-4448-989D-C6C531B9584C}"/>
              </a:ext>
            </a:extLst>
          </p:cNvPr>
          <p:cNvCxnSpPr>
            <a:cxnSpLocks/>
            <a:stCxn id="44" idx="2"/>
          </p:cNvCxnSpPr>
          <p:nvPr/>
        </p:nvCxnSpPr>
        <p:spPr>
          <a:xfrm>
            <a:off x="2178994" y="2356692"/>
            <a:ext cx="0" cy="600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EE68B3B4-C5C6-496F-9393-9728647B0A8E}"/>
              </a:ext>
            </a:extLst>
          </p:cNvPr>
          <p:cNvCxnSpPr>
            <a:cxnSpLocks/>
          </p:cNvCxnSpPr>
          <p:nvPr/>
        </p:nvCxnSpPr>
        <p:spPr>
          <a:xfrm flipV="1">
            <a:off x="2178994" y="439805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FCDB0152-32CB-4226-B2DF-2A46B9E9F220}"/>
              </a:ext>
            </a:extLst>
          </p:cNvPr>
          <p:cNvCxnSpPr>
            <a:cxnSpLocks/>
          </p:cNvCxnSpPr>
          <p:nvPr/>
        </p:nvCxnSpPr>
        <p:spPr>
          <a:xfrm flipV="1">
            <a:off x="5160993" y="439805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DF0F25B1-4E75-4C51-B481-84E47303A4D5}"/>
              </a:ext>
            </a:extLst>
          </p:cNvPr>
          <p:cNvCxnSpPr>
            <a:cxnSpLocks/>
          </p:cNvCxnSpPr>
          <p:nvPr/>
        </p:nvCxnSpPr>
        <p:spPr>
          <a:xfrm flipV="1">
            <a:off x="7721389" y="4373807"/>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BBC4FC53-16C9-483B-9E9E-530241E69DCD}"/>
              </a:ext>
            </a:extLst>
          </p:cNvPr>
          <p:cNvCxnSpPr>
            <a:cxnSpLocks/>
          </p:cNvCxnSpPr>
          <p:nvPr/>
        </p:nvCxnSpPr>
        <p:spPr>
          <a:xfrm>
            <a:off x="5162970" y="2656829"/>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21EBC64-C248-4657-A5EA-80432A1635A7}"/>
              </a:ext>
            </a:extLst>
          </p:cNvPr>
          <p:cNvCxnSpPr>
            <a:cxnSpLocks/>
          </p:cNvCxnSpPr>
          <p:nvPr/>
        </p:nvCxnSpPr>
        <p:spPr>
          <a:xfrm>
            <a:off x="7643646" y="2646770"/>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矢印: 右 75">
            <a:extLst>
              <a:ext uri="{FF2B5EF4-FFF2-40B4-BE49-F238E27FC236}">
                <a16:creationId xmlns:a16="http://schemas.microsoft.com/office/drawing/2014/main" id="{986650C2-DEB1-4B00-9FDD-62448A4FA26E}"/>
              </a:ext>
            </a:extLst>
          </p:cNvPr>
          <p:cNvSpPr/>
          <p:nvPr/>
        </p:nvSpPr>
        <p:spPr>
          <a:xfrm>
            <a:off x="3715925" y="3601319"/>
            <a:ext cx="379417"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403E4D4D-BBE0-4801-9338-253D102A05EB}"/>
              </a:ext>
            </a:extLst>
          </p:cNvPr>
          <p:cNvSpPr/>
          <p:nvPr/>
        </p:nvSpPr>
        <p:spPr>
          <a:xfrm>
            <a:off x="6114328" y="3601319"/>
            <a:ext cx="636591"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矢印: 右 78">
            <a:extLst>
              <a:ext uri="{FF2B5EF4-FFF2-40B4-BE49-F238E27FC236}">
                <a16:creationId xmlns:a16="http://schemas.microsoft.com/office/drawing/2014/main" id="{1650BF54-C6BE-41D0-87F8-54BB3B747E15}"/>
              </a:ext>
            </a:extLst>
          </p:cNvPr>
          <p:cNvSpPr/>
          <p:nvPr/>
        </p:nvSpPr>
        <p:spPr>
          <a:xfrm>
            <a:off x="8742527" y="3637748"/>
            <a:ext cx="657842"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029C2EC-F652-496A-BF82-7D23829BFD14}"/>
              </a:ext>
            </a:extLst>
          </p:cNvPr>
          <p:cNvSpPr txBox="1"/>
          <p:nvPr/>
        </p:nvSpPr>
        <p:spPr>
          <a:xfrm>
            <a:off x="1256294" y="6373638"/>
            <a:ext cx="4493149" cy="338554"/>
          </a:xfrm>
          <a:prstGeom prst="rect">
            <a:avLst/>
          </a:prstGeom>
          <a:noFill/>
        </p:spPr>
        <p:txBody>
          <a:bodyPr wrap="square" rtlCol="0">
            <a:spAutoFit/>
          </a:bodyPr>
          <a:lstStyle/>
          <a:p>
            <a:r>
              <a:rPr kumimoji="1" lang="en-US" altLang="ja-JP" sz="1600" dirty="0">
                <a:latin typeface="Amasis MT Pro Medium" panose="02040604050005020304" pitchFamily="18" charset="0"/>
              </a:rPr>
              <a:t>ELV-WP</a:t>
            </a:r>
            <a:r>
              <a:rPr lang="ja-JP" altLang="en-US" sz="1600" dirty="0">
                <a:latin typeface="Amasis MT Pro Medium" panose="02040604050005020304" pitchFamily="18" charset="0"/>
              </a:rPr>
              <a:t> </a:t>
            </a:r>
            <a:r>
              <a:rPr kumimoji="1" lang="en-US" altLang="ja-JP" sz="1600" dirty="0">
                <a:latin typeface="Amasis MT Pro Medium" panose="02040604050005020304" pitchFamily="18" charset="0"/>
              </a:rPr>
              <a:t>: End of Life Vehicles-Waste Plastic</a:t>
            </a:r>
            <a:endParaRPr kumimoji="1" lang="ja-JP" altLang="en-US" sz="1600" dirty="0">
              <a:latin typeface="Amasis MT Pro Medium" panose="02040604050005020304" pitchFamily="18" charset="0"/>
            </a:endParaRPr>
          </a:p>
        </p:txBody>
      </p:sp>
      <p:sp>
        <p:nvSpPr>
          <p:cNvPr id="39" name="テキスト ボックス 38">
            <a:extLst>
              <a:ext uri="{FF2B5EF4-FFF2-40B4-BE49-F238E27FC236}">
                <a16:creationId xmlns:a16="http://schemas.microsoft.com/office/drawing/2014/main" id="{A163CB34-9579-4F0B-B0C8-849770192E8E}"/>
              </a:ext>
            </a:extLst>
          </p:cNvPr>
          <p:cNvSpPr txBox="1"/>
          <p:nvPr/>
        </p:nvSpPr>
        <p:spPr>
          <a:xfrm>
            <a:off x="6470674" y="6252119"/>
            <a:ext cx="4965499" cy="584775"/>
          </a:xfrm>
          <a:prstGeom prst="rect">
            <a:avLst/>
          </a:prstGeom>
          <a:noFill/>
        </p:spPr>
        <p:txBody>
          <a:bodyPr wrap="square" rtlCol="0">
            <a:spAutoFit/>
          </a:bodyPr>
          <a:lstStyle/>
          <a:p>
            <a:r>
              <a:rPr kumimoji="1" lang="en-US" altLang="ja-JP" sz="1600" dirty="0">
                <a:latin typeface="Amasis MT Pro Medium" panose="02040604050005020304" pitchFamily="18" charset="0"/>
              </a:rPr>
              <a:t>LC-FJH</a:t>
            </a:r>
            <a:r>
              <a:rPr lang="ja-JP" altLang="en-US" sz="1600" dirty="0">
                <a:latin typeface="Amasis MT Pro Medium" panose="02040604050005020304" pitchFamily="18" charset="0"/>
              </a:rPr>
              <a:t> </a:t>
            </a:r>
            <a:r>
              <a:rPr kumimoji="1" lang="en-US" altLang="ja-JP" sz="1600" dirty="0">
                <a:latin typeface="Amasis MT Pro Medium" panose="02040604050005020304" pitchFamily="18" charset="0"/>
              </a:rPr>
              <a:t>: Low Current Flash Joule Heating</a:t>
            </a:r>
          </a:p>
          <a:p>
            <a:r>
              <a:rPr lang="en-US" altLang="ja-JP" sz="1600" dirty="0">
                <a:latin typeface="Amasis MT Pro Medium" panose="02040604050005020304" pitchFamily="18" charset="0"/>
              </a:rPr>
              <a:t>HC-FJH : Hight Current Flash Joule Heating</a:t>
            </a:r>
            <a:endParaRPr kumimoji="1" lang="ja-JP" altLang="en-US" sz="1600" dirty="0">
              <a:latin typeface="Amasis MT Pro Medium" panose="02040604050005020304" pitchFamily="18" charset="0"/>
            </a:endParaRPr>
          </a:p>
        </p:txBody>
      </p:sp>
      <p:pic>
        <p:nvPicPr>
          <p:cNvPr id="40" name="Picture 9" descr="MCj04244660000[1]">
            <a:extLst>
              <a:ext uri="{FF2B5EF4-FFF2-40B4-BE49-F238E27FC236}">
                <a16:creationId xmlns:a16="http://schemas.microsoft.com/office/drawing/2014/main" id="{F8FC4160-2AC3-4888-A246-71258EDFA9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0927" y="4504058"/>
            <a:ext cx="1538884" cy="132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テキスト ボックス 9">
            <a:extLst>
              <a:ext uri="{FF2B5EF4-FFF2-40B4-BE49-F238E27FC236}">
                <a16:creationId xmlns:a16="http://schemas.microsoft.com/office/drawing/2014/main" id="{7CDC57DD-B50B-4C8A-B4E2-CE88D8C0CF49}"/>
              </a:ext>
            </a:extLst>
          </p:cNvPr>
          <p:cNvSpPr txBox="1"/>
          <p:nvPr/>
        </p:nvSpPr>
        <p:spPr>
          <a:xfrm rot="20675389">
            <a:off x="9610520" y="4376753"/>
            <a:ext cx="2007118" cy="307777"/>
          </a:xfrm>
          <a:prstGeom prst="rect">
            <a:avLst/>
          </a:prstGeom>
          <a:noFill/>
        </p:spPr>
        <p:txBody>
          <a:bodyPr wrap="square" rtlCol="0">
            <a:spAutoFit/>
          </a:bodyPr>
          <a:lstStyle/>
          <a:p>
            <a:r>
              <a:rPr kumimoji="1" lang="ja-JP" altLang="en-US" sz="1400" b="1" dirty="0">
                <a:latin typeface="UD デジタル 教科書体 NK-R" panose="02020400000000000000" pitchFamily="18" charset="-128"/>
                <a:ea typeface="UD デジタル 教科書体 NK-R" panose="02020400000000000000" pitchFamily="18" charset="-128"/>
              </a:rPr>
              <a:t>精製工程は不要だよ！</a:t>
            </a:r>
          </a:p>
        </p:txBody>
      </p:sp>
      <p:pic>
        <p:nvPicPr>
          <p:cNvPr id="47" name="図 46">
            <a:extLst>
              <a:ext uri="{FF2B5EF4-FFF2-40B4-BE49-F238E27FC236}">
                <a16:creationId xmlns:a16="http://schemas.microsoft.com/office/drawing/2014/main" id="{2777E6CB-90D8-44EE-BCAF-A9D86C0EC4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9243" y="0"/>
            <a:ext cx="1079500"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図 18">
            <a:extLst>
              <a:ext uri="{FF2B5EF4-FFF2-40B4-BE49-F238E27FC236}">
                <a16:creationId xmlns:a16="http://schemas.microsoft.com/office/drawing/2014/main" id="{3421BB83-2F34-42F8-B689-8029FCB287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25362" y="2348199"/>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1773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831C776-E356-4EF9-8052-8106D2F9864D}"/>
              </a:ext>
            </a:extLst>
          </p:cNvPr>
          <p:cNvSpPr txBox="1"/>
          <p:nvPr/>
        </p:nvSpPr>
        <p:spPr>
          <a:xfrm>
            <a:off x="3098131" y="69653"/>
            <a:ext cx="6491394" cy="1077218"/>
          </a:xfrm>
          <a:prstGeom prst="rect">
            <a:avLst/>
          </a:prstGeom>
          <a:noFill/>
        </p:spPr>
        <p:txBody>
          <a:bodyPr wrap="square" rtlCol="0">
            <a:spAutoFit/>
          </a:bodyPr>
          <a:lstStyle/>
          <a:p>
            <a:pPr algn="ctr"/>
            <a:r>
              <a:rPr kumimoji="1" lang="en-US" altLang="ja-JP" sz="3200" dirty="0">
                <a:latin typeface="UD Digi Kyokasho NK-B" panose="02020700000000000000" pitchFamily="18" charset="-128"/>
                <a:ea typeface="UD Digi Kyokasho NK-B" panose="02020700000000000000" pitchFamily="18" charset="-128"/>
              </a:rPr>
              <a:t>Graphene</a:t>
            </a:r>
            <a:r>
              <a:rPr kumimoji="1" lang="ja-JP" altLang="en-US" sz="3200" dirty="0">
                <a:latin typeface="UD Digi Kyokasho NK-B" panose="02020700000000000000" pitchFamily="18" charset="-128"/>
                <a:ea typeface="UD Digi Kyokasho NK-B" panose="02020700000000000000" pitchFamily="18" charset="-128"/>
              </a:rPr>
              <a:t>　</a:t>
            </a:r>
            <a:r>
              <a:rPr kumimoji="1" lang="en-US" altLang="ja-JP" sz="3200" dirty="0">
                <a:latin typeface="UD Digi Kyokasho NK-B" panose="02020700000000000000" pitchFamily="18" charset="-128"/>
                <a:ea typeface="UD Digi Kyokasho NK-B" panose="02020700000000000000" pitchFamily="18" charset="-128"/>
              </a:rPr>
              <a:t>Synthesis Methods</a:t>
            </a:r>
          </a:p>
          <a:p>
            <a:pPr algn="ctr"/>
            <a:r>
              <a:rPr lang="en-US" altLang="ja-JP" sz="3200" dirty="0">
                <a:latin typeface="Amasis MT Pro Medium" panose="02040604050005020304" pitchFamily="18" charset="0"/>
                <a:ea typeface="UD Digi Kyokasho NK-B" panose="02020700000000000000" pitchFamily="18" charset="-128"/>
              </a:rPr>
              <a:t>Physical Exfoliation</a:t>
            </a:r>
            <a:endParaRPr kumimoji="1" lang="ja-JP" altLang="en-US" sz="3200" dirty="0">
              <a:latin typeface="Amasis MT Pro Medium" panose="02040604050005020304" pitchFamily="18" charset="0"/>
              <a:ea typeface="UD Digi Kyokasho NK-B" panose="02020700000000000000" pitchFamily="18" charset="-128"/>
            </a:endParaRPr>
          </a:p>
        </p:txBody>
      </p:sp>
      <p:sp>
        <p:nvSpPr>
          <p:cNvPr id="3" name="四角形: 角を丸くする 2">
            <a:extLst>
              <a:ext uri="{FF2B5EF4-FFF2-40B4-BE49-F238E27FC236}">
                <a16:creationId xmlns:a16="http://schemas.microsoft.com/office/drawing/2014/main" id="{34E0D344-590B-4D90-BBAC-2C275E332250}"/>
              </a:ext>
            </a:extLst>
          </p:cNvPr>
          <p:cNvSpPr/>
          <p:nvPr/>
        </p:nvSpPr>
        <p:spPr>
          <a:xfrm>
            <a:off x="1926633" y="3282965"/>
            <a:ext cx="1924051" cy="1076325"/>
          </a:xfrm>
          <a:prstGeom prst="round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Cooper Black" panose="0208090404030B020404" pitchFamily="18" charset="0"/>
              </a:rPr>
              <a:t>Ultrasonicate</a:t>
            </a:r>
            <a:endParaRPr kumimoji="1" lang="ja-JP" altLang="en-US" dirty="0">
              <a:solidFill>
                <a:schemeClr val="tx1"/>
              </a:solidFill>
              <a:latin typeface="Cooper Black" panose="0208090404030B020404" pitchFamily="18" charset="0"/>
            </a:endParaRPr>
          </a:p>
        </p:txBody>
      </p:sp>
      <p:sp>
        <p:nvSpPr>
          <p:cNvPr id="38" name="四角形: 角を丸くする 37">
            <a:extLst>
              <a:ext uri="{FF2B5EF4-FFF2-40B4-BE49-F238E27FC236}">
                <a16:creationId xmlns:a16="http://schemas.microsoft.com/office/drawing/2014/main" id="{EA04AA97-304C-488E-B274-7ACAD6918FAD}"/>
              </a:ext>
            </a:extLst>
          </p:cNvPr>
          <p:cNvSpPr/>
          <p:nvPr/>
        </p:nvSpPr>
        <p:spPr>
          <a:xfrm>
            <a:off x="4087699" y="3265503"/>
            <a:ext cx="1810840" cy="1076325"/>
          </a:xfrm>
          <a:prstGeom prst="roundRect">
            <a:avLst/>
          </a:prstGeom>
          <a:solidFill>
            <a:schemeClr val="tx1">
              <a:lumMod val="50000"/>
              <a:lumOff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FFFF"/>
                </a:solidFill>
                <a:latin typeface="Cooper Black" panose="0208090404030B020404" pitchFamily="18" charset="0"/>
              </a:rPr>
              <a:t>Centrifuge</a:t>
            </a:r>
            <a:endParaRPr kumimoji="1" lang="ja-JP" altLang="en-US" dirty="0">
              <a:solidFill>
                <a:srgbClr val="FFFFFF"/>
              </a:solidFill>
              <a:latin typeface="Cooper Black" panose="0208090404030B020404" pitchFamily="18" charset="0"/>
            </a:endParaRPr>
          </a:p>
        </p:txBody>
      </p:sp>
      <p:sp>
        <p:nvSpPr>
          <p:cNvPr id="41" name="四角形: 角を丸くする 40">
            <a:extLst>
              <a:ext uri="{FF2B5EF4-FFF2-40B4-BE49-F238E27FC236}">
                <a16:creationId xmlns:a16="http://schemas.microsoft.com/office/drawing/2014/main" id="{03A51D8E-B308-485B-8709-7E0A65428A0F}"/>
              </a:ext>
            </a:extLst>
          </p:cNvPr>
          <p:cNvSpPr/>
          <p:nvPr/>
        </p:nvSpPr>
        <p:spPr>
          <a:xfrm>
            <a:off x="6146211" y="3257050"/>
            <a:ext cx="2371748" cy="1076325"/>
          </a:xfrm>
          <a:prstGeom prst="roundRect">
            <a:avLst/>
          </a:prstGeom>
          <a:solidFill>
            <a:schemeClr val="tx1">
              <a:lumMod val="65000"/>
              <a:lumOff val="3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Cooper Black" panose="0208090404030B020404" pitchFamily="18" charset="0"/>
              </a:rPr>
              <a:t>Rinse and filter</a:t>
            </a:r>
            <a:endParaRPr kumimoji="1" lang="ja-JP" altLang="en-US" dirty="0">
              <a:latin typeface="Cooper Black" panose="0208090404030B020404" pitchFamily="18" charset="0"/>
            </a:endParaRPr>
          </a:p>
        </p:txBody>
      </p:sp>
      <p:sp>
        <p:nvSpPr>
          <p:cNvPr id="43" name="四角形: 角を丸くする 42">
            <a:extLst>
              <a:ext uri="{FF2B5EF4-FFF2-40B4-BE49-F238E27FC236}">
                <a16:creationId xmlns:a16="http://schemas.microsoft.com/office/drawing/2014/main" id="{DD0117D9-07AF-443F-9F2A-FEBAF0FB467A}"/>
              </a:ext>
            </a:extLst>
          </p:cNvPr>
          <p:cNvSpPr/>
          <p:nvPr/>
        </p:nvSpPr>
        <p:spPr>
          <a:xfrm>
            <a:off x="8816908" y="3265503"/>
            <a:ext cx="1492039" cy="1076325"/>
          </a:xfrm>
          <a:prstGeom prst="round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Cooper Black" panose="0208090404030B020404" pitchFamily="18" charset="0"/>
              </a:rPr>
              <a:t>Dry</a:t>
            </a:r>
            <a:endParaRPr kumimoji="1" lang="ja-JP" altLang="en-US" dirty="0">
              <a:latin typeface="Cooper Black" panose="0208090404030B020404" pitchFamily="18" charset="0"/>
            </a:endParaRPr>
          </a:p>
        </p:txBody>
      </p:sp>
      <p:sp>
        <p:nvSpPr>
          <p:cNvPr id="5" name="テキスト ボックス 4">
            <a:extLst>
              <a:ext uri="{FF2B5EF4-FFF2-40B4-BE49-F238E27FC236}">
                <a16:creationId xmlns:a16="http://schemas.microsoft.com/office/drawing/2014/main" id="{6B6F2B8A-E878-489E-9F0A-709E196D20CF}"/>
              </a:ext>
            </a:extLst>
          </p:cNvPr>
          <p:cNvSpPr txBox="1"/>
          <p:nvPr/>
        </p:nvSpPr>
        <p:spPr>
          <a:xfrm>
            <a:off x="148743" y="3268563"/>
            <a:ext cx="1685925" cy="1015663"/>
          </a:xfrm>
          <a:prstGeom prst="rect">
            <a:avLst/>
          </a:prstGeom>
          <a:noFill/>
        </p:spPr>
        <p:txBody>
          <a:bodyPr wrap="square" rtlCol="0">
            <a:spAutoFit/>
          </a:bodyPr>
          <a:lstStyle/>
          <a:p>
            <a:pPr algn="ctr"/>
            <a:r>
              <a:rPr lang="ja-JP" altLang="en-US" sz="2400" b="1" dirty="0">
                <a:latin typeface="Cooper Black" panose="0208090404030B020404" pitchFamily="18" charset="0"/>
              </a:rPr>
              <a:t> </a:t>
            </a:r>
            <a:r>
              <a:rPr lang="en-US" altLang="ja-JP" sz="2400" b="1" dirty="0">
                <a:latin typeface="Cooper Black" panose="0208090404030B020404" pitchFamily="18" charset="0"/>
              </a:rPr>
              <a:t>5</a:t>
            </a:r>
            <a:r>
              <a:rPr kumimoji="1" lang="en-US" altLang="ja-JP" sz="2400" b="1" dirty="0">
                <a:latin typeface="Cooper Black" panose="0208090404030B020404" pitchFamily="18" charset="0"/>
              </a:rPr>
              <a:t>kg </a:t>
            </a:r>
            <a:r>
              <a:rPr kumimoji="1" lang="en-US" altLang="ja-JP" dirty="0">
                <a:solidFill>
                  <a:srgbClr val="C00000"/>
                </a:solidFill>
                <a:latin typeface="Cooper Black" panose="0208090404030B020404" pitchFamily="18" charset="0"/>
              </a:rPr>
              <a:t>Synthetic Graphite</a:t>
            </a:r>
            <a:endParaRPr kumimoji="1" lang="ja-JP" altLang="en-US" dirty="0">
              <a:solidFill>
                <a:srgbClr val="C00000"/>
              </a:solidFill>
              <a:latin typeface="Cooper Black" panose="0208090404030B020404" pitchFamily="18" charset="0"/>
            </a:endParaRPr>
          </a:p>
        </p:txBody>
      </p:sp>
      <p:sp>
        <p:nvSpPr>
          <p:cNvPr id="44" name="テキスト ボックス 43">
            <a:extLst>
              <a:ext uri="{FF2B5EF4-FFF2-40B4-BE49-F238E27FC236}">
                <a16:creationId xmlns:a16="http://schemas.microsoft.com/office/drawing/2014/main" id="{6DE05604-3269-4B01-860B-7D8E6C20CCE7}"/>
              </a:ext>
            </a:extLst>
          </p:cNvPr>
          <p:cNvSpPr txBox="1"/>
          <p:nvPr/>
        </p:nvSpPr>
        <p:spPr>
          <a:xfrm>
            <a:off x="54969" y="2208115"/>
            <a:ext cx="1685925" cy="584775"/>
          </a:xfrm>
          <a:prstGeom prst="rect">
            <a:avLst/>
          </a:prstGeom>
          <a:noFill/>
        </p:spPr>
        <p:txBody>
          <a:bodyPr wrap="square" rtlCol="0">
            <a:spAutoFit/>
          </a:bodyPr>
          <a:lstStyle/>
          <a:p>
            <a:pPr algn="ctr"/>
            <a:r>
              <a:rPr lang="en-US" altLang="ja-JP" sz="1600" dirty="0">
                <a:solidFill>
                  <a:schemeClr val="accent5">
                    <a:lumMod val="50000"/>
                  </a:schemeClr>
                </a:solidFill>
                <a:latin typeface="Amasis MT Pro Medium" panose="02040604050005020304" pitchFamily="18" charset="0"/>
              </a:rPr>
              <a:t>445</a:t>
            </a:r>
            <a:r>
              <a:rPr kumimoji="1" lang="en-US" altLang="ja-JP" sz="1600" dirty="0">
                <a:solidFill>
                  <a:schemeClr val="accent5">
                    <a:lumMod val="50000"/>
                  </a:schemeClr>
                </a:solidFill>
                <a:latin typeface="Amasis MT Pro Medium" panose="02040604050005020304" pitchFamily="18" charset="0"/>
              </a:rPr>
              <a:t>MJ energy</a:t>
            </a:r>
          </a:p>
          <a:p>
            <a:pPr algn="ctr"/>
            <a:r>
              <a:rPr lang="en-US" altLang="ja-JP" sz="1600" dirty="0">
                <a:solidFill>
                  <a:schemeClr val="accent5">
                    <a:lumMod val="50000"/>
                  </a:schemeClr>
                </a:solidFill>
                <a:latin typeface="Amasis MT Pro Medium" panose="02040604050005020304" pitchFamily="18" charset="0"/>
              </a:rPr>
              <a:t>119</a:t>
            </a:r>
            <a:r>
              <a:rPr lang="ja-JP" altLang="en-US" sz="1600" dirty="0">
                <a:solidFill>
                  <a:schemeClr val="accent5">
                    <a:lumMod val="50000"/>
                  </a:schemeClr>
                </a:solidFill>
                <a:latin typeface="Amasis MT Pro Medium" panose="02040604050005020304" pitchFamily="18" charset="0"/>
              </a:rPr>
              <a:t>㍑ </a:t>
            </a:r>
            <a:r>
              <a:rPr lang="en-US" altLang="ja-JP" sz="1600" dirty="0">
                <a:solidFill>
                  <a:schemeClr val="accent5">
                    <a:lumMod val="50000"/>
                  </a:schemeClr>
                </a:solidFill>
                <a:latin typeface="Amasis MT Pro Medium" panose="02040604050005020304" pitchFamily="18" charset="0"/>
              </a:rPr>
              <a:t>water</a:t>
            </a:r>
            <a:endParaRPr kumimoji="1" lang="ja-JP" altLang="en-US" sz="1600" dirty="0">
              <a:solidFill>
                <a:schemeClr val="accent5">
                  <a:lumMod val="50000"/>
                </a:schemeClr>
              </a:solidFill>
              <a:latin typeface="Amasis MT Pro Medium" panose="02040604050005020304" pitchFamily="18" charset="0"/>
            </a:endParaRPr>
          </a:p>
        </p:txBody>
      </p:sp>
      <p:sp>
        <p:nvSpPr>
          <p:cNvPr id="45" name="テキスト ボックス 44">
            <a:extLst>
              <a:ext uri="{FF2B5EF4-FFF2-40B4-BE49-F238E27FC236}">
                <a16:creationId xmlns:a16="http://schemas.microsoft.com/office/drawing/2014/main" id="{7FE60E49-DF36-48A7-A4D7-61D75EEF3541}"/>
              </a:ext>
            </a:extLst>
          </p:cNvPr>
          <p:cNvSpPr txBox="1"/>
          <p:nvPr/>
        </p:nvSpPr>
        <p:spPr>
          <a:xfrm>
            <a:off x="123821" y="4825535"/>
            <a:ext cx="1685925" cy="338554"/>
          </a:xfrm>
          <a:prstGeom prst="rect">
            <a:avLst/>
          </a:prstGeom>
          <a:noFill/>
        </p:spPr>
        <p:txBody>
          <a:bodyPr wrap="square" rtlCol="0">
            <a:spAutoFit/>
          </a:bodyPr>
          <a:lstStyle/>
          <a:p>
            <a:pPr algn="ctr"/>
            <a:r>
              <a:rPr lang="en-US" altLang="ja-JP" sz="1600" dirty="0">
                <a:solidFill>
                  <a:schemeClr val="accent5">
                    <a:lumMod val="50000"/>
                  </a:schemeClr>
                </a:solidFill>
                <a:latin typeface="Amasis MT Pro Medium" panose="02040604050005020304" pitchFamily="18" charset="0"/>
              </a:rPr>
              <a:t>24.1</a:t>
            </a:r>
            <a:r>
              <a:rPr kumimoji="1" lang="en-US" altLang="ja-JP" sz="1600" dirty="0">
                <a:solidFill>
                  <a:schemeClr val="accent5">
                    <a:lumMod val="50000"/>
                  </a:schemeClr>
                </a:solidFill>
                <a:latin typeface="Amasis MT Pro Medium" panose="02040604050005020304" pitchFamily="18" charset="0"/>
              </a:rPr>
              <a:t>kg Co2 eq</a:t>
            </a:r>
            <a:endParaRPr kumimoji="1" lang="ja-JP" altLang="en-US" sz="1600" dirty="0">
              <a:solidFill>
                <a:schemeClr val="accent5">
                  <a:lumMod val="50000"/>
                </a:schemeClr>
              </a:solidFill>
              <a:latin typeface="Amasis MT Pro Medium" panose="02040604050005020304" pitchFamily="18" charset="0"/>
            </a:endParaRPr>
          </a:p>
        </p:txBody>
      </p:sp>
      <p:sp>
        <p:nvSpPr>
          <p:cNvPr id="46" name="テキスト ボックス 45">
            <a:extLst>
              <a:ext uri="{FF2B5EF4-FFF2-40B4-BE49-F238E27FC236}">
                <a16:creationId xmlns:a16="http://schemas.microsoft.com/office/drawing/2014/main" id="{4335F18E-86B3-43BF-84B4-8F73C8676113}"/>
              </a:ext>
            </a:extLst>
          </p:cNvPr>
          <p:cNvSpPr txBox="1"/>
          <p:nvPr/>
        </p:nvSpPr>
        <p:spPr>
          <a:xfrm>
            <a:off x="1857576" y="1669506"/>
            <a:ext cx="2062164" cy="1077218"/>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Net 25</a:t>
            </a:r>
            <a:r>
              <a:rPr kumimoji="1" lang="ja-JP" altLang="en-US" sz="1600" dirty="0">
                <a:solidFill>
                  <a:schemeClr val="accent5">
                    <a:lumMod val="50000"/>
                  </a:schemeClr>
                </a:solidFill>
                <a:latin typeface="Amasis MT Pro Medium" panose="02040604050005020304" pitchFamily="18" charset="0"/>
              </a:rPr>
              <a:t>㍑ </a:t>
            </a:r>
            <a:r>
              <a:rPr kumimoji="1" lang="en-US" altLang="ja-JP" sz="1600" dirty="0">
                <a:solidFill>
                  <a:schemeClr val="accent5">
                    <a:lumMod val="50000"/>
                  </a:schemeClr>
                </a:solidFill>
                <a:latin typeface="Amasis MT Pro Medium" panose="02040604050005020304" pitchFamily="18" charset="0"/>
              </a:rPr>
              <a:t>Ethanol</a:t>
            </a:r>
          </a:p>
          <a:p>
            <a:pPr algn="ctr"/>
            <a:r>
              <a:rPr lang="en-US" altLang="ja-JP" sz="1600" dirty="0">
                <a:solidFill>
                  <a:schemeClr val="accent5">
                    <a:lumMod val="50000"/>
                  </a:schemeClr>
                </a:solidFill>
                <a:latin typeface="Amasis MT Pro Medium" panose="02040604050005020304" pitchFamily="18" charset="0"/>
              </a:rPr>
              <a:t>Net 0.6kg Surfactant</a:t>
            </a:r>
          </a:p>
          <a:p>
            <a:pPr algn="ctr"/>
            <a:r>
              <a:rPr kumimoji="1" lang="en-US" altLang="ja-JP" sz="1600" dirty="0">
                <a:solidFill>
                  <a:srgbClr val="00B0F0"/>
                </a:solidFill>
                <a:latin typeface="Amasis MT Pro Medium" panose="02040604050005020304" pitchFamily="18" charset="0"/>
              </a:rPr>
              <a:t>2050MJ energy</a:t>
            </a:r>
          </a:p>
          <a:p>
            <a:pPr algn="ctr"/>
            <a:r>
              <a:rPr lang="en-US" altLang="ja-JP" sz="1600" dirty="0">
                <a:solidFill>
                  <a:srgbClr val="00B0F0"/>
                </a:solidFill>
                <a:latin typeface="Amasis MT Pro Medium" panose="02040604050005020304" pitchFamily="18" charset="0"/>
              </a:rPr>
              <a:t>1039</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48" name="テキスト ボックス 47">
            <a:extLst>
              <a:ext uri="{FF2B5EF4-FFF2-40B4-BE49-F238E27FC236}">
                <a16:creationId xmlns:a16="http://schemas.microsoft.com/office/drawing/2014/main" id="{1F322060-0092-471E-92BC-A42C0C9DF85D}"/>
              </a:ext>
            </a:extLst>
          </p:cNvPr>
          <p:cNvSpPr txBox="1"/>
          <p:nvPr/>
        </p:nvSpPr>
        <p:spPr>
          <a:xfrm>
            <a:off x="1783368" y="4988403"/>
            <a:ext cx="2210579" cy="830997"/>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1kg Graphene</a:t>
            </a:r>
          </a:p>
          <a:p>
            <a:pPr algn="ctr"/>
            <a:r>
              <a:rPr lang="en-US" altLang="ja-JP" sz="1600" dirty="0">
                <a:solidFill>
                  <a:schemeClr val="accent5">
                    <a:lumMod val="50000"/>
                  </a:schemeClr>
                </a:solidFill>
                <a:latin typeface="Amasis MT Pro Medium" panose="02040604050005020304" pitchFamily="18" charset="0"/>
              </a:rPr>
              <a:t>Suspended in ethanol</a:t>
            </a:r>
          </a:p>
          <a:p>
            <a:pPr algn="ctr"/>
            <a:r>
              <a:rPr kumimoji="1" lang="en-US" altLang="ja-JP" sz="1600" dirty="0">
                <a:solidFill>
                  <a:srgbClr val="00B0F0"/>
                </a:solidFill>
                <a:latin typeface="Amasis MT Pro Medium" panose="02040604050005020304" pitchFamily="18" charset="0"/>
              </a:rPr>
              <a:t>67.5kg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58" name="テキスト ボックス 57">
            <a:extLst>
              <a:ext uri="{FF2B5EF4-FFF2-40B4-BE49-F238E27FC236}">
                <a16:creationId xmlns:a16="http://schemas.microsoft.com/office/drawing/2014/main" id="{346BF9BA-7BBD-43B1-AAD1-F17BBAF0DBF4}"/>
              </a:ext>
            </a:extLst>
          </p:cNvPr>
          <p:cNvSpPr txBox="1"/>
          <p:nvPr/>
        </p:nvSpPr>
        <p:spPr>
          <a:xfrm>
            <a:off x="4036422" y="1939368"/>
            <a:ext cx="2210579" cy="830997"/>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Graphene </a:t>
            </a:r>
            <a:r>
              <a:rPr lang="en-US" altLang="ja-JP" sz="1600" dirty="0">
                <a:solidFill>
                  <a:schemeClr val="accent5">
                    <a:lumMod val="50000"/>
                  </a:schemeClr>
                </a:solidFill>
                <a:latin typeface="Amasis MT Pro Medium" panose="02040604050005020304" pitchFamily="18" charset="0"/>
              </a:rPr>
              <a:t>Suspension</a:t>
            </a:r>
          </a:p>
          <a:p>
            <a:pPr algn="ctr"/>
            <a:r>
              <a:rPr kumimoji="1" lang="en-US" altLang="ja-JP" sz="1600" dirty="0">
                <a:solidFill>
                  <a:srgbClr val="00B0F0"/>
                </a:solidFill>
                <a:latin typeface="Amasis MT Pro Medium" panose="02040604050005020304" pitchFamily="18" charset="0"/>
              </a:rPr>
              <a:t>5.1MJ energy</a:t>
            </a:r>
          </a:p>
          <a:p>
            <a:pPr algn="ctr"/>
            <a:r>
              <a:rPr lang="en-US" altLang="ja-JP" sz="1600" dirty="0">
                <a:solidFill>
                  <a:srgbClr val="00B0F0"/>
                </a:solidFill>
                <a:latin typeface="Amasis MT Pro Medium" panose="02040604050005020304" pitchFamily="18" charset="0"/>
              </a:rPr>
              <a:t>1.7</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61" name="テキスト ボックス 60">
            <a:extLst>
              <a:ext uri="{FF2B5EF4-FFF2-40B4-BE49-F238E27FC236}">
                <a16:creationId xmlns:a16="http://schemas.microsoft.com/office/drawing/2014/main" id="{8DAD07BD-F587-4338-A207-BA79179027D3}"/>
              </a:ext>
            </a:extLst>
          </p:cNvPr>
          <p:cNvSpPr txBox="1"/>
          <p:nvPr/>
        </p:nvSpPr>
        <p:spPr>
          <a:xfrm>
            <a:off x="4013064" y="4988403"/>
            <a:ext cx="2210579" cy="1323439"/>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1kg wet Graphene</a:t>
            </a:r>
          </a:p>
          <a:p>
            <a:pPr algn="ctr"/>
            <a:r>
              <a:rPr lang="en-US" altLang="ja-JP" sz="1600" dirty="0">
                <a:solidFill>
                  <a:schemeClr val="accent5">
                    <a:lumMod val="50000"/>
                  </a:schemeClr>
                </a:solidFill>
                <a:latin typeface="Amasis MT Pro Medium" panose="02040604050005020304" pitchFamily="18" charset="0"/>
              </a:rPr>
              <a:t>Powder w/ surfactant</a:t>
            </a:r>
          </a:p>
          <a:p>
            <a:pPr algn="ctr"/>
            <a:r>
              <a:rPr kumimoji="1" lang="en-US" altLang="ja-JP" sz="1600" dirty="0">
                <a:solidFill>
                  <a:srgbClr val="00B0F0"/>
                </a:solidFill>
                <a:latin typeface="Amasis MT Pro Medium" panose="02040604050005020304" pitchFamily="18" charset="0"/>
              </a:rPr>
              <a:t>Recover most ethanol</a:t>
            </a:r>
          </a:p>
          <a:p>
            <a:pPr algn="ctr"/>
            <a:r>
              <a:rPr lang="en-US" altLang="ja-JP" sz="1600" dirty="0">
                <a:solidFill>
                  <a:srgbClr val="00B0F0"/>
                </a:solidFill>
                <a:latin typeface="Amasis MT Pro Medium" panose="02040604050005020304" pitchFamily="18" charset="0"/>
              </a:rPr>
              <a:t>and surfactant</a:t>
            </a:r>
          </a:p>
          <a:p>
            <a:pPr algn="ctr"/>
            <a:r>
              <a:rPr kumimoji="1" lang="en-US" altLang="ja-JP" sz="1600" dirty="0">
                <a:solidFill>
                  <a:srgbClr val="00B0F0"/>
                </a:solidFill>
                <a:latin typeface="Amasis MT Pro Medium" panose="02040604050005020304" pitchFamily="18" charset="0"/>
              </a:rPr>
              <a:t>1.52kg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62" name="テキスト ボックス 61">
            <a:extLst>
              <a:ext uri="{FF2B5EF4-FFF2-40B4-BE49-F238E27FC236}">
                <a16:creationId xmlns:a16="http://schemas.microsoft.com/office/drawing/2014/main" id="{5DC9080E-5E89-422C-8306-545DBAB7C9E8}"/>
              </a:ext>
            </a:extLst>
          </p:cNvPr>
          <p:cNvSpPr txBox="1"/>
          <p:nvPr/>
        </p:nvSpPr>
        <p:spPr>
          <a:xfrm>
            <a:off x="6272639" y="1446926"/>
            <a:ext cx="2210579" cy="1323439"/>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1kg Graphene</a:t>
            </a:r>
          </a:p>
          <a:p>
            <a:pPr algn="ctr"/>
            <a:r>
              <a:rPr lang="en-US" altLang="ja-JP" sz="1600" dirty="0">
                <a:solidFill>
                  <a:schemeClr val="accent5">
                    <a:lumMod val="50000"/>
                  </a:schemeClr>
                </a:solidFill>
                <a:latin typeface="Amasis MT Pro Medium" panose="02040604050005020304" pitchFamily="18" charset="0"/>
              </a:rPr>
              <a:t>Powder</a:t>
            </a:r>
          </a:p>
          <a:p>
            <a:pPr algn="ctr"/>
            <a:r>
              <a:rPr lang="en-US" altLang="ja-JP" sz="1600" dirty="0">
                <a:solidFill>
                  <a:schemeClr val="accent5">
                    <a:lumMod val="50000"/>
                  </a:schemeClr>
                </a:solidFill>
                <a:latin typeface="Amasis MT Pro Medium" panose="02040604050005020304" pitchFamily="18" charset="0"/>
              </a:rPr>
              <a:t>8</a:t>
            </a:r>
            <a:r>
              <a:rPr lang="ja-JP" altLang="en-US" sz="1600" dirty="0">
                <a:solidFill>
                  <a:schemeClr val="accent5">
                    <a:lumMod val="50000"/>
                  </a:schemeClr>
                </a:solidFill>
                <a:latin typeface="Amasis MT Pro Medium" panose="02040604050005020304" pitchFamily="18" charset="0"/>
              </a:rPr>
              <a:t>㍑ </a:t>
            </a:r>
            <a:r>
              <a:rPr lang="en-US" altLang="ja-JP" sz="1600" dirty="0">
                <a:solidFill>
                  <a:schemeClr val="accent5">
                    <a:lumMod val="50000"/>
                  </a:schemeClr>
                </a:solidFill>
                <a:latin typeface="Amasis MT Pro Medium" panose="02040604050005020304" pitchFamily="18" charset="0"/>
              </a:rPr>
              <a:t>Ethanol </a:t>
            </a:r>
          </a:p>
          <a:p>
            <a:pPr algn="ctr"/>
            <a:r>
              <a:rPr kumimoji="1" lang="en-US" altLang="ja-JP" sz="1600" dirty="0">
                <a:solidFill>
                  <a:srgbClr val="00B0F0"/>
                </a:solidFill>
                <a:latin typeface="Amasis MT Pro Medium" panose="02040604050005020304" pitchFamily="18" charset="0"/>
              </a:rPr>
              <a:t>296MJ energy</a:t>
            </a:r>
          </a:p>
          <a:p>
            <a:pPr algn="ctr"/>
            <a:r>
              <a:rPr lang="en-US" altLang="ja-JP" sz="1600" dirty="0">
                <a:solidFill>
                  <a:srgbClr val="00B0F0"/>
                </a:solidFill>
                <a:latin typeface="Amasis MT Pro Medium" panose="02040604050005020304" pitchFamily="18" charset="0"/>
              </a:rPr>
              <a:t>217</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63" name="テキスト ボックス 62">
            <a:extLst>
              <a:ext uri="{FF2B5EF4-FFF2-40B4-BE49-F238E27FC236}">
                <a16:creationId xmlns:a16="http://schemas.microsoft.com/office/drawing/2014/main" id="{48C5E7DC-8192-406A-B0BA-A9BDB75492C5}"/>
              </a:ext>
            </a:extLst>
          </p:cNvPr>
          <p:cNvSpPr txBox="1"/>
          <p:nvPr/>
        </p:nvSpPr>
        <p:spPr>
          <a:xfrm>
            <a:off x="6393082" y="4988402"/>
            <a:ext cx="2210579" cy="830997"/>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1kg wet Graphene</a:t>
            </a:r>
          </a:p>
          <a:p>
            <a:pPr algn="ctr"/>
            <a:r>
              <a:rPr lang="en-US" altLang="ja-JP" sz="1600" dirty="0">
                <a:solidFill>
                  <a:schemeClr val="accent5">
                    <a:lumMod val="50000"/>
                  </a:schemeClr>
                </a:solidFill>
                <a:latin typeface="Amasis MT Pro Medium" panose="02040604050005020304" pitchFamily="18" charset="0"/>
              </a:rPr>
              <a:t>Powder</a:t>
            </a:r>
          </a:p>
          <a:p>
            <a:pPr algn="ctr"/>
            <a:r>
              <a:rPr kumimoji="1" lang="en-US" altLang="ja-JP" sz="1600" dirty="0">
                <a:solidFill>
                  <a:srgbClr val="00B0F0"/>
                </a:solidFill>
                <a:latin typeface="Amasis MT Pro Medium" panose="02040604050005020304" pitchFamily="18" charset="0"/>
              </a:rPr>
              <a:t>9.0kg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64" name="テキスト ボックス 63">
            <a:extLst>
              <a:ext uri="{FF2B5EF4-FFF2-40B4-BE49-F238E27FC236}">
                <a16:creationId xmlns:a16="http://schemas.microsoft.com/office/drawing/2014/main" id="{750E163D-05CF-442C-ADC2-E899A815EA45}"/>
              </a:ext>
            </a:extLst>
          </p:cNvPr>
          <p:cNvSpPr txBox="1"/>
          <p:nvPr/>
        </p:nvSpPr>
        <p:spPr>
          <a:xfrm>
            <a:off x="8397317" y="1687389"/>
            <a:ext cx="2210579" cy="1077218"/>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wet Graphene</a:t>
            </a:r>
          </a:p>
          <a:p>
            <a:pPr algn="ctr"/>
            <a:r>
              <a:rPr lang="en-US" altLang="ja-JP" sz="1600" dirty="0">
                <a:solidFill>
                  <a:schemeClr val="accent5">
                    <a:lumMod val="50000"/>
                  </a:schemeClr>
                </a:solidFill>
                <a:latin typeface="Amasis MT Pro Medium" panose="02040604050005020304" pitchFamily="18" charset="0"/>
              </a:rPr>
              <a:t>Powder</a:t>
            </a:r>
          </a:p>
          <a:p>
            <a:pPr algn="ctr"/>
            <a:r>
              <a:rPr kumimoji="1" lang="en-US" altLang="ja-JP" sz="1600" dirty="0">
                <a:solidFill>
                  <a:srgbClr val="00B0F0"/>
                </a:solidFill>
                <a:latin typeface="Amasis MT Pro Medium" panose="02040604050005020304" pitchFamily="18" charset="0"/>
              </a:rPr>
              <a:t>0.2MJ energy</a:t>
            </a:r>
          </a:p>
          <a:p>
            <a:pPr algn="ctr"/>
            <a:r>
              <a:rPr kumimoji="1" lang="en-US" altLang="ja-JP" sz="1600" dirty="0">
                <a:solidFill>
                  <a:srgbClr val="00B0F0"/>
                </a:solidFill>
                <a:latin typeface="Amasis MT Pro Medium" panose="02040604050005020304" pitchFamily="18" charset="0"/>
              </a:rPr>
              <a:t>0.06</a:t>
            </a:r>
            <a:r>
              <a:rPr kumimoji="1" lang="ja-JP" altLang="en-US" sz="1600" dirty="0">
                <a:solidFill>
                  <a:srgbClr val="00B0F0"/>
                </a:solidFill>
                <a:latin typeface="Amasis MT Pro Medium" panose="02040604050005020304" pitchFamily="18" charset="0"/>
              </a:rPr>
              <a:t>㍑ </a:t>
            </a:r>
            <a:r>
              <a:rPr kumimoji="1"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65" name="テキスト ボックス 64">
            <a:extLst>
              <a:ext uri="{FF2B5EF4-FFF2-40B4-BE49-F238E27FC236}">
                <a16:creationId xmlns:a16="http://schemas.microsoft.com/office/drawing/2014/main" id="{8C7354C7-42E6-4D01-9A83-D7BE0D0069BB}"/>
              </a:ext>
            </a:extLst>
          </p:cNvPr>
          <p:cNvSpPr txBox="1"/>
          <p:nvPr/>
        </p:nvSpPr>
        <p:spPr>
          <a:xfrm>
            <a:off x="8471525" y="4988402"/>
            <a:ext cx="2210579" cy="338554"/>
          </a:xfrm>
          <a:prstGeom prst="rect">
            <a:avLst/>
          </a:prstGeom>
          <a:noFill/>
        </p:spPr>
        <p:txBody>
          <a:bodyPr wrap="square" rtlCol="0">
            <a:spAutoFit/>
          </a:bodyPr>
          <a:lstStyle/>
          <a:p>
            <a:pPr algn="ctr"/>
            <a:r>
              <a:rPr kumimoji="1" lang="en-US" altLang="ja-JP" sz="1600" dirty="0">
                <a:solidFill>
                  <a:srgbClr val="00B0F0"/>
                </a:solidFill>
                <a:latin typeface="Amasis MT Pro Medium" panose="02040604050005020304" pitchFamily="18" charset="0"/>
              </a:rPr>
              <a:t>0.013kg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66" name="テキスト ボックス 65">
            <a:extLst>
              <a:ext uri="{FF2B5EF4-FFF2-40B4-BE49-F238E27FC236}">
                <a16:creationId xmlns:a16="http://schemas.microsoft.com/office/drawing/2014/main" id="{4E5EECC2-6EEB-405E-A4D2-0AF8787BE8DA}"/>
              </a:ext>
            </a:extLst>
          </p:cNvPr>
          <p:cNvSpPr txBox="1"/>
          <p:nvPr/>
        </p:nvSpPr>
        <p:spPr>
          <a:xfrm>
            <a:off x="10446579" y="3154653"/>
            <a:ext cx="1768822" cy="1261884"/>
          </a:xfrm>
          <a:prstGeom prst="rect">
            <a:avLst/>
          </a:prstGeom>
          <a:noFill/>
        </p:spPr>
        <p:txBody>
          <a:bodyPr wrap="square" rtlCol="0">
            <a:spAutoFit/>
          </a:bodyPr>
          <a:lstStyle/>
          <a:p>
            <a:pPr algn="ctr"/>
            <a:r>
              <a:rPr lang="en-US" altLang="ja-JP" sz="2800" b="1" dirty="0">
                <a:latin typeface="Cooper Black" panose="0208090404030B020404" pitchFamily="18" charset="0"/>
              </a:rPr>
              <a:t>1</a:t>
            </a:r>
            <a:r>
              <a:rPr kumimoji="1" lang="en-US" altLang="ja-JP" sz="2800" b="1" dirty="0">
                <a:latin typeface="Cooper Black" panose="0208090404030B020404" pitchFamily="18" charset="0"/>
              </a:rPr>
              <a:t>kg</a:t>
            </a:r>
          </a:p>
          <a:p>
            <a:pPr algn="ctr"/>
            <a:r>
              <a:rPr lang="en-US" altLang="ja-JP" sz="2400" b="1" dirty="0">
                <a:latin typeface="Cooper Black" panose="0208090404030B020404" pitchFamily="18" charset="0"/>
              </a:rPr>
              <a:t>Graphene Powder</a:t>
            </a:r>
            <a:endParaRPr kumimoji="1" lang="ja-JP" altLang="en-US" dirty="0">
              <a:latin typeface="Cooper Black" panose="0208090404030B020404" pitchFamily="18" charset="0"/>
            </a:endParaRPr>
          </a:p>
        </p:txBody>
      </p:sp>
      <p:cxnSp>
        <p:nvCxnSpPr>
          <p:cNvPr id="9" name="直線矢印コネクタ 8">
            <a:extLst>
              <a:ext uri="{FF2B5EF4-FFF2-40B4-BE49-F238E27FC236}">
                <a16:creationId xmlns:a16="http://schemas.microsoft.com/office/drawing/2014/main" id="{02C37BE5-8B5F-4448-989D-C6C531B9584C}"/>
              </a:ext>
            </a:extLst>
          </p:cNvPr>
          <p:cNvCxnSpPr>
            <a:cxnSpLocks/>
          </p:cNvCxnSpPr>
          <p:nvPr/>
        </p:nvCxnSpPr>
        <p:spPr>
          <a:xfrm>
            <a:off x="997801" y="2733892"/>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EE68B3B4-C5C6-496F-9393-9728647B0A8E}"/>
              </a:ext>
            </a:extLst>
          </p:cNvPr>
          <p:cNvCxnSpPr>
            <a:cxnSpLocks/>
          </p:cNvCxnSpPr>
          <p:nvPr/>
        </p:nvCxnSpPr>
        <p:spPr>
          <a:xfrm flipV="1">
            <a:off x="991705" y="4277919"/>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7D1D1A28-FCD8-42FC-B00A-50D9C10FB788}"/>
              </a:ext>
            </a:extLst>
          </p:cNvPr>
          <p:cNvCxnSpPr>
            <a:cxnSpLocks/>
          </p:cNvCxnSpPr>
          <p:nvPr/>
        </p:nvCxnSpPr>
        <p:spPr>
          <a:xfrm>
            <a:off x="2888657" y="2725439"/>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34CB031-1F02-4CC7-A3A3-123ABB6C54A0}"/>
              </a:ext>
            </a:extLst>
          </p:cNvPr>
          <p:cNvCxnSpPr>
            <a:cxnSpLocks/>
          </p:cNvCxnSpPr>
          <p:nvPr/>
        </p:nvCxnSpPr>
        <p:spPr>
          <a:xfrm flipV="1">
            <a:off x="2888657" y="444078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FCDB0152-32CB-4226-B2DF-2A46B9E9F220}"/>
              </a:ext>
            </a:extLst>
          </p:cNvPr>
          <p:cNvCxnSpPr>
            <a:cxnSpLocks/>
          </p:cNvCxnSpPr>
          <p:nvPr/>
        </p:nvCxnSpPr>
        <p:spPr>
          <a:xfrm flipV="1">
            <a:off x="5015718" y="444078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DF0F25B1-4E75-4C51-B481-84E47303A4D5}"/>
              </a:ext>
            </a:extLst>
          </p:cNvPr>
          <p:cNvCxnSpPr>
            <a:cxnSpLocks/>
          </p:cNvCxnSpPr>
          <p:nvPr/>
        </p:nvCxnSpPr>
        <p:spPr>
          <a:xfrm flipV="1">
            <a:off x="7374936" y="444078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46F861C-0F4D-43DF-9542-BD7A28FF5C83}"/>
              </a:ext>
            </a:extLst>
          </p:cNvPr>
          <p:cNvCxnSpPr>
            <a:cxnSpLocks/>
          </p:cNvCxnSpPr>
          <p:nvPr/>
        </p:nvCxnSpPr>
        <p:spPr>
          <a:xfrm flipV="1">
            <a:off x="9576814" y="444078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BBC4FC53-16C9-483B-9E9E-530241E69DCD}"/>
              </a:ext>
            </a:extLst>
          </p:cNvPr>
          <p:cNvCxnSpPr>
            <a:cxnSpLocks/>
          </p:cNvCxnSpPr>
          <p:nvPr/>
        </p:nvCxnSpPr>
        <p:spPr>
          <a:xfrm>
            <a:off x="5067257" y="2733892"/>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21EBC64-C248-4657-A5EA-80432A1635A7}"/>
              </a:ext>
            </a:extLst>
          </p:cNvPr>
          <p:cNvCxnSpPr>
            <a:cxnSpLocks/>
          </p:cNvCxnSpPr>
          <p:nvPr/>
        </p:nvCxnSpPr>
        <p:spPr>
          <a:xfrm>
            <a:off x="7352290" y="2725438"/>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CCBCA956-71B9-46AD-B153-11FFB66B5A9B}"/>
              </a:ext>
            </a:extLst>
          </p:cNvPr>
          <p:cNvCxnSpPr>
            <a:cxnSpLocks/>
          </p:cNvCxnSpPr>
          <p:nvPr/>
        </p:nvCxnSpPr>
        <p:spPr>
          <a:xfrm>
            <a:off x="9562927" y="2733891"/>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矢印: 右 17">
            <a:extLst>
              <a:ext uri="{FF2B5EF4-FFF2-40B4-BE49-F238E27FC236}">
                <a16:creationId xmlns:a16="http://schemas.microsoft.com/office/drawing/2014/main" id="{ABC8282B-28A6-4244-9BA9-D54637DA69E1}"/>
              </a:ext>
            </a:extLst>
          </p:cNvPr>
          <p:cNvSpPr/>
          <p:nvPr/>
        </p:nvSpPr>
        <p:spPr>
          <a:xfrm>
            <a:off x="1614574" y="3626587"/>
            <a:ext cx="236835"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986650C2-DEB1-4B00-9FDD-62448A4FA26E}"/>
              </a:ext>
            </a:extLst>
          </p:cNvPr>
          <p:cNvSpPr/>
          <p:nvPr/>
        </p:nvSpPr>
        <p:spPr>
          <a:xfrm>
            <a:off x="3812518" y="3662198"/>
            <a:ext cx="236835"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403E4D4D-BBE0-4801-9338-253D102A05EB}"/>
              </a:ext>
            </a:extLst>
          </p:cNvPr>
          <p:cNvSpPr/>
          <p:nvPr/>
        </p:nvSpPr>
        <p:spPr>
          <a:xfrm>
            <a:off x="5936885" y="3644049"/>
            <a:ext cx="236835"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矢印: 右 77">
            <a:extLst>
              <a:ext uri="{FF2B5EF4-FFF2-40B4-BE49-F238E27FC236}">
                <a16:creationId xmlns:a16="http://schemas.microsoft.com/office/drawing/2014/main" id="{864C96DB-8D85-426C-9A3A-7642F2239494}"/>
              </a:ext>
            </a:extLst>
          </p:cNvPr>
          <p:cNvSpPr/>
          <p:nvPr/>
        </p:nvSpPr>
        <p:spPr>
          <a:xfrm>
            <a:off x="8570465" y="3644049"/>
            <a:ext cx="236835"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矢印: 右 78">
            <a:extLst>
              <a:ext uri="{FF2B5EF4-FFF2-40B4-BE49-F238E27FC236}">
                <a16:creationId xmlns:a16="http://schemas.microsoft.com/office/drawing/2014/main" id="{1650BF54-C6BE-41D0-87F8-54BB3B747E15}"/>
              </a:ext>
            </a:extLst>
          </p:cNvPr>
          <p:cNvSpPr/>
          <p:nvPr/>
        </p:nvSpPr>
        <p:spPr>
          <a:xfrm>
            <a:off x="10328162" y="3644049"/>
            <a:ext cx="236835"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18">
            <a:extLst>
              <a:ext uri="{FF2B5EF4-FFF2-40B4-BE49-F238E27FC236}">
                <a16:creationId xmlns:a16="http://schemas.microsoft.com/office/drawing/2014/main" id="{76245F83-D0CF-4577-9356-0677F6D33D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97214" y="2527315"/>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テキスト ボックス 34">
            <a:extLst>
              <a:ext uri="{FF2B5EF4-FFF2-40B4-BE49-F238E27FC236}">
                <a16:creationId xmlns:a16="http://schemas.microsoft.com/office/drawing/2014/main" id="{8980DB6C-743D-4F69-B419-DD292108AFC8}"/>
              </a:ext>
            </a:extLst>
          </p:cNvPr>
          <p:cNvSpPr txBox="1"/>
          <p:nvPr/>
        </p:nvSpPr>
        <p:spPr>
          <a:xfrm>
            <a:off x="0" y="-1384"/>
            <a:ext cx="2351315" cy="369332"/>
          </a:xfrm>
          <a:prstGeom prst="rect">
            <a:avLst/>
          </a:prstGeom>
          <a:solidFill>
            <a:schemeClr val="tx1">
              <a:lumMod val="95000"/>
              <a:lumOff val="5000"/>
            </a:schemeClr>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後で観てください</a:t>
            </a:r>
          </a:p>
        </p:txBody>
      </p:sp>
    </p:spTree>
    <p:extLst>
      <p:ext uri="{BB962C8B-B14F-4D97-AF65-F5344CB8AC3E}">
        <p14:creationId xmlns:p14="http://schemas.microsoft.com/office/powerpoint/2010/main" val="83482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831C776-E356-4EF9-8052-8106D2F9864D}"/>
              </a:ext>
            </a:extLst>
          </p:cNvPr>
          <p:cNvSpPr txBox="1"/>
          <p:nvPr/>
        </p:nvSpPr>
        <p:spPr>
          <a:xfrm>
            <a:off x="3098131" y="69653"/>
            <a:ext cx="6491394" cy="1077218"/>
          </a:xfrm>
          <a:prstGeom prst="rect">
            <a:avLst/>
          </a:prstGeom>
          <a:noFill/>
        </p:spPr>
        <p:txBody>
          <a:bodyPr wrap="square" rtlCol="0">
            <a:spAutoFit/>
          </a:bodyPr>
          <a:lstStyle/>
          <a:p>
            <a:pPr algn="ctr"/>
            <a:r>
              <a:rPr kumimoji="1" lang="en-US" altLang="ja-JP" sz="3200" dirty="0">
                <a:latin typeface="UD Digi Kyokasho NK-B" panose="02020700000000000000" pitchFamily="18" charset="-128"/>
                <a:ea typeface="UD Digi Kyokasho NK-B" panose="02020700000000000000" pitchFamily="18" charset="-128"/>
              </a:rPr>
              <a:t>Graphene</a:t>
            </a:r>
            <a:r>
              <a:rPr kumimoji="1" lang="ja-JP" altLang="en-US" sz="3200" dirty="0">
                <a:latin typeface="UD Digi Kyokasho NK-B" panose="02020700000000000000" pitchFamily="18" charset="-128"/>
                <a:ea typeface="UD Digi Kyokasho NK-B" panose="02020700000000000000" pitchFamily="18" charset="-128"/>
              </a:rPr>
              <a:t>　</a:t>
            </a:r>
            <a:r>
              <a:rPr kumimoji="1" lang="en-US" altLang="ja-JP" sz="3200" dirty="0">
                <a:latin typeface="UD Digi Kyokasho NK-B" panose="02020700000000000000" pitchFamily="18" charset="-128"/>
                <a:ea typeface="UD Digi Kyokasho NK-B" panose="02020700000000000000" pitchFamily="18" charset="-128"/>
              </a:rPr>
              <a:t>Synthesis Methods</a:t>
            </a:r>
          </a:p>
          <a:p>
            <a:pPr algn="ctr"/>
            <a:r>
              <a:rPr lang="en-US" altLang="ja-JP" sz="3200" dirty="0">
                <a:latin typeface="Amasis MT Pro Medium" panose="02040604050005020304" pitchFamily="18" charset="0"/>
                <a:ea typeface="UD Digi Kyokasho NK-B" panose="02020700000000000000" pitchFamily="18" charset="-128"/>
              </a:rPr>
              <a:t>Chemical Exfoliation</a:t>
            </a:r>
            <a:endParaRPr kumimoji="1" lang="ja-JP" altLang="en-US" sz="3200" dirty="0">
              <a:latin typeface="Amasis MT Pro Medium" panose="02040604050005020304" pitchFamily="18" charset="0"/>
              <a:ea typeface="UD Digi Kyokasho NK-B" panose="02020700000000000000" pitchFamily="18" charset="-128"/>
            </a:endParaRPr>
          </a:p>
        </p:txBody>
      </p:sp>
      <p:sp>
        <p:nvSpPr>
          <p:cNvPr id="3" name="四角形: 角を丸くする 2">
            <a:extLst>
              <a:ext uri="{FF2B5EF4-FFF2-40B4-BE49-F238E27FC236}">
                <a16:creationId xmlns:a16="http://schemas.microsoft.com/office/drawing/2014/main" id="{34E0D344-590B-4D90-BBAC-2C275E332250}"/>
              </a:ext>
            </a:extLst>
          </p:cNvPr>
          <p:cNvSpPr/>
          <p:nvPr/>
        </p:nvSpPr>
        <p:spPr>
          <a:xfrm>
            <a:off x="1952271" y="3282965"/>
            <a:ext cx="1924051" cy="1076325"/>
          </a:xfrm>
          <a:prstGeom prst="round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Cooper Black" panose="0208090404030B020404" pitchFamily="18" charset="0"/>
              </a:rPr>
              <a:t>Modified</a:t>
            </a:r>
          </a:p>
          <a:p>
            <a:pPr algn="ctr"/>
            <a:r>
              <a:rPr lang="en-US" altLang="ja-JP" dirty="0">
                <a:solidFill>
                  <a:schemeClr val="tx1"/>
                </a:solidFill>
                <a:latin typeface="Cooper Black" panose="0208090404030B020404" pitchFamily="18" charset="0"/>
              </a:rPr>
              <a:t>Hummer’s</a:t>
            </a:r>
          </a:p>
          <a:p>
            <a:pPr algn="ctr"/>
            <a:r>
              <a:rPr kumimoji="1" lang="en-US" altLang="ja-JP" dirty="0">
                <a:solidFill>
                  <a:schemeClr val="tx1"/>
                </a:solidFill>
                <a:latin typeface="Cooper Black" panose="0208090404030B020404" pitchFamily="18" charset="0"/>
              </a:rPr>
              <a:t>Oxidation</a:t>
            </a:r>
            <a:endParaRPr kumimoji="1" lang="ja-JP" altLang="en-US" dirty="0">
              <a:solidFill>
                <a:schemeClr val="tx1"/>
              </a:solidFill>
              <a:latin typeface="Cooper Black" panose="0208090404030B020404" pitchFamily="18" charset="0"/>
            </a:endParaRPr>
          </a:p>
        </p:txBody>
      </p:sp>
      <p:sp>
        <p:nvSpPr>
          <p:cNvPr id="38" name="四角形: 角を丸くする 37">
            <a:extLst>
              <a:ext uri="{FF2B5EF4-FFF2-40B4-BE49-F238E27FC236}">
                <a16:creationId xmlns:a16="http://schemas.microsoft.com/office/drawing/2014/main" id="{EA04AA97-304C-488E-B274-7ACAD6918FAD}"/>
              </a:ext>
            </a:extLst>
          </p:cNvPr>
          <p:cNvSpPr/>
          <p:nvPr/>
        </p:nvSpPr>
        <p:spPr>
          <a:xfrm>
            <a:off x="4113337" y="3265503"/>
            <a:ext cx="1810840" cy="1076325"/>
          </a:xfrm>
          <a:prstGeom prst="roundRect">
            <a:avLst/>
          </a:prstGeom>
          <a:solidFill>
            <a:schemeClr val="tx1">
              <a:lumMod val="50000"/>
              <a:lumOff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FFFF"/>
                </a:solidFill>
                <a:latin typeface="Cooper Black" panose="0208090404030B020404" pitchFamily="18" charset="0"/>
              </a:rPr>
              <a:t>Quench,</a:t>
            </a:r>
          </a:p>
          <a:p>
            <a:pPr algn="ctr"/>
            <a:r>
              <a:rPr lang="en-US" altLang="ja-JP" dirty="0">
                <a:solidFill>
                  <a:srgbClr val="FFFFFF"/>
                </a:solidFill>
                <a:latin typeface="Cooper Black" panose="0208090404030B020404" pitchFamily="18" charset="0"/>
              </a:rPr>
              <a:t>filter,</a:t>
            </a:r>
          </a:p>
          <a:p>
            <a:pPr algn="ctr"/>
            <a:r>
              <a:rPr kumimoji="1" lang="en-US" altLang="ja-JP" dirty="0" err="1">
                <a:solidFill>
                  <a:srgbClr val="FFFFFF"/>
                </a:solidFill>
                <a:latin typeface="Cooper Black" panose="0208090404030B020404" pitchFamily="18" charset="0"/>
              </a:rPr>
              <a:t>Rinse,filter</a:t>
            </a:r>
            <a:endParaRPr kumimoji="1" lang="ja-JP" altLang="en-US" dirty="0">
              <a:solidFill>
                <a:srgbClr val="FFFFFF"/>
              </a:solidFill>
              <a:latin typeface="Cooper Black" panose="0208090404030B020404" pitchFamily="18" charset="0"/>
            </a:endParaRPr>
          </a:p>
        </p:txBody>
      </p:sp>
      <p:sp>
        <p:nvSpPr>
          <p:cNvPr id="41" name="四角形: 角を丸くする 40">
            <a:extLst>
              <a:ext uri="{FF2B5EF4-FFF2-40B4-BE49-F238E27FC236}">
                <a16:creationId xmlns:a16="http://schemas.microsoft.com/office/drawing/2014/main" id="{03A51D8E-B308-485B-8709-7E0A65428A0F}"/>
              </a:ext>
            </a:extLst>
          </p:cNvPr>
          <p:cNvSpPr/>
          <p:nvPr/>
        </p:nvSpPr>
        <p:spPr>
          <a:xfrm>
            <a:off x="6171849" y="3257050"/>
            <a:ext cx="2371748" cy="1076325"/>
          </a:xfrm>
          <a:prstGeom prst="roundRect">
            <a:avLst/>
          </a:prstGeom>
          <a:solidFill>
            <a:schemeClr val="tx1">
              <a:lumMod val="65000"/>
              <a:lumOff val="3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Cooper Black" panose="0208090404030B020404" pitchFamily="18" charset="0"/>
              </a:rPr>
              <a:t>Hydrazine</a:t>
            </a:r>
          </a:p>
          <a:p>
            <a:pPr algn="ctr"/>
            <a:r>
              <a:rPr lang="en-US" altLang="ja-JP" dirty="0">
                <a:latin typeface="Cooper Black" panose="0208090404030B020404" pitchFamily="18" charset="0"/>
              </a:rPr>
              <a:t>reduction</a:t>
            </a:r>
            <a:endParaRPr kumimoji="1" lang="ja-JP" altLang="en-US" dirty="0">
              <a:latin typeface="Cooper Black" panose="0208090404030B020404" pitchFamily="18" charset="0"/>
            </a:endParaRPr>
          </a:p>
        </p:txBody>
      </p:sp>
      <p:sp>
        <p:nvSpPr>
          <p:cNvPr id="43" name="四角形: 角を丸くする 42">
            <a:extLst>
              <a:ext uri="{FF2B5EF4-FFF2-40B4-BE49-F238E27FC236}">
                <a16:creationId xmlns:a16="http://schemas.microsoft.com/office/drawing/2014/main" id="{DD0117D9-07AF-443F-9F2A-FEBAF0FB467A}"/>
              </a:ext>
            </a:extLst>
          </p:cNvPr>
          <p:cNvSpPr/>
          <p:nvPr/>
        </p:nvSpPr>
        <p:spPr>
          <a:xfrm>
            <a:off x="8842546" y="3265503"/>
            <a:ext cx="1492039" cy="1076325"/>
          </a:xfrm>
          <a:prstGeom prst="round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Cooper Black" panose="0208090404030B020404" pitchFamily="18" charset="0"/>
              </a:rPr>
              <a:t>Filter</a:t>
            </a:r>
          </a:p>
          <a:p>
            <a:pPr algn="ctr"/>
            <a:r>
              <a:rPr kumimoji="1" lang="en-US" altLang="ja-JP" dirty="0">
                <a:latin typeface="Cooper Black" panose="0208090404030B020404" pitchFamily="18" charset="0"/>
              </a:rPr>
              <a:t>and</a:t>
            </a:r>
          </a:p>
          <a:p>
            <a:pPr algn="ctr"/>
            <a:r>
              <a:rPr kumimoji="1" lang="en-US" altLang="ja-JP" dirty="0">
                <a:latin typeface="Cooper Black" panose="0208090404030B020404" pitchFamily="18" charset="0"/>
              </a:rPr>
              <a:t>Dry</a:t>
            </a:r>
            <a:endParaRPr kumimoji="1" lang="ja-JP" altLang="en-US" dirty="0">
              <a:latin typeface="Cooper Black" panose="0208090404030B020404" pitchFamily="18" charset="0"/>
            </a:endParaRPr>
          </a:p>
        </p:txBody>
      </p:sp>
      <p:sp>
        <p:nvSpPr>
          <p:cNvPr id="5" name="テキスト ボックス 4">
            <a:extLst>
              <a:ext uri="{FF2B5EF4-FFF2-40B4-BE49-F238E27FC236}">
                <a16:creationId xmlns:a16="http://schemas.microsoft.com/office/drawing/2014/main" id="{6B6F2B8A-E878-489E-9F0A-709E196D20CF}"/>
              </a:ext>
            </a:extLst>
          </p:cNvPr>
          <p:cNvSpPr txBox="1"/>
          <p:nvPr/>
        </p:nvSpPr>
        <p:spPr>
          <a:xfrm>
            <a:off x="51230" y="3227889"/>
            <a:ext cx="1685925" cy="1015663"/>
          </a:xfrm>
          <a:prstGeom prst="rect">
            <a:avLst/>
          </a:prstGeom>
          <a:noFill/>
        </p:spPr>
        <p:txBody>
          <a:bodyPr wrap="square" rtlCol="0">
            <a:spAutoFit/>
          </a:bodyPr>
          <a:lstStyle/>
          <a:p>
            <a:pPr algn="ctr"/>
            <a:r>
              <a:rPr lang="en-US" altLang="ja-JP" sz="2400" b="1" dirty="0">
                <a:latin typeface="Cooper Black" panose="0208090404030B020404" pitchFamily="18" charset="0"/>
              </a:rPr>
              <a:t>1.3</a:t>
            </a:r>
            <a:r>
              <a:rPr lang="ja-JP" altLang="en-US" sz="2400" b="1" dirty="0">
                <a:latin typeface="Cooper Black" panose="0208090404030B020404" pitchFamily="18" charset="0"/>
              </a:rPr>
              <a:t> </a:t>
            </a:r>
            <a:r>
              <a:rPr kumimoji="1" lang="en-US" altLang="ja-JP" sz="2400" b="1" dirty="0">
                <a:latin typeface="Cooper Black" panose="0208090404030B020404" pitchFamily="18" charset="0"/>
              </a:rPr>
              <a:t>kg </a:t>
            </a:r>
            <a:r>
              <a:rPr kumimoji="1" lang="en-US" altLang="ja-JP" dirty="0">
                <a:solidFill>
                  <a:srgbClr val="C00000"/>
                </a:solidFill>
                <a:latin typeface="Cooper Black" panose="0208090404030B020404" pitchFamily="18" charset="0"/>
              </a:rPr>
              <a:t>Synthetic Graphite</a:t>
            </a:r>
            <a:endParaRPr kumimoji="1" lang="ja-JP" altLang="en-US" dirty="0">
              <a:solidFill>
                <a:srgbClr val="C00000"/>
              </a:solidFill>
              <a:latin typeface="Cooper Black" panose="0208090404030B020404" pitchFamily="18" charset="0"/>
            </a:endParaRPr>
          </a:p>
        </p:txBody>
      </p:sp>
      <p:sp>
        <p:nvSpPr>
          <p:cNvPr id="44" name="テキスト ボックス 43">
            <a:extLst>
              <a:ext uri="{FF2B5EF4-FFF2-40B4-BE49-F238E27FC236}">
                <a16:creationId xmlns:a16="http://schemas.microsoft.com/office/drawing/2014/main" id="{6DE05604-3269-4B01-860B-7D8E6C20CCE7}"/>
              </a:ext>
            </a:extLst>
          </p:cNvPr>
          <p:cNvSpPr txBox="1"/>
          <p:nvPr/>
        </p:nvSpPr>
        <p:spPr>
          <a:xfrm>
            <a:off x="80607" y="2208115"/>
            <a:ext cx="1685925" cy="584775"/>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117MJ energy</a:t>
            </a:r>
          </a:p>
          <a:p>
            <a:pPr algn="ctr"/>
            <a:r>
              <a:rPr lang="en-US" altLang="ja-JP" sz="1600" dirty="0">
                <a:solidFill>
                  <a:schemeClr val="accent5">
                    <a:lumMod val="50000"/>
                  </a:schemeClr>
                </a:solidFill>
                <a:latin typeface="Amasis MT Pro Medium" panose="02040604050005020304" pitchFamily="18" charset="0"/>
              </a:rPr>
              <a:t>31</a:t>
            </a:r>
            <a:r>
              <a:rPr lang="ja-JP" altLang="en-US" sz="1600" dirty="0">
                <a:solidFill>
                  <a:schemeClr val="accent5">
                    <a:lumMod val="50000"/>
                  </a:schemeClr>
                </a:solidFill>
                <a:latin typeface="Amasis MT Pro Medium" panose="02040604050005020304" pitchFamily="18" charset="0"/>
              </a:rPr>
              <a:t>㍑ </a:t>
            </a:r>
            <a:r>
              <a:rPr lang="en-US" altLang="ja-JP" sz="1600" dirty="0">
                <a:solidFill>
                  <a:schemeClr val="accent5">
                    <a:lumMod val="50000"/>
                  </a:schemeClr>
                </a:solidFill>
                <a:latin typeface="Amasis MT Pro Medium" panose="02040604050005020304" pitchFamily="18" charset="0"/>
              </a:rPr>
              <a:t>water</a:t>
            </a:r>
            <a:endParaRPr kumimoji="1" lang="ja-JP" altLang="en-US" sz="1600" dirty="0">
              <a:solidFill>
                <a:schemeClr val="accent5">
                  <a:lumMod val="50000"/>
                </a:schemeClr>
              </a:solidFill>
              <a:latin typeface="Amasis MT Pro Medium" panose="02040604050005020304" pitchFamily="18" charset="0"/>
            </a:endParaRPr>
          </a:p>
        </p:txBody>
      </p:sp>
      <p:sp>
        <p:nvSpPr>
          <p:cNvPr id="45" name="テキスト ボックス 44">
            <a:extLst>
              <a:ext uri="{FF2B5EF4-FFF2-40B4-BE49-F238E27FC236}">
                <a16:creationId xmlns:a16="http://schemas.microsoft.com/office/drawing/2014/main" id="{7FE60E49-DF36-48A7-A4D7-61D75EEF3541}"/>
              </a:ext>
            </a:extLst>
          </p:cNvPr>
          <p:cNvSpPr txBox="1"/>
          <p:nvPr/>
        </p:nvSpPr>
        <p:spPr>
          <a:xfrm>
            <a:off x="38361" y="4825535"/>
            <a:ext cx="1685925" cy="338554"/>
          </a:xfrm>
          <a:prstGeom prst="rect">
            <a:avLst/>
          </a:prstGeom>
          <a:noFill/>
        </p:spPr>
        <p:txBody>
          <a:bodyPr wrap="square" rtlCol="0">
            <a:spAutoFit/>
          </a:bodyPr>
          <a:lstStyle/>
          <a:p>
            <a:pPr algn="ctr"/>
            <a:r>
              <a:rPr lang="en-US" altLang="ja-JP" sz="1600" dirty="0">
                <a:solidFill>
                  <a:schemeClr val="accent5">
                    <a:lumMod val="50000"/>
                  </a:schemeClr>
                </a:solidFill>
                <a:latin typeface="Amasis MT Pro Medium" panose="02040604050005020304" pitchFamily="18" charset="0"/>
              </a:rPr>
              <a:t>6.0</a:t>
            </a:r>
            <a:r>
              <a:rPr kumimoji="1" lang="en-US" altLang="ja-JP" sz="1600" dirty="0">
                <a:solidFill>
                  <a:schemeClr val="accent5">
                    <a:lumMod val="50000"/>
                  </a:schemeClr>
                </a:solidFill>
                <a:latin typeface="Amasis MT Pro Medium" panose="02040604050005020304" pitchFamily="18" charset="0"/>
              </a:rPr>
              <a:t>kg Co2 eq</a:t>
            </a:r>
            <a:endParaRPr kumimoji="1" lang="ja-JP" altLang="en-US" sz="1600" dirty="0">
              <a:solidFill>
                <a:schemeClr val="accent5">
                  <a:lumMod val="50000"/>
                </a:schemeClr>
              </a:solidFill>
              <a:latin typeface="Amasis MT Pro Medium" panose="02040604050005020304" pitchFamily="18" charset="0"/>
            </a:endParaRPr>
          </a:p>
        </p:txBody>
      </p:sp>
      <p:sp>
        <p:nvSpPr>
          <p:cNvPr id="46" name="テキスト ボックス 45">
            <a:extLst>
              <a:ext uri="{FF2B5EF4-FFF2-40B4-BE49-F238E27FC236}">
                <a16:creationId xmlns:a16="http://schemas.microsoft.com/office/drawing/2014/main" id="{4335F18E-86B3-43BF-84B4-8F73C8676113}"/>
              </a:ext>
            </a:extLst>
          </p:cNvPr>
          <p:cNvSpPr txBox="1"/>
          <p:nvPr/>
        </p:nvSpPr>
        <p:spPr>
          <a:xfrm>
            <a:off x="1883214" y="1190942"/>
            <a:ext cx="2062164" cy="1569660"/>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7.9kg KMnO4</a:t>
            </a:r>
          </a:p>
          <a:p>
            <a:pPr algn="ctr"/>
            <a:r>
              <a:rPr lang="en-US" altLang="ja-JP" sz="1600" dirty="0">
                <a:solidFill>
                  <a:schemeClr val="accent5">
                    <a:lumMod val="50000"/>
                  </a:schemeClr>
                </a:solidFill>
                <a:latin typeface="Amasis MT Pro Medium" panose="02040604050005020304" pitchFamily="18" charset="0"/>
              </a:rPr>
              <a:t>157.9</a:t>
            </a:r>
            <a:r>
              <a:rPr lang="ja-JP" altLang="en-US" sz="1600" dirty="0">
                <a:solidFill>
                  <a:schemeClr val="accent5">
                    <a:lumMod val="50000"/>
                  </a:schemeClr>
                </a:solidFill>
                <a:latin typeface="Amasis MT Pro Medium" panose="02040604050005020304" pitchFamily="18" charset="0"/>
              </a:rPr>
              <a:t>㍑ </a:t>
            </a:r>
            <a:r>
              <a:rPr lang="en-US" altLang="ja-JP" sz="1600" dirty="0">
                <a:solidFill>
                  <a:schemeClr val="accent5">
                    <a:lumMod val="50000"/>
                  </a:schemeClr>
                </a:solidFill>
                <a:latin typeface="Amasis MT Pro Medium" panose="02040604050005020304" pitchFamily="18" charset="0"/>
              </a:rPr>
              <a:t>H2SO4</a:t>
            </a:r>
          </a:p>
          <a:p>
            <a:pPr algn="ctr"/>
            <a:r>
              <a:rPr lang="en-US" altLang="ja-JP" sz="1600" dirty="0">
                <a:solidFill>
                  <a:schemeClr val="accent5">
                    <a:lumMod val="50000"/>
                  </a:schemeClr>
                </a:solidFill>
                <a:latin typeface="Amasis MT Pro Medium" panose="02040604050005020304" pitchFamily="18" charset="0"/>
              </a:rPr>
              <a:t>17.5 H3PO4</a:t>
            </a:r>
          </a:p>
          <a:p>
            <a:pPr algn="ctr"/>
            <a:r>
              <a:rPr lang="en-US" altLang="ja-JP" sz="1600" dirty="0">
                <a:solidFill>
                  <a:schemeClr val="accent5">
                    <a:lumMod val="50000"/>
                  </a:schemeClr>
                </a:solidFill>
                <a:latin typeface="Amasis MT Pro Medium" panose="02040604050005020304" pitchFamily="18" charset="0"/>
              </a:rPr>
              <a:t>Heat</a:t>
            </a:r>
          </a:p>
          <a:p>
            <a:pPr algn="ctr"/>
            <a:r>
              <a:rPr lang="en-US" altLang="ja-JP" sz="1600" dirty="0">
                <a:solidFill>
                  <a:srgbClr val="00B0F0"/>
                </a:solidFill>
                <a:latin typeface="Amasis MT Pro Medium" panose="02040604050005020304" pitchFamily="18" charset="0"/>
              </a:rPr>
              <a:t>880</a:t>
            </a:r>
            <a:r>
              <a:rPr kumimoji="1" lang="en-US" altLang="ja-JP" sz="1600" dirty="0">
                <a:solidFill>
                  <a:srgbClr val="00B0F0"/>
                </a:solidFill>
                <a:latin typeface="Amasis MT Pro Medium" panose="02040604050005020304" pitchFamily="18" charset="0"/>
              </a:rPr>
              <a:t>MJ energy</a:t>
            </a:r>
          </a:p>
          <a:p>
            <a:pPr algn="ctr"/>
            <a:r>
              <a:rPr lang="en-US" altLang="ja-JP" sz="1600" dirty="0">
                <a:solidFill>
                  <a:srgbClr val="00B0F0"/>
                </a:solidFill>
                <a:latin typeface="Amasis MT Pro Medium" panose="02040604050005020304" pitchFamily="18" charset="0"/>
              </a:rPr>
              <a:t>1763</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48" name="テキスト ボックス 47">
            <a:extLst>
              <a:ext uri="{FF2B5EF4-FFF2-40B4-BE49-F238E27FC236}">
                <a16:creationId xmlns:a16="http://schemas.microsoft.com/office/drawing/2014/main" id="{1F322060-0092-471E-92BC-A42C0C9DF85D}"/>
              </a:ext>
            </a:extLst>
          </p:cNvPr>
          <p:cNvSpPr txBox="1"/>
          <p:nvPr/>
        </p:nvSpPr>
        <p:spPr>
          <a:xfrm>
            <a:off x="1809006" y="4988403"/>
            <a:ext cx="2210579" cy="830997"/>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Graphene Oxide</a:t>
            </a:r>
          </a:p>
          <a:p>
            <a:pPr algn="ctr"/>
            <a:r>
              <a:rPr lang="en-US" altLang="ja-JP" sz="1600" dirty="0">
                <a:solidFill>
                  <a:schemeClr val="accent5">
                    <a:lumMod val="50000"/>
                  </a:schemeClr>
                </a:solidFill>
                <a:latin typeface="Amasis MT Pro Medium" panose="02040604050005020304" pitchFamily="18" charset="0"/>
              </a:rPr>
              <a:t>and acid solution</a:t>
            </a:r>
          </a:p>
          <a:p>
            <a:pPr algn="ctr"/>
            <a:r>
              <a:rPr kumimoji="1" lang="en-US" altLang="ja-JP" sz="1600" dirty="0">
                <a:solidFill>
                  <a:srgbClr val="00B0F0"/>
                </a:solidFill>
                <a:latin typeface="Amasis MT Pro Medium" panose="02040604050005020304" pitchFamily="18" charset="0"/>
              </a:rPr>
              <a:t>56.0kg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58" name="テキスト ボックス 57">
            <a:extLst>
              <a:ext uri="{FF2B5EF4-FFF2-40B4-BE49-F238E27FC236}">
                <a16:creationId xmlns:a16="http://schemas.microsoft.com/office/drawing/2014/main" id="{346BF9BA-7BBD-43B1-AAD1-F17BBAF0DBF4}"/>
              </a:ext>
            </a:extLst>
          </p:cNvPr>
          <p:cNvSpPr txBox="1"/>
          <p:nvPr/>
        </p:nvSpPr>
        <p:spPr>
          <a:xfrm>
            <a:off x="3985146" y="1443709"/>
            <a:ext cx="2210579" cy="1323439"/>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Graphene Oxide</a:t>
            </a:r>
          </a:p>
          <a:p>
            <a:pPr algn="ctr"/>
            <a:r>
              <a:rPr lang="en-US" altLang="ja-JP" sz="1600" dirty="0">
                <a:solidFill>
                  <a:schemeClr val="accent5">
                    <a:lumMod val="50000"/>
                  </a:schemeClr>
                </a:solidFill>
                <a:latin typeface="Amasis MT Pro Medium" panose="02040604050005020304" pitchFamily="18" charset="0"/>
              </a:rPr>
              <a:t>And acid solution</a:t>
            </a:r>
          </a:p>
          <a:p>
            <a:pPr algn="ctr"/>
            <a:r>
              <a:rPr lang="en-US" altLang="ja-JP" sz="1600" dirty="0">
                <a:solidFill>
                  <a:schemeClr val="accent5">
                    <a:lumMod val="50000"/>
                  </a:schemeClr>
                </a:solidFill>
                <a:latin typeface="Amasis MT Pro Medium" panose="02040604050005020304" pitchFamily="18" charset="0"/>
              </a:rPr>
              <a:t>1.3</a:t>
            </a:r>
            <a:r>
              <a:rPr lang="ja-JP" altLang="en-US" sz="1600" dirty="0">
                <a:solidFill>
                  <a:schemeClr val="accent5">
                    <a:lumMod val="50000"/>
                  </a:schemeClr>
                </a:solidFill>
                <a:latin typeface="Amasis MT Pro Medium" panose="02040604050005020304" pitchFamily="18" charset="0"/>
              </a:rPr>
              <a:t>㍑ </a:t>
            </a:r>
            <a:r>
              <a:rPr lang="en-US" altLang="ja-JP" sz="1600" dirty="0">
                <a:solidFill>
                  <a:schemeClr val="accent5">
                    <a:lumMod val="50000"/>
                  </a:schemeClr>
                </a:solidFill>
                <a:latin typeface="Amasis MT Pro Medium" panose="02040604050005020304" pitchFamily="18" charset="0"/>
              </a:rPr>
              <a:t>H2O2</a:t>
            </a:r>
          </a:p>
          <a:p>
            <a:pPr algn="ctr"/>
            <a:r>
              <a:rPr lang="en-US" altLang="ja-JP" sz="1600" dirty="0">
                <a:solidFill>
                  <a:srgbClr val="00B0F0"/>
                </a:solidFill>
                <a:latin typeface="Amasis MT Pro Medium" panose="02040604050005020304" pitchFamily="18" charset="0"/>
              </a:rPr>
              <a:t>32</a:t>
            </a:r>
            <a:r>
              <a:rPr kumimoji="1" lang="en-US" altLang="ja-JP" sz="1600" dirty="0">
                <a:solidFill>
                  <a:srgbClr val="00B0F0"/>
                </a:solidFill>
                <a:latin typeface="Amasis MT Pro Medium" panose="02040604050005020304" pitchFamily="18" charset="0"/>
              </a:rPr>
              <a:t>MJ energy</a:t>
            </a:r>
          </a:p>
          <a:p>
            <a:pPr algn="ctr"/>
            <a:r>
              <a:rPr lang="en-US" altLang="ja-JP" sz="1600" dirty="0">
                <a:solidFill>
                  <a:srgbClr val="00B0F0"/>
                </a:solidFill>
                <a:latin typeface="Amasis MT Pro Medium" panose="02040604050005020304" pitchFamily="18" charset="0"/>
              </a:rPr>
              <a:t>879</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61" name="テキスト ボックス 60">
            <a:extLst>
              <a:ext uri="{FF2B5EF4-FFF2-40B4-BE49-F238E27FC236}">
                <a16:creationId xmlns:a16="http://schemas.microsoft.com/office/drawing/2014/main" id="{8DAD07BD-F587-4338-A207-BA79179027D3}"/>
              </a:ext>
            </a:extLst>
          </p:cNvPr>
          <p:cNvSpPr txBox="1"/>
          <p:nvPr/>
        </p:nvSpPr>
        <p:spPr>
          <a:xfrm>
            <a:off x="4038702" y="4988403"/>
            <a:ext cx="2210579" cy="830997"/>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2.5kg wet Graphene</a:t>
            </a:r>
          </a:p>
          <a:p>
            <a:pPr algn="ctr"/>
            <a:r>
              <a:rPr lang="en-US" altLang="ja-JP" sz="1600" dirty="0">
                <a:solidFill>
                  <a:schemeClr val="accent5">
                    <a:lumMod val="50000"/>
                  </a:schemeClr>
                </a:solidFill>
                <a:latin typeface="Amasis MT Pro Medium" panose="02040604050005020304" pitchFamily="18" charset="0"/>
              </a:rPr>
              <a:t>Oxide powder</a:t>
            </a:r>
          </a:p>
          <a:p>
            <a:pPr algn="ctr"/>
            <a:r>
              <a:rPr kumimoji="1" lang="en-US" altLang="ja-JP" sz="1600" dirty="0">
                <a:solidFill>
                  <a:srgbClr val="00B0F0"/>
                </a:solidFill>
                <a:latin typeface="Amasis MT Pro Medium" panose="02040604050005020304" pitchFamily="18" charset="0"/>
              </a:rPr>
              <a:t>2.0kg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62" name="テキスト ボックス 61">
            <a:extLst>
              <a:ext uri="{FF2B5EF4-FFF2-40B4-BE49-F238E27FC236}">
                <a16:creationId xmlns:a16="http://schemas.microsoft.com/office/drawing/2014/main" id="{5DC9080E-5E89-422C-8306-545DBAB7C9E8}"/>
              </a:ext>
            </a:extLst>
          </p:cNvPr>
          <p:cNvSpPr txBox="1"/>
          <p:nvPr/>
        </p:nvSpPr>
        <p:spPr>
          <a:xfrm>
            <a:off x="6272639" y="1199094"/>
            <a:ext cx="2210579" cy="1569660"/>
          </a:xfrm>
          <a:prstGeom prst="rect">
            <a:avLst/>
          </a:prstGeom>
          <a:noFill/>
        </p:spPr>
        <p:txBody>
          <a:bodyPr wrap="square" rtlCol="0">
            <a:spAutoFit/>
          </a:bodyPr>
          <a:lstStyle/>
          <a:p>
            <a:pPr algn="ctr"/>
            <a:r>
              <a:rPr lang="en-US" altLang="ja-JP" sz="1600" dirty="0">
                <a:solidFill>
                  <a:schemeClr val="accent5">
                    <a:lumMod val="50000"/>
                  </a:schemeClr>
                </a:solidFill>
                <a:latin typeface="Amasis MT Pro Medium" panose="02040604050005020304" pitchFamily="18" charset="0"/>
              </a:rPr>
              <a:t>2.5</a:t>
            </a:r>
            <a:r>
              <a:rPr kumimoji="1" lang="en-US" altLang="ja-JP" sz="1600" dirty="0">
                <a:solidFill>
                  <a:schemeClr val="accent5">
                    <a:lumMod val="50000"/>
                  </a:schemeClr>
                </a:solidFill>
                <a:latin typeface="Amasis MT Pro Medium" panose="02040604050005020304" pitchFamily="18" charset="0"/>
              </a:rPr>
              <a:t>kg wet Graphene</a:t>
            </a:r>
          </a:p>
          <a:p>
            <a:pPr algn="ctr"/>
            <a:r>
              <a:rPr lang="en-US" altLang="ja-JP" sz="1600" dirty="0">
                <a:solidFill>
                  <a:schemeClr val="accent5">
                    <a:lumMod val="50000"/>
                  </a:schemeClr>
                </a:solidFill>
                <a:latin typeface="Amasis MT Pro Medium" panose="02040604050005020304" pitchFamily="18" charset="0"/>
              </a:rPr>
              <a:t> Oxide Powder</a:t>
            </a:r>
          </a:p>
          <a:p>
            <a:pPr algn="ctr"/>
            <a:r>
              <a:rPr lang="en-US" altLang="ja-JP" sz="1600" dirty="0">
                <a:solidFill>
                  <a:schemeClr val="accent5">
                    <a:lumMod val="50000"/>
                  </a:schemeClr>
                </a:solidFill>
                <a:latin typeface="Amasis MT Pro Medium" panose="02040604050005020304" pitchFamily="18" charset="0"/>
              </a:rPr>
              <a:t>1.75</a:t>
            </a:r>
            <a:r>
              <a:rPr lang="ja-JP" altLang="en-US" sz="1600" dirty="0">
                <a:solidFill>
                  <a:schemeClr val="accent5">
                    <a:lumMod val="50000"/>
                  </a:schemeClr>
                </a:solidFill>
                <a:latin typeface="Amasis MT Pro Medium" panose="02040604050005020304" pitchFamily="18" charset="0"/>
              </a:rPr>
              <a:t>㍑ </a:t>
            </a:r>
            <a:r>
              <a:rPr lang="en-US" altLang="ja-JP" sz="1600" dirty="0" err="1">
                <a:solidFill>
                  <a:schemeClr val="accent5">
                    <a:lumMod val="50000"/>
                  </a:schemeClr>
                </a:solidFill>
                <a:latin typeface="Amasis MT Pro Medium" panose="02040604050005020304" pitchFamily="18" charset="0"/>
              </a:rPr>
              <a:t>Hydrazaine</a:t>
            </a:r>
            <a:endParaRPr lang="en-US" altLang="ja-JP" sz="1600" dirty="0">
              <a:solidFill>
                <a:schemeClr val="accent5">
                  <a:lumMod val="50000"/>
                </a:schemeClr>
              </a:solidFill>
              <a:latin typeface="Amasis MT Pro Medium" panose="02040604050005020304" pitchFamily="18" charset="0"/>
            </a:endParaRPr>
          </a:p>
          <a:p>
            <a:pPr algn="ctr"/>
            <a:r>
              <a:rPr lang="en-US" altLang="ja-JP" sz="1600" dirty="0">
                <a:solidFill>
                  <a:schemeClr val="accent5">
                    <a:lumMod val="50000"/>
                  </a:schemeClr>
                </a:solidFill>
                <a:latin typeface="Amasis MT Pro Medium" panose="02040604050005020304" pitchFamily="18" charset="0"/>
              </a:rPr>
              <a:t>Heat </a:t>
            </a:r>
          </a:p>
          <a:p>
            <a:pPr algn="ctr"/>
            <a:r>
              <a:rPr kumimoji="1" lang="en-US" altLang="ja-JP" sz="1600" dirty="0">
                <a:solidFill>
                  <a:srgbClr val="00B0F0"/>
                </a:solidFill>
                <a:latin typeface="Amasis MT Pro Medium" panose="02040604050005020304" pitchFamily="18" charset="0"/>
              </a:rPr>
              <a:t>304MJ energy</a:t>
            </a:r>
          </a:p>
          <a:p>
            <a:pPr algn="ctr"/>
            <a:r>
              <a:rPr lang="en-US" altLang="ja-JP" sz="1600" dirty="0">
                <a:solidFill>
                  <a:srgbClr val="00B0F0"/>
                </a:solidFill>
                <a:latin typeface="Amasis MT Pro Medium" panose="02040604050005020304" pitchFamily="18" charset="0"/>
              </a:rPr>
              <a:t>601</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63" name="テキスト ボックス 62">
            <a:extLst>
              <a:ext uri="{FF2B5EF4-FFF2-40B4-BE49-F238E27FC236}">
                <a16:creationId xmlns:a16="http://schemas.microsoft.com/office/drawing/2014/main" id="{48C5E7DC-8192-406A-B0BA-A9BDB75492C5}"/>
              </a:ext>
            </a:extLst>
          </p:cNvPr>
          <p:cNvSpPr txBox="1"/>
          <p:nvPr/>
        </p:nvSpPr>
        <p:spPr>
          <a:xfrm>
            <a:off x="6418720" y="4988402"/>
            <a:ext cx="2210579" cy="830997"/>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1kg wet Graphene</a:t>
            </a:r>
          </a:p>
          <a:p>
            <a:pPr algn="ctr"/>
            <a:r>
              <a:rPr lang="en-US" altLang="ja-JP" sz="1600" dirty="0">
                <a:solidFill>
                  <a:schemeClr val="accent5">
                    <a:lumMod val="50000"/>
                  </a:schemeClr>
                </a:solidFill>
                <a:latin typeface="Amasis MT Pro Medium" panose="02040604050005020304" pitchFamily="18" charset="0"/>
              </a:rPr>
              <a:t>in solution</a:t>
            </a:r>
          </a:p>
          <a:p>
            <a:pPr algn="ctr"/>
            <a:r>
              <a:rPr kumimoji="1" lang="en-US" altLang="ja-JP" sz="1600" dirty="0">
                <a:solidFill>
                  <a:srgbClr val="00B0F0"/>
                </a:solidFill>
                <a:latin typeface="Amasis MT Pro Medium" panose="02040604050005020304" pitchFamily="18" charset="0"/>
              </a:rPr>
              <a:t>18.8kg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64" name="テキスト ボックス 63">
            <a:extLst>
              <a:ext uri="{FF2B5EF4-FFF2-40B4-BE49-F238E27FC236}">
                <a16:creationId xmlns:a16="http://schemas.microsoft.com/office/drawing/2014/main" id="{750E163D-05CF-442C-ADC2-E899A815EA45}"/>
              </a:ext>
            </a:extLst>
          </p:cNvPr>
          <p:cNvSpPr txBox="1"/>
          <p:nvPr/>
        </p:nvSpPr>
        <p:spPr>
          <a:xfrm>
            <a:off x="8422955" y="1687389"/>
            <a:ext cx="2210579" cy="1077218"/>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1kg Graphene</a:t>
            </a:r>
          </a:p>
          <a:p>
            <a:pPr algn="ctr"/>
            <a:r>
              <a:rPr lang="en-US" altLang="ja-JP" sz="1600" dirty="0">
                <a:solidFill>
                  <a:schemeClr val="accent5">
                    <a:lumMod val="50000"/>
                  </a:schemeClr>
                </a:solidFill>
                <a:latin typeface="Amasis MT Pro Medium" panose="02040604050005020304" pitchFamily="18" charset="0"/>
              </a:rPr>
              <a:t>in solution</a:t>
            </a:r>
          </a:p>
          <a:p>
            <a:pPr algn="ctr"/>
            <a:r>
              <a:rPr kumimoji="1" lang="en-US" altLang="ja-JP" sz="1600" dirty="0">
                <a:solidFill>
                  <a:srgbClr val="00B0F0"/>
                </a:solidFill>
                <a:latin typeface="Amasis MT Pro Medium" panose="02040604050005020304" pitchFamily="18" charset="0"/>
              </a:rPr>
              <a:t>0.018MJ energy</a:t>
            </a:r>
          </a:p>
          <a:p>
            <a:pPr algn="ctr"/>
            <a:r>
              <a:rPr kumimoji="1" lang="en-US" altLang="ja-JP" sz="1600" dirty="0">
                <a:solidFill>
                  <a:srgbClr val="00B0F0"/>
                </a:solidFill>
                <a:latin typeface="Amasis MT Pro Medium" panose="02040604050005020304" pitchFamily="18" charset="0"/>
              </a:rPr>
              <a:t>0.01</a:t>
            </a:r>
            <a:r>
              <a:rPr kumimoji="1" lang="ja-JP" altLang="en-US" sz="1600" dirty="0">
                <a:solidFill>
                  <a:srgbClr val="00B0F0"/>
                </a:solidFill>
                <a:latin typeface="Amasis MT Pro Medium" panose="02040604050005020304" pitchFamily="18" charset="0"/>
              </a:rPr>
              <a:t>㍑ </a:t>
            </a:r>
            <a:r>
              <a:rPr kumimoji="1"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65" name="テキスト ボックス 64">
            <a:extLst>
              <a:ext uri="{FF2B5EF4-FFF2-40B4-BE49-F238E27FC236}">
                <a16:creationId xmlns:a16="http://schemas.microsoft.com/office/drawing/2014/main" id="{8C7354C7-42E6-4D01-9A83-D7BE0D0069BB}"/>
              </a:ext>
            </a:extLst>
          </p:cNvPr>
          <p:cNvSpPr txBox="1"/>
          <p:nvPr/>
        </p:nvSpPr>
        <p:spPr>
          <a:xfrm>
            <a:off x="8497163" y="4988402"/>
            <a:ext cx="2210579" cy="338554"/>
          </a:xfrm>
          <a:prstGeom prst="rect">
            <a:avLst/>
          </a:prstGeom>
          <a:noFill/>
        </p:spPr>
        <p:txBody>
          <a:bodyPr wrap="square" rtlCol="0">
            <a:spAutoFit/>
          </a:bodyPr>
          <a:lstStyle/>
          <a:p>
            <a:pPr algn="ctr"/>
            <a:r>
              <a:rPr kumimoji="1" lang="en-US" altLang="ja-JP" sz="1600" dirty="0">
                <a:solidFill>
                  <a:srgbClr val="00B0F0"/>
                </a:solidFill>
                <a:latin typeface="Amasis MT Pro Medium" panose="02040604050005020304" pitchFamily="18" charset="0"/>
              </a:rPr>
              <a:t>0.012kg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66" name="テキスト ボックス 65">
            <a:extLst>
              <a:ext uri="{FF2B5EF4-FFF2-40B4-BE49-F238E27FC236}">
                <a16:creationId xmlns:a16="http://schemas.microsoft.com/office/drawing/2014/main" id="{4E5EECC2-6EEB-405E-A4D2-0AF8787BE8DA}"/>
              </a:ext>
            </a:extLst>
          </p:cNvPr>
          <p:cNvSpPr txBox="1"/>
          <p:nvPr/>
        </p:nvSpPr>
        <p:spPr>
          <a:xfrm>
            <a:off x="10472217" y="3154653"/>
            <a:ext cx="1768822" cy="1261884"/>
          </a:xfrm>
          <a:prstGeom prst="rect">
            <a:avLst/>
          </a:prstGeom>
          <a:noFill/>
        </p:spPr>
        <p:txBody>
          <a:bodyPr wrap="square" rtlCol="0">
            <a:spAutoFit/>
          </a:bodyPr>
          <a:lstStyle/>
          <a:p>
            <a:pPr algn="ctr"/>
            <a:r>
              <a:rPr lang="en-US" altLang="ja-JP" sz="2800" b="1" dirty="0">
                <a:latin typeface="Cooper Black" panose="0208090404030B020404" pitchFamily="18" charset="0"/>
              </a:rPr>
              <a:t>1</a:t>
            </a:r>
            <a:r>
              <a:rPr kumimoji="1" lang="en-US" altLang="ja-JP" sz="2800" b="1" dirty="0">
                <a:latin typeface="Cooper Black" panose="0208090404030B020404" pitchFamily="18" charset="0"/>
              </a:rPr>
              <a:t>kg</a:t>
            </a:r>
          </a:p>
          <a:p>
            <a:pPr algn="ctr"/>
            <a:r>
              <a:rPr lang="en-US" altLang="ja-JP" sz="2400" b="1" dirty="0">
                <a:latin typeface="Cooper Black" panose="0208090404030B020404" pitchFamily="18" charset="0"/>
              </a:rPr>
              <a:t>Graphene Powder</a:t>
            </a:r>
            <a:endParaRPr kumimoji="1" lang="ja-JP" altLang="en-US" dirty="0">
              <a:latin typeface="Cooper Black" panose="0208090404030B020404" pitchFamily="18" charset="0"/>
            </a:endParaRPr>
          </a:p>
        </p:txBody>
      </p:sp>
      <p:cxnSp>
        <p:nvCxnSpPr>
          <p:cNvPr id="9" name="直線矢印コネクタ 8">
            <a:extLst>
              <a:ext uri="{FF2B5EF4-FFF2-40B4-BE49-F238E27FC236}">
                <a16:creationId xmlns:a16="http://schemas.microsoft.com/office/drawing/2014/main" id="{02C37BE5-8B5F-4448-989D-C6C531B9584C}"/>
              </a:ext>
            </a:extLst>
          </p:cNvPr>
          <p:cNvCxnSpPr>
            <a:cxnSpLocks/>
          </p:cNvCxnSpPr>
          <p:nvPr/>
        </p:nvCxnSpPr>
        <p:spPr>
          <a:xfrm>
            <a:off x="923569" y="2733891"/>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EE68B3B4-C5C6-496F-9393-9728647B0A8E}"/>
              </a:ext>
            </a:extLst>
          </p:cNvPr>
          <p:cNvCxnSpPr>
            <a:cxnSpLocks/>
          </p:cNvCxnSpPr>
          <p:nvPr/>
        </p:nvCxnSpPr>
        <p:spPr>
          <a:xfrm flipV="1">
            <a:off x="894192" y="4277919"/>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7D1D1A28-FCD8-42FC-B00A-50D9C10FB788}"/>
              </a:ext>
            </a:extLst>
          </p:cNvPr>
          <p:cNvCxnSpPr>
            <a:cxnSpLocks/>
          </p:cNvCxnSpPr>
          <p:nvPr/>
        </p:nvCxnSpPr>
        <p:spPr>
          <a:xfrm>
            <a:off x="2914295" y="2725439"/>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34CB031-1F02-4CC7-A3A3-123ABB6C54A0}"/>
              </a:ext>
            </a:extLst>
          </p:cNvPr>
          <p:cNvCxnSpPr>
            <a:cxnSpLocks/>
          </p:cNvCxnSpPr>
          <p:nvPr/>
        </p:nvCxnSpPr>
        <p:spPr>
          <a:xfrm flipV="1">
            <a:off x="2914295" y="444078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FCDB0152-32CB-4226-B2DF-2A46B9E9F220}"/>
              </a:ext>
            </a:extLst>
          </p:cNvPr>
          <p:cNvCxnSpPr>
            <a:cxnSpLocks/>
          </p:cNvCxnSpPr>
          <p:nvPr/>
        </p:nvCxnSpPr>
        <p:spPr>
          <a:xfrm flipV="1">
            <a:off x="5041356" y="444078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DF0F25B1-4E75-4C51-B481-84E47303A4D5}"/>
              </a:ext>
            </a:extLst>
          </p:cNvPr>
          <p:cNvCxnSpPr>
            <a:cxnSpLocks/>
          </p:cNvCxnSpPr>
          <p:nvPr/>
        </p:nvCxnSpPr>
        <p:spPr>
          <a:xfrm flipV="1">
            <a:off x="7400574" y="444078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46F861C-0F4D-43DF-9542-BD7A28FF5C83}"/>
              </a:ext>
            </a:extLst>
          </p:cNvPr>
          <p:cNvCxnSpPr>
            <a:cxnSpLocks/>
          </p:cNvCxnSpPr>
          <p:nvPr/>
        </p:nvCxnSpPr>
        <p:spPr>
          <a:xfrm flipV="1">
            <a:off x="9602452" y="444078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BBC4FC53-16C9-483B-9E9E-530241E69DCD}"/>
              </a:ext>
            </a:extLst>
          </p:cNvPr>
          <p:cNvCxnSpPr>
            <a:cxnSpLocks/>
          </p:cNvCxnSpPr>
          <p:nvPr/>
        </p:nvCxnSpPr>
        <p:spPr>
          <a:xfrm>
            <a:off x="5092895" y="2733892"/>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21EBC64-C248-4657-A5EA-80432A1635A7}"/>
              </a:ext>
            </a:extLst>
          </p:cNvPr>
          <p:cNvCxnSpPr>
            <a:cxnSpLocks/>
          </p:cNvCxnSpPr>
          <p:nvPr/>
        </p:nvCxnSpPr>
        <p:spPr>
          <a:xfrm>
            <a:off x="7377928" y="2725438"/>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CCBCA956-71B9-46AD-B153-11FFB66B5A9B}"/>
              </a:ext>
            </a:extLst>
          </p:cNvPr>
          <p:cNvCxnSpPr>
            <a:cxnSpLocks/>
          </p:cNvCxnSpPr>
          <p:nvPr/>
        </p:nvCxnSpPr>
        <p:spPr>
          <a:xfrm>
            <a:off x="9588565" y="2733891"/>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矢印: 右 17">
            <a:extLst>
              <a:ext uri="{FF2B5EF4-FFF2-40B4-BE49-F238E27FC236}">
                <a16:creationId xmlns:a16="http://schemas.microsoft.com/office/drawing/2014/main" id="{ABC8282B-28A6-4244-9BA9-D54637DA69E1}"/>
              </a:ext>
            </a:extLst>
          </p:cNvPr>
          <p:cNvSpPr/>
          <p:nvPr/>
        </p:nvSpPr>
        <p:spPr>
          <a:xfrm>
            <a:off x="1640212" y="3626587"/>
            <a:ext cx="236835"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矢印: 右 75">
            <a:extLst>
              <a:ext uri="{FF2B5EF4-FFF2-40B4-BE49-F238E27FC236}">
                <a16:creationId xmlns:a16="http://schemas.microsoft.com/office/drawing/2014/main" id="{986650C2-DEB1-4B00-9FDD-62448A4FA26E}"/>
              </a:ext>
            </a:extLst>
          </p:cNvPr>
          <p:cNvSpPr/>
          <p:nvPr/>
        </p:nvSpPr>
        <p:spPr>
          <a:xfrm>
            <a:off x="3838156" y="3662198"/>
            <a:ext cx="236835"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403E4D4D-BBE0-4801-9338-253D102A05EB}"/>
              </a:ext>
            </a:extLst>
          </p:cNvPr>
          <p:cNvSpPr/>
          <p:nvPr/>
        </p:nvSpPr>
        <p:spPr>
          <a:xfrm>
            <a:off x="5962523" y="3644049"/>
            <a:ext cx="236835"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矢印: 右 77">
            <a:extLst>
              <a:ext uri="{FF2B5EF4-FFF2-40B4-BE49-F238E27FC236}">
                <a16:creationId xmlns:a16="http://schemas.microsoft.com/office/drawing/2014/main" id="{864C96DB-8D85-426C-9A3A-7642F2239494}"/>
              </a:ext>
            </a:extLst>
          </p:cNvPr>
          <p:cNvSpPr/>
          <p:nvPr/>
        </p:nvSpPr>
        <p:spPr>
          <a:xfrm>
            <a:off x="8596103" y="3644049"/>
            <a:ext cx="236835"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矢印: 右 78">
            <a:extLst>
              <a:ext uri="{FF2B5EF4-FFF2-40B4-BE49-F238E27FC236}">
                <a16:creationId xmlns:a16="http://schemas.microsoft.com/office/drawing/2014/main" id="{1650BF54-C6BE-41D0-87F8-54BB3B747E15}"/>
              </a:ext>
            </a:extLst>
          </p:cNvPr>
          <p:cNvSpPr/>
          <p:nvPr/>
        </p:nvSpPr>
        <p:spPr>
          <a:xfrm>
            <a:off x="10353800" y="3644049"/>
            <a:ext cx="236835"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0" name="図 18">
            <a:extLst>
              <a:ext uri="{FF2B5EF4-FFF2-40B4-BE49-F238E27FC236}">
                <a16:creationId xmlns:a16="http://schemas.microsoft.com/office/drawing/2014/main" id="{EE4F982D-C8B7-4262-A812-1A16502D6A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27444" y="253383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BAA381D7-6754-40FA-A859-A3168BB1D0CB}"/>
              </a:ext>
            </a:extLst>
          </p:cNvPr>
          <p:cNvSpPr txBox="1"/>
          <p:nvPr/>
        </p:nvSpPr>
        <p:spPr>
          <a:xfrm>
            <a:off x="0" y="-1384"/>
            <a:ext cx="2351315" cy="369332"/>
          </a:xfrm>
          <a:prstGeom prst="rect">
            <a:avLst/>
          </a:prstGeom>
          <a:solidFill>
            <a:schemeClr val="tx1">
              <a:lumMod val="95000"/>
              <a:lumOff val="5000"/>
            </a:schemeClr>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後で観てください</a:t>
            </a:r>
          </a:p>
        </p:txBody>
      </p:sp>
    </p:spTree>
    <p:extLst>
      <p:ext uri="{BB962C8B-B14F-4D97-AF65-F5344CB8AC3E}">
        <p14:creationId xmlns:p14="http://schemas.microsoft.com/office/powerpoint/2010/main" val="3622464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https://forms.office.com/r/xxxxxxxxx</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434189" y="83922"/>
            <a:ext cx="11264628" cy="646331"/>
          </a:xfrm>
          <a:prstGeom prst="rect">
            <a:avLst/>
          </a:prstGeom>
          <a:noFill/>
        </p:spPr>
        <p:txBody>
          <a:bodyPr wrap="square">
            <a:spAutoFit/>
          </a:bodyPr>
          <a:lstStyle/>
          <a:p>
            <a:pPr algn="ctr"/>
            <a:r>
              <a:rPr kumimoji="1" lang="ja-JP" altLang="en-US" sz="3600" dirty="0">
                <a:latin typeface="UD デジタル 教科書体 NK-B" panose="02020700000000000000" pitchFamily="18" charset="-128"/>
                <a:ea typeface="UD デジタル 教科書体 NK-B" panose="02020700000000000000" pitchFamily="18" charset="-128"/>
                <a:cs typeface="72 Black" panose="020B0A04030603020204" pitchFamily="34" charset="0"/>
              </a:rPr>
              <a:t>最後に</a:t>
            </a:r>
            <a:r>
              <a:rPr kumimoji="1" lang="ja-JP" altLang="en-US" sz="3600" dirty="0">
                <a:solidFill>
                  <a:srgbClr val="C00000"/>
                </a:solidFill>
                <a:latin typeface="UD デジタル 教科書体 NK-B" panose="02020700000000000000" pitchFamily="18" charset="-128"/>
                <a:ea typeface="UD デジタル 教科書体 NK-B" panose="02020700000000000000" pitchFamily="18" charset="-128"/>
                <a:cs typeface="72 Black" panose="020B0A04030603020204" pitchFamily="34" charset="0"/>
              </a:rPr>
              <a:t>アンケートへご協力をお願い致します！</a:t>
            </a:r>
            <a:endParaRPr lang="ja-JP" altLang="en-US" sz="3600" dirty="0">
              <a:solidFill>
                <a:srgbClr val="C00000"/>
              </a:solidFill>
              <a:latin typeface="UD デジタル 教科書体 NK-B" panose="02020700000000000000" pitchFamily="18" charset="-128"/>
              <a:ea typeface="UD デジタル 教科書体 NK-B" panose="02020700000000000000" pitchFamily="18" charset="-128"/>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62831" y="2591268"/>
            <a:ext cx="2435986" cy="265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a:extLst>
              <a:ext uri="{FF2B5EF4-FFF2-40B4-BE49-F238E27FC236}">
                <a16:creationId xmlns:a16="http://schemas.microsoft.com/office/drawing/2014/main" id="{D48E7200-F58C-4779-AC84-7738C699EDEF}"/>
              </a:ext>
            </a:extLst>
          </p:cNvPr>
          <p:cNvSpPr txBox="1"/>
          <p:nvPr/>
        </p:nvSpPr>
        <p:spPr>
          <a:xfrm rot="20663058">
            <a:off x="9114505" y="2526890"/>
            <a:ext cx="1032387" cy="307777"/>
          </a:xfrm>
          <a:prstGeom prst="rect">
            <a:avLst/>
          </a:prstGeom>
          <a:noFill/>
        </p:spPr>
        <p:txBody>
          <a:bodyPr wrap="square" rtlCol="0">
            <a:spAutoFit/>
          </a:bodyPr>
          <a:lstStyle/>
          <a:p>
            <a:r>
              <a:rPr kumimoji="1" lang="ja-JP" altLang="en-US" sz="1400" dirty="0">
                <a:latin typeface="BIZ UDゴシック" panose="020B0400000000000000" pitchFamily="49" charset="-128"/>
                <a:ea typeface="BIZ UDゴシック" panose="020B0400000000000000" pitchFamily="49" charset="-128"/>
              </a:rPr>
              <a:t>ぽちっ！</a:t>
            </a:r>
            <a:endParaRPr kumimoji="1" lang="ja-JP" altLang="en-US" dirty="0">
              <a:latin typeface="BIZ UDゴシック" panose="020B0400000000000000" pitchFamily="49" charset="-128"/>
              <a:ea typeface="BIZ UDゴシック" panose="020B0400000000000000" pitchFamily="49" charset="-128"/>
            </a:endParaRPr>
          </a:p>
        </p:txBody>
      </p:sp>
      <p:sp>
        <p:nvSpPr>
          <p:cNvPr id="2" name="四角形: 角を丸くする 1">
            <a:extLst>
              <a:ext uri="{FF2B5EF4-FFF2-40B4-BE49-F238E27FC236}">
                <a16:creationId xmlns:a16="http://schemas.microsoft.com/office/drawing/2014/main" id="{77EE7D95-8E47-4514-A25E-0C64BA9FE26B}"/>
              </a:ext>
            </a:extLst>
          </p:cNvPr>
          <p:cNvSpPr/>
          <p:nvPr/>
        </p:nvSpPr>
        <p:spPr>
          <a:xfrm>
            <a:off x="3421626" y="1563329"/>
            <a:ext cx="4286864" cy="3844413"/>
          </a:xfrm>
          <a:prstGeom prst="roundRect">
            <a:avLst>
              <a:gd name="adj" fmla="val 125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QR</a:t>
            </a:r>
            <a:r>
              <a:rPr kumimoji="1" lang="ja-JP" altLang="en-US" sz="3600" dirty="0"/>
              <a:t>コード入る</a:t>
            </a:r>
          </a:p>
        </p:txBody>
      </p:sp>
    </p:spTree>
    <p:extLst>
      <p:ext uri="{BB962C8B-B14F-4D97-AF65-F5344CB8AC3E}">
        <p14:creationId xmlns:p14="http://schemas.microsoft.com/office/powerpoint/2010/main" val="143389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ja-JP" altLang="en-US" sz="41200" b="1" dirty="0">
                <a:solidFill>
                  <a:schemeClr val="bg1">
                    <a:lumMod val="85000"/>
                  </a:schemeClr>
                </a:solidFill>
                <a:latin typeface="Meiryo UI" panose="020B0604030504040204" pitchFamily="50" charset="-128"/>
                <a:ea typeface="Meiryo UI" panose="020B0604030504040204" pitchFamily="50" charset="-128"/>
              </a:rPr>
              <a:t>２</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AEF06C-9181-45E1-BEE0-7CB1497E9719}"/>
              </a:ext>
            </a:extLst>
          </p:cNvPr>
          <p:cNvSpPr txBox="1"/>
          <p:nvPr/>
        </p:nvSpPr>
        <p:spPr>
          <a:xfrm>
            <a:off x="1223385" y="3103315"/>
            <a:ext cx="9777046" cy="584775"/>
          </a:xfrm>
          <a:prstGeom prst="rect">
            <a:avLst/>
          </a:prstGeom>
          <a:noFill/>
        </p:spPr>
        <p:txBody>
          <a:bodyPr wrap="square" rtlCol="0">
            <a:spAutoFit/>
          </a:bodyPr>
          <a:lstStyle/>
          <a:p>
            <a:r>
              <a:rPr kumimoji="1" lang="ja-JP" altLang="en-US" sz="3200" dirty="0">
                <a:latin typeface="BIZ UDPゴシック" panose="020B0400000000000000" pitchFamily="50" charset="-128"/>
                <a:ea typeface="BIZ UDPゴシック" panose="020B0400000000000000" pitchFamily="50" charset="-128"/>
              </a:rPr>
              <a:t>魚の鱗（うろこ）を→「</a:t>
            </a:r>
            <a:r>
              <a:rPr kumimoji="1" lang="ja-JP" altLang="en-US" sz="3200" b="1" u="sng" dirty="0">
                <a:solidFill>
                  <a:srgbClr val="C00000"/>
                </a:solidFill>
                <a:latin typeface="BIZ UDPゴシック" panose="020B0400000000000000" pitchFamily="50" charset="-128"/>
                <a:ea typeface="BIZ UDPゴシック" panose="020B0400000000000000" pitchFamily="50" charset="-128"/>
              </a:rPr>
              <a:t>カーボン・ナノ・オニオン</a:t>
            </a:r>
            <a:r>
              <a:rPr kumimoji="1" lang="ja-JP" altLang="en-US" sz="3200" dirty="0">
                <a:latin typeface="BIZ UDPゴシック" panose="020B0400000000000000" pitchFamily="50" charset="-128"/>
                <a:ea typeface="BIZ UDPゴシック" panose="020B0400000000000000" pitchFamily="50" charset="-128"/>
              </a:rPr>
              <a:t>」に転換</a:t>
            </a:r>
          </a:p>
        </p:txBody>
      </p:sp>
    </p:spTree>
    <p:extLst>
      <p:ext uri="{BB962C8B-B14F-4D97-AF65-F5344CB8AC3E}">
        <p14:creationId xmlns:p14="http://schemas.microsoft.com/office/powerpoint/2010/main" val="207803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6">
            <a:extLst>
              <a:ext uri="{FF2B5EF4-FFF2-40B4-BE49-F238E27FC236}">
                <a16:creationId xmlns:a16="http://schemas.microsoft.com/office/drawing/2014/main" id="{0F032374-D83F-4C65-8C90-0B92B5AF3B84}"/>
              </a:ext>
            </a:extLst>
          </p:cNvPr>
          <p:cNvSpPr/>
          <p:nvPr/>
        </p:nvSpPr>
        <p:spPr>
          <a:xfrm>
            <a:off x="5255290" y="2250832"/>
            <a:ext cx="1818752" cy="1949381"/>
          </a:xfrm>
          <a:prstGeom prst="rect">
            <a:avLst/>
          </a:prstGeom>
          <a:blipFill>
            <a:blip r:embed="rId2" cstate="print"/>
            <a:stretch>
              <a:fillRect/>
            </a:stretch>
          </a:blipFill>
        </p:spPr>
        <p:txBody>
          <a:bodyPr wrap="square" lIns="0" tIns="0" rIns="0" bIns="0" rtlCol="0"/>
          <a:lstStyle/>
          <a:p>
            <a:endParaRPr/>
          </a:p>
        </p:txBody>
      </p:sp>
      <p:sp>
        <p:nvSpPr>
          <p:cNvPr id="4" name="楕円 3">
            <a:extLst>
              <a:ext uri="{FF2B5EF4-FFF2-40B4-BE49-F238E27FC236}">
                <a16:creationId xmlns:a16="http://schemas.microsoft.com/office/drawing/2014/main" id="{EFD468D8-DFCB-43D0-A718-92FCD73C695D}"/>
              </a:ext>
            </a:extLst>
          </p:cNvPr>
          <p:cNvSpPr/>
          <p:nvPr/>
        </p:nvSpPr>
        <p:spPr>
          <a:xfrm>
            <a:off x="612951" y="1998661"/>
            <a:ext cx="3245617" cy="3135086"/>
          </a:xfrm>
          <a:prstGeom prst="ellipse">
            <a:avLst/>
          </a:prstGeom>
          <a:solidFill>
            <a:schemeClr val="accent2">
              <a:lumMod val="50000"/>
            </a:schemeClr>
          </a:solidFill>
          <a:ln>
            <a:noFill/>
          </a:ln>
          <a:effectLst>
            <a:glow rad="2286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魚の鱗</a:t>
            </a:r>
            <a:endParaRPr kumimoji="1" lang="en-US" altLang="ja-JP" sz="4000" dirty="0">
              <a:latin typeface="BIZ UDPゴシック" panose="020B0400000000000000" pitchFamily="50" charset="-128"/>
              <a:ea typeface="BIZ UDPゴシック" panose="020B0400000000000000" pitchFamily="50" charset="-128"/>
            </a:endParaRPr>
          </a:p>
          <a:p>
            <a:pPr algn="ctr"/>
            <a:r>
              <a:rPr kumimoji="1" lang="ja-JP" altLang="en-US" sz="4000" dirty="0">
                <a:latin typeface="BIZ UDPゴシック" panose="020B0400000000000000" pitchFamily="50" charset="-128"/>
                <a:ea typeface="BIZ UDPゴシック" panose="020B0400000000000000" pitchFamily="50" charset="-128"/>
              </a:rPr>
              <a:t>（うろこ）</a:t>
            </a:r>
          </a:p>
        </p:txBody>
      </p:sp>
      <p:sp>
        <p:nvSpPr>
          <p:cNvPr id="5" name="矢印: 右 4">
            <a:extLst>
              <a:ext uri="{FF2B5EF4-FFF2-40B4-BE49-F238E27FC236}">
                <a16:creationId xmlns:a16="http://schemas.microsoft.com/office/drawing/2014/main" id="{5F179389-00CF-4679-BBEB-2CCB5E5FB9FA}"/>
              </a:ext>
            </a:extLst>
          </p:cNvPr>
          <p:cNvSpPr/>
          <p:nvPr/>
        </p:nvSpPr>
        <p:spPr>
          <a:xfrm>
            <a:off x="4089681" y="3074796"/>
            <a:ext cx="1165609"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250B25E-0261-4A49-B624-E7530E25E6B4}"/>
              </a:ext>
            </a:extLst>
          </p:cNvPr>
          <p:cNvSpPr/>
          <p:nvPr/>
        </p:nvSpPr>
        <p:spPr>
          <a:xfrm>
            <a:off x="7258264" y="3180301"/>
            <a:ext cx="1165609"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72E2E22-FC2B-4C8A-BA96-38B9D01107EE}"/>
              </a:ext>
            </a:extLst>
          </p:cNvPr>
          <p:cNvSpPr/>
          <p:nvPr/>
        </p:nvSpPr>
        <p:spPr>
          <a:xfrm>
            <a:off x="8556175" y="2215661"/>
            <a:ext cx="2843684" cy="2984359"/>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rPr>
              <a:t>カーボン</a:t>
            </a:r>
            <a:endParaRPr lang="en-US" altLang="ja-JP" sz="32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a:p>
            <a:pPr algn="ctr"/>
            <a:r>
              <a:rPr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rPr>
              <a:t>ナノ</a:t>
            </a:r>
            <a:endParaRPr lang="en-US" altLang="ja-JP" sz="32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a:p>
            <a:pPr algn="ctr"/>
            <a:r>
              <a:rPr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rPr>
              <a:t>オニオン</a:t>
            </a:r>
            <a:endParaRPr kumimoji="1"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p:txBody>
      </p:sp>
      <p:pic>
        <p:nvPicPr>
          <p:cNvPr id="13" name="Picture 1">
            <a:extLst>
              <a:ext uri="{FF2B5EF4-FFF2-40B4-BE49-F238E27FC236}">
                <a16:creationId xmlns:a16="http://schemas.microsoft.com/office/drawing/2014/main" id="{D3F230C0-4324-4098-802C-03A47BEBF9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5454" y="1657980"/>
            <a:ext cx="1121143" cy="109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0202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6D21EA-F90F-4882-A2C5-BED548B44581}"/>
              </a:ext>
            </a:extLst>
          </p:cNvPr>
          <p:cNvPicPr>
            <a:picLocks noChangeAspect="1"/>
          </p:cNvPicPr>
          <p:nvPr/>
        </p:nvPicPr>
        <p:blipFill>
          <a:blip r:embed="rId2"/>
          <a:stretch>
            <a:fillRect/>
          </a:stretch>
        </p:blipFill>
        <p:spPr>
          <a:xfrm>
            <a:off x="728520" y="-36512"/>
            <a:ext cx="7077359" cy="6858000"/>
          </a:xfrm>
          <a:prstGeom prst="rect">
            <a:avLst/>
          </a:prstGeom>
        </p:spPr>
      </p:pic>
      <p:sp>
        <p:nvSpPr>
          <p:cNvPr id="6" name="テキスト ボックス 5">
            <a:extLst>
              <a:ext uri="{FF2B5EF4-FFF2-40B4-BE49-F238E27FC236}">
                <a16:creationId xmlns:a16="http://schemas.microsoft.com/office/drawing/2014/main" id="{858C5151-0D46-4AE0-BA83-739DA30261D4}"/>
              </a:ext>
            </a:extLst>
          </p:cNvPr>
          <p:cNvSpPr txBox="1"/>
          <p:nvPr/>
        </p:nvSpPr>
        <p:spPr>
          <a:xfrm>
            <a:off x="112967" y="789214"/>
            <a:ext cx="615553" cy="5279571"/>
          </a:xfrm>
          <a:prstGeom prst="rect">
            <a:avLst/>
          </a:prstGeom>
          <a:noFill/>
        </p:spPr>
        <p:txBody>
          <a:bodyPr vert="eaVert"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カーボン・ナノ・オニオン</a:t>
            </a:r>
          </a:p>
        </p:txBody>
      </p:sp>
      <p:pic>
        <p:nvPicPr>
          <p:cNvPr id="6146" name="Picture 2">
            <a:extLst>
              <a:ext uri="{FF2B5EF4-FFF2-40B4-BE49-F238E27FC236}">
                <a16:creationId xmlns:a16="http://schemas.microsoft.com/office/drawing/2014/main" id="{0FE1F955-F38B-4298-85D1-7D9D28397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1432" y="1713345"/>
            <a:ext cx="3324763" cy="435544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1F8FEBFC-D4ED-400F-82C1-B901447EFD62}"/>
              </a:ext>
            </a:extLst>
          </p:cNvPr>
          <p:cNvSpPr txBox="1"/>
          <p:nvPr/>
        </p:nvSpPr>
        <p:spPr>
          <a:xfrm>
            <a:off x="7805879" y="88097"/>
            <a:ext cx="4273154" cy="1815882"/>
          </a:xfrm>
          <a:prstGeom prst="rect">
            <a:avLst/>
          </a:prstGeom>
          <a:noFill/>
        </p:spPr>
        <p:txBody>
          <a:bodyPr wrap="square">
            <a:spAutoFit/>
          </a:bodyPr>
          <a:lstStyle/>
          <a:p>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カーボンナノオニオンの合成及び生成メカニズムの解明に関する研究論文「</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Fabrication of ultra-bright carbon nano-onions via a one-step microwave pyrolysis of fish scale waste in seconds</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」が高く評価され、英国王立化学会が刊行する学術雑誌</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Green Chemistry</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誌</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(Impact Factor: 10.182)</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の</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Back Cover</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および</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Cover Profile</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に選ばれました。</a:t>
            </a:r>
            <a:endParaRPr lang="ja-JP" altLang="en-US" sz="14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C557BBEB-E37B-4CC8-909B-281661E51CAD}"/>
              </a:ext>
            </a:extLst>
          </p:cNvPr>
          <p:cNvSpPr txBox="1"/>
          <p:nvPr/>
        </p:nvSpPr>
        <p:spPr>
          <a:xfrm>
            <a:off x="7838731" y="6217308"/>
            <a:ext cx="4307102" cy="461665"/>
          </a:xfrm>
          <a:prstGeom prst="rect">
            <a:avLst/>
          </a:prstGeom>
          <a:noFill/>
        </p:spPr>
        <p:txBody>
          <a:bodyPr wrap="square">
            <a:spAutoFit/>
          </a:bodyPr>
          <a:lstStyle/>
          <a:p>
            <a:pPr algn="ctr"/>
            <a:r>
              <a:rPr lang="ja-JP" altLang="en-US" sz="1200" b="0" i="0" dirty="0">
                <a:solidFill>
                  <a:srgbClr val="000000"/>
                </a:solidFill>
                <a:effectLst/>
                <a:latin typeface="BIZ UDP明朝 Medium" panose="02020500000000000000" pitchFamily="18" charset="-128"/>
                <a:ea typeface="BIZ UDP明朝 Medium" panose="02020500000000000000" pitchFamily="18" charset="-128"/>
              </a:rPr>
              <a:t>英国王立化学会が刊行する学術雑誌 </a:t>
            </a:r>
            <a:r>
              <a:rPr lang="en-US" altLang="ja-JP" sz="1200" b="0" i="0" dirty="0">
                <a:solidFill>
                  <a:srgbClr val="000000"/>
                </a:solidFill>
                <a:effectLst/>
                <a:latin typeface="BIZ UDP明朝 Medium" panose="02020500000000000000" pitchFamily="18" charset="-128"/>
                <a:ea typeface="BIZ UDP明朝 Medium" panose="02020500000000000000" pitchFamily="18" charset="-128"/>
              </a:rPr>
              <a:t>『Green Chemistry</a:t>
            </a:r>
            <a:r>
              <a:rPr lang="ja-JP" altLang="en-US" sz="1200" b="0" i="0" dirty="0">
                <a:solidFill>
                  <a:srgbClr val="000000"/>
                </a:solidFill>
                <a:effectLst/>
                <a:latin typeface="BIZ UDP明朝 Medium" panose="02020500000000000000" pitchFamily="18" charset="-128"/>
                <a:ea typeface="BIZ UDP明朝 Medium" panose="02020500000000000000" pitchFamily="18" charset="-128"/>
              </a:rPr>
              <a:t>誌</a:t>
            </a:r>
            <a:r>
              <a:rPr lang="en-US" altLang="ja-JP" sz="1200" b="0" i="0" dirty="0">
                <a:solidFill>
                  <a:srgbClr val="000000"/>
                </a:solidFill>
                <a:effectLst/>
                <a:latin typeface="BIZ UDP明朝 Medium" panose="02020500000000000000" pitchFamily="18" charset="-128"/>
                <a:ea typeface="BIZ UDP明朝 Medium" panose="02020500000000000000" pitchFamily="18" charset="-128"/>
              </a:rPr>
              <a:t>』</a:t>
            </a:r>
            <a:r>
              <a:rPr lang="ja-JP" altLang="en-US" sz="1200" b="0" i="0" dirty="0">
                <a:solidFill>
                  <a:srgbClr val="000000"/>
                </a:solidFill>
                <a:effectLst/>
                <a:latin typeface="BIZ UDP明朝 Medium" panose="02020500000000000000" pitchFamily="18" charset="-128"/>
                <a:ea typeface="BIZ UDP明朝 Medium" panose="02020500000000000000" pitchFamily="18" charset="-128"/>
              </a:rPr>
              <a:t>　</a:t>
            </a:r>
            <a:r>
              <a:rPr lang="en-US" altLang="ja-JP" sz="1200" b="0" i="0" dirty="0">
                <a:solidFill>
                  <a:srgbClr val="000000"/>
                </a:solidFill>
                <a:effectLst/>
                <a:latin typeface="BIZ UDP明朝 Medium" panose="02020500000000000000" pitchFamily="18" charset="-128"/>
                <a:ea typeface="BIZ UDP明朝 Medium" panose="02020500000000000000" pitchFamily="18" charset="-128"/>
              </a:rPr>
              <a:t>(Impact Factor: 10.182)</a:t>
            </a:r>
            <a:r>
              <a:rPr lang="ja-JP" altLang="en-US" sz="1200" b="0" i="0" dirty="0">
                <a:solidFill>
                  <a:srgbClr val="000000"/>
                </a:solidFill>
                <a:effectLst/>
                <a:latin typeface="BIZ UDP明朝 Medium" panose="02020500000000000000" pitchFamily="18" charset="-128"/>
                <a:ea typeface="BIZ UDP明朝 Medium" panose="02020500000000000000" pitchFamily="18" charset="-128"/>
              </a:rPr>
              <a:t>の</a:t>
            </a:r>
            <a:r>
              <a:rPr lang="en-US" altLang="ja-JP" sz="1200" b="0" i="0" dirty="0">
                <a:solidFill>
                  <a:srgbClr val="000000"/>
                </a:solidFill>
                <a:effectLst/>
                <a:latin typeface="BIZ UDP明朝 Medium" panose="02020500000000000000" pitchFamily="18" charset="-128"/>
                <a:ea typeface="BIZ UDP明朝 Medium" panose="02020500000000000000" pitchFamily="18" charset="-128"/>
              </a:rPr>
              <a:t>Back Cover</a:t>
            </a:r>
            <a:endParaRPr lang="ja-JP" altLang="en-US" sz="12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34036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3073"/>
            <a:ext cx="12192000" cy="584775"/>
          </a:xfrm>
          <a:prstGeom prst="rect">
            <a:avLst/>
          </a:prstGeom>
          <a:noFill/>
        </p:spPr>
        <p:txBody>
          <a:bodyPr wrap="square" rtlCol="0">
            <a:spAutoFit/>
          </a:bodyPr>
          <a:lstStyle/>
          <a:p>
            <a:pPr algn="ctr"/>
            <a:r>
              <a:rPr lang="ja-JP" altLang="en-US" sz="3200" b="1" dirty="0">
                <a:latin typeface="Yu Gothic UI Semilight" panose="020B0400000000000000" pitchFamily="50" charset="-128"/>
                <a:ea typeface="Yu Gothic UI Semilight" panose="020B0400000000000000" pitchFamily="50" charset="-128"/>
              </a:rPr>
              <a:t>棄てられた「</a:t>
            </a:r>
            <a:r>
              <a:rPr lang="ja-JP" altLang="en-US" sz="3200" b="1" u="sng" dirty="0">
                <a:latin typeface="Yu Gothic UI Semilight" panose="020B0400000000000000" pitchFamily="50" charset="-128"/>
                <a:ea typeface="Yu Gothic UI Semilight" panose="020B0400000000000000" pitchFamily="50" charset="-128"/>
              </a:rPr>
              <a:t>魚の鱗</a:t>
            </a:r>
            <a:r>
              <a:rPr lang="ja-JP" altLang="en-US" sz="1400" b="1" dirty="0">
                <a:latin typeface="Yu Gothic UI Semilight" panose="020B0400000000000000" pitchFamily="50" charset="-128"/>
                <a:ea typeface="Yu Gothic UI Semilight" panose="020B0400000000000000" pitchFamily="50" charset="-128"/>
              </a:rPr>
              <a:t>（うろこ）</a:t>
            </a:r>
            <a:r>
              <a:rPr lang="ja-JP" altLang="en-US" sz="3200" b="1" dirty="0">
                <a:latin typeface="Yu Gothic UI Semilight" panose="020B0400000000000000" pitchFamily="50" charset="-128"/>
                <a:ea typeface="Yu Gothic UI Semilight" panose="020B0400000000000000" pitchFamily="50" charset="-128"/>
              </a:rPr>
              <a:t>」を</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カーボン・ナノ・オニオン</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に転換</a:t>
            </a:r>
            <a:endParaRPr kumimoji="1" lang="en-US" altLang="ja-JP" sz="1050" b="1" dirty="0">
              <a:latin typeface="Yu Gothic UI Semilight" panose="020B0400000000000000" pitchFamily="50" charset="-128"/>
              <a:ea typeface="Yu Gothic UI Semilight" panose="020B0400000000000000" pitchFamily="50" charset="-128"/>
            </a:endParaRPr>
          </a:p>
        </p:txBody>
      </p:sp>
      <p:sp>
        <p:nvSpPr>
          <p:cNvPr id="5" name="object 16">
            <a:extLst>
              <a:ext uri="{FF2B5EF4-FFF2-40B4-BE49-F238E27FC236}">
                <a16:creationId xmlns:a16="http://schemas.microsoft.com/office/drawing/2014/main" id="{C2710BA5-40A6-4B2F-AC7F-0AA2E4216E74}"/>
              </a:ext>
            </a:extLst>
          </p:cNvPr>
          <p:cNvSpPr/>
          <p:nvPr/>
        </p:nvSpPr>
        <p:spPr>
          <a:xfrm>
            <a:off x="10628671" y="20083"/>
            <a:ext cx="1563329" cy="1504335"/>
          </a:xfrm>
          <a:prstGeom prst="rect">
            <a:avLst/>
          </a:prstGeom>
          <a:blipFill>
            <a:blip r:embed="rId2" cstate="print"/>
            <a:stretch>
              <a:fillRect/>
            </a:stretch>
          </a:blipFill>
        </p:spPr>
        <p:txBody>
          <a:bodyPr wrap="square" lIns="0" tIns="0" rIns="0" bIns="0" rtlCol="0"/>
          <a:lstStyle/>
          <a:p>
            <a:endParaRPr/>
          </a:p>
        </p:txBody>
      </p:sp>
      <p:pic>
        <p:nvPicPr>
          <p:cNvPr id="1028" name="Picture 4">
            <a:extLst>
              <a:ext uri="{FF2B5EF4-FFF2-40B4-BE49-F238E27FC236}">
                <a16:creationId xmlns:a16="http://schemas.microsoft.com/office/drawing/2014/main" id="{2E8DAD49-FA1E-47CF-9D1E-00C858EFF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9" y="2854893"/>
            <a:ext cx="6192773" cy="39200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D90A218-3627-49D0-AD3B-AE86ECDF1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240" y="4170238"/>
            <a:ext cx="6012327" cy="2604689"/>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E3807C5-3CD6-4079-B482-0C00E974B282}"/>
              </a:ext>
            </a:extLst>
          </p:cNvPr>
          <p:cNvSpPr txBox="1"/>
          <p:nvPr/>
        </p:nvSpPr>
        <p:spPr>
          <a:xfrm>
            <a:off x="3006572" y="550196"/>
            <a:ext cx="6105832" cy="369332"/>
          </a:xfrm>
          <a:prstGeom prst="rect">
            <a:avLst/>
          </a:prstGeom>
          <a:noFill/>
        </p:spPr>
        <p:txBody>
          <a:bodyPr wrap="square">
            <a:spAutoFit/>
          </a:bodyPr>
          <a:lstStyle/>
          <a:p>
            <a:r>
              <a:rPr lang="en-US" altLang="ja-JP" dirty="0"/>
              <a:t>https://www.nitech.ac.jp/news/press/2022/9701.html</a:t>
            </a:r>
            <a:endParaRPr lang="ja-JP" altLang="en-US" dirty="0"/>
          </a:p>
        </p:txBody>
      </p:sp>
      <p:pic>
        <p:nvPicPr>
          <p:cNvPr id="10" name="Picture 42" descr="malicious user_s">
            <a:extLst>
              <a:ext uri="{FF2B5EF4-FFF2-40B4-BE49-F238E27FC236}">
                <a16:creationId xmlns:a16="http://schemas.microsoft.com/office/drawing/2014/main" id="{CB5852C1-98BB-4888-B92E-FE9314BA0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23" y="83073"/>
            <a:ext cx="914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サカナの鱗はどこへ行く？　専門業者に取材をして分かった3つの再利用法">
            <a:extLst>
              <a:ext uri="{FF2B5EF4-FFF2-40B4-BE49-F238E27FC236}">
                <a16:creationId xmlns:a16="http://schemas.microsoft.com/office/drawing/2014/main" id="{E3676204-A505-4FD1-B260-1C3A34C3C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045" y="1018167"/>
            <a:ext cx="3895725" cy="241083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電子レンジおすすめ21選｜一人暮らし向けや高機能モデルをランキングで紹介【2022年】">
            <a:extLst>
              <a:ext uri="{FF2B5EF4-FFF2-40B4-BE49-F238E27FC236}">
                <a16:creationId xmlns:a16="http://schemas.microsoft.com/office/drawing/2014/main" id="{1174C57B-AA64-404D-8AAA-F6BAECFF72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3724" y="992175"/>
            <a:ext cx="3020786" cy="188799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C0C93AF-2725-4EF3-80A2-C70972D5001D}"/>
              </a:ext>
            </a:extLst>
          </p:cNvPr>
          <p:cNvSpPr txBox="1"/>
          <p:nvPr/>
        </p:nvSpPr>
        <p:spPr>
          <a:xfrm>
            <a:off x="1434019" y="2825790"/>
            <a:ext cx="3429000" cy="230832"/>
          </a:xfrm>
          <a:prstGeom prst="rect">
            <a:avLst/>
          </a:prstGeom>
          <a:noFill/>
        </p:spPr>
        <p:txBody>
          <a:bodyPr wrap="square" rtlCol="0">
            <a:spAutoFit/>
          </a:bodyPr>
          <a:lstStyle/>
          <a:p>
            <a:r>
              <a:rPr kumimoji="1" lang="en-US" altLang="ja-JP" sz="900" dirty="0">
                <a:latin typeface="BIZ UDPゴシック" panose="020B0400000000000000" pitchFamily="50" charset="-128"/>
                <a:ea typeface="BIZ UDPゴシック" panose="020B0400000000000000" pitchFamily="50" charset="-128"/>
              </a:rPr>
              <a:t>https://monoreco.ameba.jp/42056700013032/</a:t>
            </a:r>
            <a:endParaRPr kumimoji="1" lang="ja-JP" altLang="en-US" sz="9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422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10"/>
                                        </p:tgtEl>
                                        <p:attrNameLst>
                                          <p:attrName>ppt_x</p:attrName>
                                        </p:attrNameLst>
                                      </p:cBhvr>
                                      <p:tavLst>
                                        <p:tav tm="0">
                                          <p:val>
                                            <p:strVal val="ppt_x"/>
                                          </p:val>
                                        </p:tav>
                                        <p:tav tm="100000">
                                          <p:val>
                                            <p:strVal val="ppt_x"/>
                                          </p:val>
                                        </p:tav>
                                      </p:tavLst>
                                    </p:anim>
                                    <p:anim calcmode="lin" valueType="num">
                                      <p:cBhvr additive="base">
                                        <p:cTn id="7" dur="1000"/>
                                        <p:tgtEl>
                                          <p:spTgt spid="10"/>
                                        </p:tgtEl>
                                        <p:attrNameLst>
                                          <p:attrName>ppt_y</p:attrName>
                                        </p:attrNameLst>
                                      </p:cBhvr>
                                      <p:tavLst>
                                        <p:tav tm="0">
                                          <p:val>
                                            <p:strVal val="ppt_y"/>
                                          </p:val>
                                        </p:tav>
                                        <p:tav tm="100000">
                                          <p:val>
                                            <p:strVal val="1+ppt_h/2"/>
                                          </p:val>
                                        </p:tav>
                                      </p:tavLst>
                                    </p:anim>
                                    <p:set>
                                      <p:cBhvr>
                                        <p:cTn id="8"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3073"/>
            <a:ext cx="12192000" cy="584775"/>
          </a:xfrm>
          <a:prstGeom prst="rect">
            <a:avLst/>
          </a:prstGeom>
          <a:noFill/>
        </p:spPr>
        <p:txBody>
          <a:bodyPr wrap="square" rtlCol="0">
            <a:spAutoFit/>
          </a:bodyPr>
          <a:lstStyle/>
          <a:p>
            <a:pPr algn="ctr"/>
            <a:r>
              <a:rPr lang="ja-JP" altLang="en-US" sz="3200" i="0" dirty="0">
                <a:effectLst/>
                <a:latin typeface="BIZ UDPゴシック" panose="020B0400000000000000" pitchFamily="50" charset="-128"/>
                <a:ea typeface="BIZ UDPゴシック" panose="020B0400000000000000" pitchFamily="50" charset="-128"/>
              </a:rPr>
              <a:t>マイクロ波熱分解</a:t>
            </a:r>
            <a:endParaRPr kumimoji="1" lang="en-US" altLang="ja-JP" sz="1050" dirty="0">
              <a:latin typeface="BIZ UDPゴシック" panose="020B0400000000000000" pitchFamily="50" charset="-128"/>
              <a:ea typeface="BIZ UDPゴシック" panose="020B0400000000000000" pitchFamily="50" charset="-128"/>
            </a:endParaRPr>
          </a:p>
        </p:txBody>
      </p:sp>
      <p:pic>
        <p:nvPicPr>
          <p:cNvPr id="5122" name="Picture 2" descr="魚鱗を用いたマイクロ波熱分解により世界最高の発光効率を示すカーボンナノオニオンの合成に成功 ―SDGs達成に貢献する機能性ナノ 材料および次世代光源の創成への新たな展開―｜国立大学法人名古屋工業大学">
            <a:extLst>
              <a:ext uri="{FF2B5EF4-FFF2-40B4-BE49-F238E27FC236}">
                <a16:creationId xmlns:a16="http://schemas.microsoft.com/office/drawing/2014/main" id="{C4BDEDF8-FE2C-4E05-9BFD-0F5558A00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9" y="776366"/>
            <a:ext cx="10502153" cy="5907461"/>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714E3664-A618-42FE-B96A-D0E7941DDD7C}"/>
              </a:ext>
            </a:extLst>
          </p:cNvPr>
          <p:cNvSpPr txBox="1"/>
          <p:nvPr/>
        </p:nvSpPr>
        <p:spPr>
          <a:xfrm>
            <a:off x="3011488" y="6644437"/>
            <a:ext cx="6096000" cy="246221"/>
          </a:xfrm>
          <a:prstGeom prst="rect">
            <a:avLst/>
          </a:prstGeom>
          <a:noFill/>
        </p:spPr>
        <p:txBody>
          <a:bodyPr wrap="square">
            <a:spAutoFit/>
          </a:bodyPr>
          <a:lstStyle/>
          <a:p>
            <a:pPr algn="ctr"/>
            <a:r>
              <a:rPr lang="en-US" altLang="ja-JP" sz="1000" dirty="0">
                <a:latin typeface="BIZ UDPゴシック" panose="020B0400000000000000" pitchFamily="50" charset="-128"/>
                <a:ea typeface="BIZ UDPゴシック" panose="020B0400000000000000" pitchFamily="50" charset="-128"/>
              </a:rPr>
              <a:t>https://www.nitech.ac.jp/news/press/2022/9701.html</a:t>
            </a:r>
            <a:endParaRPr lang="ja-JP" altLang="en-US" sz="10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3DA519B0-E743-44C3-A1EC-609F37A72663}"/>
              </a:ext>
            </a:extLst>
          </p:cNvPr>
          <p:cNvSpPr txBox="1"/>
          <p:nvPr/>
        </p:nvSpPr>
        <p:spPr>
          <a:xfrm>
            <a:off x="2514601" y="3951514"/>
            <a:ext cx="2503714" cy="369332"/>
          </a:xfrm>
          <a:prstGeom prst="rect">
            <a:avLst/>
          </a:prstGeom>
          <a:no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鱗＝コラーゲン</a:t>
            </a:r>
          </a:p>
        </p:txBody>
      </p:sp>
    </p:spTree>
    <p:extLst>
      <p:ext uri="{BB962C8B-B14F-4D97-AF65-F5344CB8AC3E}">
        <p14:creationId xmlns:p14="http://schemas.microsoft.com/office/powerpoint/2010/main" val="3403148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3073"/>
            <a:ext cx="12192000" cy="584775"/>
          </a:xfrm>
          <a:prstGeom prst="rect">
            <a:avLst/>
          </a:prstGeom>
          <a:noFill/>
        </p:spPr>
        <p:txBody>
          <a:bodyPr wrap="square" rtlCol="0">
            <a:spAutoFit/>
          </a:bodyPr>
          <a:lstStyle/>
          <a:p>
            <a:pPr algn="ctr"/>
            <a:r>
              <a:rPr lang="ja-JP" altLang="en-US" sz="3200" b="1" dirty="0">
                <a:latin typeface="Yu Gothic UI Semilight" panose="020B0400000000000000" pitchFamily="50" charset="-128"/>
                <a:ea typeface="Yu Gothic UI Semilight" panose="020B0400000000000000" pitchFamily="50" charset="-128"/>
              </a:rPr>
              <a:t>棄てられた「魚の鱗</a:t>
            </a:r>
            <a:r>
              <a:rPr lang="ja-JP" altLang="en-US" sz="1400" b="1" dirty="0">
                <a:latin typeface="Yu Gothic UI Semilight" panose="020B0400000000000000" pitchFamily="50" charset="-128"/>
                <a:ea typeface="Yu Gothic UI Semilight" panose="020B0400000000000000" pitchFamily="50" charset="-128"/>
              </a:rPr>
              <a:t>（うろこ）</a:t>
            </a:r>
            <a:r>
              <a:rPr lang="ja-JP" altLang="en-US" sz="3200" b="1" dirty="0">
                <a:latin typeface="Yu Gothic UI Semilight" panose="020B0400000000000000" pitchFamily="50" charset="-128"/>
                <a:ea typeface="Yu Gothic UI Semilight" panose="020B0400000000000000" pitchFamily="50" charset="-128"/>
              </a:rPr>
              <a:t>」を</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カーボン・ナノ・オニオン</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に転換</a:t>
            </a:r>
            <a:endParaRPr kumimoji="1" lang="en-US" altLang="ja-JP" sz="1050" b="1" dirty="0">
              <a:latin typeface="Yu Gothic UI Semilight" panose="020B0400000000000000" pitchFamily="50" charset="-128"/>
              <a:ea typeface="Yu Gothic UI Semilight" panose="020B0400000000000000" pitchFamily="50" charset="-128"/>
            </a:endParaRPr>
          </a:p>
        </p:txBody>
      </p:sp>
      <p:sp>
        <p:nvSpPr>
          <p:cNvPr id="6" name="正方形/長方形 5">
            <a:extLst>
              <a:ext uri="{FF2B5EF4-FFF2-40B4-BE49-F238E27FC236}">
                <a16:creationId xmlns:a16="http://schemas.microsoft.com/office/drawing/2014/main" id="{BAB04B2B-0A7B-4DDE-806C-99E52B0473C4}"/>
              </a:ext>
            </a:extLst>
          </p:cNvPr>
          <p:cNvSpPr/>
          <p:nvPr/>
        </p:nvSpPr>
        <p:spPr>
          <a:xfrm>
            <a:off x="0" y="6273225"/>
            <a:ext cx="4070555"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ゴシック" panose="020B0400000000000000" pitchFamily="49" charset="-128"/>
                <a:ea typeface="BIZ UDゴシック" panose="020B0400000000000000" pitchFamily="49" charset="-128"/>
              </a:rPr>
              <a:t>名古屋工業大学</a:t>
            </a:r>
          </a:p>
        </p:txBody>
      </p:sp>
      <p:sp>
        <p:nvSpPr>
          <p:cNvPr id="7" name="正方形/長方形 6">
            <a:extLst>
              <a:ext uri="{FF2B5EF4-FFF2-40B4-BE49-F238E27FC236}">
                <a16:creationId xmlns:a16="http://schemas.microsoft.com/office/drawing/2014/main" id="{E55347B6-F96E-48C1-8069-3181113D9DCC}"/>
              </a:ext>
            </a:extLst>
          </p:cNvPr>
          <p:cNvSpPr/>
          <p:nvPr/>
        </p:nvSpPr>
        <p:spPr>
          <a:xfrm>
            <a:off x="4070555" y="6273225"/>
            <a:ext cx="4748980"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ゴシック" panose="020B0400000000000000" pitchFamily="49" charset="-128"/>
                <a:ea typeface="BIZ UDゴシック" panose="020B0400000000000000" pitchFamily="49" charset="-128"/>
              </a:rPr>
              <a:t>鱗をマイクロ波熱分解法で転換</a:t>
            </a:r>
          </a:p>
        </p:txBody>
      </p:sp>
      <p:sp>
        <p:nvSpPr>
          <p:cNvPr id="8" name="正方形/長方形 7">
            <a:extLst>
              <a:ext uri="{FF2B5EF4-FFF2-40B4-BE49-F238E27FC236}">
                <a16:creationId xmlns:a16="http://schemas.microsoft.com/office/drawing/2014/main" id="{94A41D3C-071E-4FFE-99FA-FC874FBF1389}"/>
              </a:ext>
            </a:extLst>
          </p:cNvPr>
          <p:cNvSpPr/>
          <p:nvPr/>
        </p:nvSpPr>
        <p:spPr>
          <a:xfrm>
            <a:off x="8819534" y="6270889"/>
            <a:ext cx="3372465"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BIZ UDゴシック" panose="020B0400000000000000" pitchFamily="49" charset="-128"/>
                <a:ea typeface="BIZ UDゴシック" panose="020B0400000000000000" pitchFamily="49" charset="-128"/>
              </a:rPr>
              <a:t>カーボンナノオニオン</a:t>
            </a:r>
            <a:endParaRPr kumimoji="1" lang="ja-JP" altLang="en-US" dirty="0">
              <a:solidFill>
                <a:sysClr val="windowText" lastClr="000000"/>
              </a:solidFill>
              <a:latin typeface="BIZ UDゴシック" panose="020B0400000000000000" pitchFamily="49" charset="-128"/>
              <a:ea typeface="BIZ UDゴシック" panose="020B0400000000000000" pitchFamily="49" charset="-128"/>
            </a:endParaRPr>
          </a:p>
        </p:txBody>
      </p:sp>
      <p:cxnSp>
        <p:nvCxnSpPr>
          <p:cNvPr id="10" name="直線コネクタ 9">
            <a:extLst>
              <a:ext uri="{FF2B5EF4-FFF2-40B4-BE49-F238E27FC236}">
                <a16:creationId xmlns:a16="http://schemas.microsoft.com/office/drawing/2014/main" id="{D5A85660-CBE7-4628-AA0F-DFC90D4F740E}"/>
              </a:ext>
            </a:extLst>
          </p:cNvPr>
          <p:cNvCxnSpPr/>
          <p:nvPr/>
        </p:nvCxnSpPr>
        <p:spPr>
          <a:xfrm>
            <a:off x="6059488" y="1002888"/>
            <a:ext cx="0" cy="4983419"/>
          </a:xfrm>
          <a:prstGeom prst="line">
            <a:avLst/>
          </a:prstGeom>
          <a:ln w="19050">
            <a:solidFill>
              <a:srgbClr val="C00000"/>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82BB9CD-BCC8-47FB-9FB4-730B7B837509}"/>
              </a:ext>
            </a:extLst>
          </p:cNvPr>
          <p:cNvSpPr txBox="1"/>
          <p:nvPr/>
        </p:nvSpPr>
        <p:spPr>
          <a:xfrm>
            <a:off x="665766" y="811307"/>
            <a:ext cx="4503170"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産業・社会的意義</a:t>
            </a:r>
          </a:p>
        </p:txBody>
      </p:sp>
      <p:sp>
        <p:nvSpPr>
          <p:cNvPr id="15" name="テキスト ボックス 14">
            <a:extLst>
              <a:ext uri="{FF2B5EF4-FFF2-40B4-BE49-F238E27FC236}">
                <a16:creationId xmlns:a16="http://schemas.microsoft.com/office/drawing/2014/main" id="{4CE1CC51-EE04-4EB7-9B36-C348861497BF}"/>
              </a:ext>
            </a:extLst>
          </p:cNvPr>
          <p:cNvSpPr txBox="1"/>
          <p:nvPr/>
        </p:nvSpPr>
        <p:spPr>
          <a:xfrm>
            <a:off x="6858723" y="1002888"/>
            <a:ext cx="4503170"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今後の展望＆参考情報</a:t>
            </a:r>
          </a:p>
        </p:txBody>
      </p:sp>
      <p:pic>
        <p:nvPicPr>
          <p:cNvPr id="16" name="図 18">
            <a:extLst>
              <a:ext uri="{FF2B5EF4-FFF2-40B4-BE49-F238E27FC236}">
                <a16:creationId xmlns:a16="http://schemas.microsoft.com/office/drawing/2014/main" id="{4EB3D6C4-3F49-4255-A9AD-245087FB64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1037" y="767895"/>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8">
            <a:extLst>
              <a:ext uri="{FF2B5EF4-FFF2-40B4-BE49-F238E27FC236}">
                <a16:creationId xmlns:a16="http://schemas.microsoft.com/office/drawing/2014/main" id="{154574EF-D95D-4937-A721-2E96663BF6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6243" y="767895"/>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テキスト ボックス 11">
            <a:extLst>
              <a:ext uri="{FF2B5EF4-FFF2-40B4-BE49-F238E27FC236}">
                <a16:creationId xmlns:a16="http://schemas.microsoft.com/office/drawing/2014/main" id="{B4BEBAA4-38D5-40C1-973C-20F09ABB3EF6}"/>
              </a:ext>
            </a:extLst>
          </p:cNvPr>
          <p:cNvSpPr txBox="1"/>
          <p:nvPr/>
        </p:nvSpPr>
        <p:spPr>
          <a:xfrm>
            <a:off x="126676" y="1332149"/>
            <a:ext cx="5763985" cy="584775"/>
          </a:xfrm>
          <a:prstGeom prst="rect">
            <a:avLst/>
          </a:prstGeom>
          <a:noFill/>
        </p:spPr>
        <p:txBody>
          <a:bodyPr wrap="square">
            <a:spAutoFit/>
          </a:bodyPr>
          <a:lstStyle/>
          <a:p>
            <a:pPr algn="l" fontAlgn="base"/>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廃棄される魚の鱗や皮の量は、世界中で年間</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5000</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万トンと推定。魚業から排出される廃棄物の再利用の社会的意義は大きい。</a:t>
            </a:r>
          </a:p>
        </p:txBody>
      </p:sp>
      <p:pic>
        <p:nvPicPr>
          <p:cNvPr id="13" name="Picture 2" descr="数字で理解する水産業">
            <a:extLst>
              <a:ext uri="{FF2B5EF4-FFF2-40B4-BE49-F238E27FC236}">
                <a16:creationId xmlns:a16="http://schemas.microsoft.com/office/drawing/2014/main" id="{86B78D52-D1EB-44EF-838F-A2DF64A04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792" y="1979648"/>
            <a:ext cx="5005119" cy="4150118"/>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076F9758-4E7D-4ED4-90D3-E234C3B9752A}"/>
              </a:ext>
            </a:extLst>
          </p:cNvPr>
          <p:cNvSpPr txBox="1"/>
          <p:nvPr/>
        </p:nvSpPr>
        <p:spPr>
          <a:xfrm>
            <a:off x="6228316" y="1665452"/>
            <a:ext cx="5724198" cy="2308324"/>
          </a:xfrm>
          <a:prstGeom prst="rect">
            <a:avLst/>
          </a:prstGeom>
          <a:noFill/>
        </p:spPr>
        <p:txBody>
          <a:bodyPr wrap="square">
            <a:spAutoFit/>
          </a:bodyPr>
          <a:lstStyle/>
          <a:p>
            <a:pPr algn="l" fontAlgn="base"/>
            <a:r>
              <a:rPr lang="ja-JP" altLang="en-US" dirty="0">
                <a:solidFill>
                  <a:srgbClr val="333333"/>
                </a:solidFill>
                <a:latin typeface="BIZ UDPゴシック" panose="020B0400000000000000" pitchFamily="50" charset="-128"/>
                <a:ea typeface="BIZ UDPゴシック" panose="020B0400000000000000" pitchFamily="50" charset="-128"/>
              </a:rPr>
              <a:t>魚の鱗から、カーボン・ナノ・オニオンを産みだす技術を紹介したが、この他に、</a:t>
            </a:r>
            <a:r>
              <a:rPr lang="ja-JP" altLang="en-US" b="0" i="0" dirty="0">
                <a:solidFill>
                  <a:srgbClr val="333333"/>
                </a:solidFill>
                <a:effectLst/>
                <a:latin typeface="BIZ UDPゴシック" panose="020B0400000000000000" pitchFamily="50" charset="-128"/>
                <a:ea typeface="BIZ UDPゴシック" panose="020B0400000000000000" pitchFamily="50" charset="-128"/>
              </a:rPr>
              <a:t>魚の鱗や皮を使った代替プラスチックの開発が注目されている。</a:t>
            </a:r>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endParaRPr lang="en-US" altLang="ja-JP" b="0" i="0" dirty="0">
              <a:solidFill>
                <a:srgbClr val="333333"/>
              </a:solidFill>
              <a:effectLst/>
              <a:latin typeface="BIZ UDPゴシック" panose="020B0400000000000000" pitchFamily="50" charset="-128"/>
              <a:ea typeface="BIZ UDPゴシック" panose="020B0400000000000000" pitchFamily="50" charset="-128"/>
            </a:endParaRPr>
          </a:p>
          <a:p>
            <a:pPr algn="l" fontAlgn="base"/>
            <a:r>
              <a:rPr lang="ja-JP" altLang="en-US" b="0" i="0" dirty="0">
                <a:solidFill>
                  <a:srgbClr val="333333"/>
                </a:solidFill>
                <a:effectLst/>
                <a:latin typeface="BIZ UDPゴシック" panose="020B0400000000000000" pitchFamily="50" charset="-128"/>
                <a:ea typeface="BIZ UDPゴシック" panose="020B0400000000000000" pitchFamily="50" charset="-128"/>
              </a:rPr>
              <a:t>英国の「マリーナテックス（</a:t>
            </a:r>
            <a:r>
              <a:rPr lang="en-US" altLang="ja-JP" b="0" i="0" dirty="0" err="1">
                <a:solidFill>
                  <a:srgbClr val="333333"/>
                </a:solidFill>
                <a:effectLst/>
                <a:latin typeface="BIZ UDPゴシック" panose="020B0400000000000000" pitchFamily="50" charset="-128"/>
                <a:ea typeface="BIZ UDPゴシック" panose="020B0400000000000000" pitchFamily="50" charset="-128"/>
              </a:rPr>
              <a:t>MarinaTex</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）」は、半透明でやわらかく、使用感はまさにプラスチック。強度もあり、ビニール袋によく使われている</a:t>
            </a:r>
            <a:r>
              <a:rPr lang="en-US" altLang="ja-JP" b="0" i="0" dirty="0">
                <a:solidFill>
                  <a:srgbClr val="333333"/>
                </a:solidFill>
                <a:effectLst/>
                <a:latin typeface="BIZ UDPゴシック" panose="020B0400000000000000" pitchFamily="50" charset="-128"/>
                <a:ea typeface="BIZ UDPゴシック" panose="020B0400000000000000" pitchFamily="50" charset="-128"/>
              </a:rPr>
              <a:t>LDPE (low-density polyethylene)</a:t>
            </a:r>
            <a:r>
              <a:rPr lang="ja-JP" altLang="en-US" b="0" i="0" dirty="0">
                <a:solidFill>
                  <a:srgbClr val="333333"/>
                </a:solidFill>
                <a:effectLst/>
                <a:latin typeface="BIZ UDPゴシック" panose="020B0400000000000000" pitchFamily="50" charset="-128"/>
                <a:ea typeface="BIZ UDPゴシック" panose="020B0400000000000000" pitchFamily="50" charset="-128"/>
              </a:rPr>
              <a:t>よりも高い張力耐性がある素材。</a:t>
            </a:r>
          </a:p>
        </p:txBody>
      </p:sp>
      <p:sp>
        <p:nvSpPr>
          <p:cNvPr id="19" name="object 8">
            <a:extLst>
              <a:ext uri="{FF2B5EF4-FFF2-40B4-BE49-F238E27FC236}">
                <a16:creationId xmlns:a16="http://schemas.microsoft.com/office/drawing/2014/main" id="{672391BA-D09A-493C-B116-82EE160334C2}"/>
              </a:ext>
            </a:extLst>
          </p:cNvPr>
          <p:cNvSpPr/>
          <p:nvPr/>
        </p:nvSpPr>
        <p:spPr>
          <a:xfrm>
            <a:off x="6445044" y="4115683"/>
            <a:ext cx="1969612" cy="2014083"/>
          </a:xfrm>
          <a:prstGeom prst="rect">
            <a:avLst/>
          </a:prstGeom>
          <a:blipFill>
            <a:blip r:embed="rId4" cstate="print"/>
            <a:stretch>
              <a:fillRect/>
            </a:stretch>
          </a:blipFill>
        </p:spPr>
        <p:txBody>
          <a:bodyPr wrap="square" lIns="0" tIns="0" rIns="0" bIns="0" rtlCol="0"/>
          <a:lstStyle/>
          <a:p>
            <a:endParaRPr dirty="0"/>
          </a:p>
        </p:txBody>
      </p:sp>
      <p:sp>
        <p:nvSpPr>
          <p:cNvPr id="20" name="object 7">
            <a:extLst>
              <a:ext uri="{FF2B5EF4-FFF2-40B4-BE49-F238E27FC236}">
                <a16:creationId xmlns:a16="http://schemas.microsoft.com/office/drawing/2014/main" id="{AC581207-48FB-47A2-9C31-A72000AE958A}"/>
              </a:ext>
            </a:extLst>
          </p:cNvPr>
          <p:cNvSpPr/>
          <p:nvPr/>
        </p:nvSpPr>
        <p:spPr>
          <a:xfrm>
            <a:off x="8800211" y="4181694"/>
            <a:ext cx="2725432" cy="1908411"/>
          </a:xfrm>
          <a:prstGeom prst="rect">
            <a:avLst/>
          </a:prstGeom>
          <a:blipFill>
            <a:blip r:embed="rId5"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09210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F6ADE099-BDF6-4CC7-96ED-A59262D58C87}"/>
              </a:ext>
            </a:extLst>
          </p:cNvPr>
          <p:cNvSpPr txBox="1"/>
          <p:nvPr/>
        </p:nvSpPr>
        <p:spPr>
          <a:xfrm>
            <a:off x="1681403" y="206635"/>
            <a:ext cx="2637360" cy="461665"/>
          </a:xfrm>
          <a:prstGeom prst="rect">
            <a:avLst/>
          </a:prstGeom>
          <a:noFill/>
        </p:spPr>
        <p:txBody>
          <a:bodyPr wrap="square">
            <a:spAutoFit/>
          </a:bodyPr>
          <a:lstStyle/>
          <a:p>
            <a:pPr algn="ctr"/>
            <a:r>
              <a:rPr lang="ja-JP" altLang="en-US" sz="2400" b="1" i="0" dirty="0">
                <a:solidFill>
                  <a:schemeClr val="tx1">
                    <a:lumMod val="95000"/>
                    <a:lumOff val="5000"/>
                  </a:schemeClr>
                </a:solidFill>
                <a:effectLst/>
                <a:latin typeface="BIZ UDPゴシック" panose="020B0400000000000000" pitchFamily="50" charset="-128"/>
                <a:ea typeface="BIZ UDPゴシック" panose="020B0400000000000000" pitchFamily="50" charset="-128"/>
              </a:rPr>
              <a:t>お魚サブスク</a:t>
            </a:r>
            <a:endParaRPr lang="ja-JP" altLang="en-US" sz="2400" b="1" dirty="0">
              <a:solidFill>
                <a:schemeClr val="tx1">
                  <a:lumMod val="95000"/>
                  <a:lumOff val="5000"/>
                </a:schemeClr>
              </a:solidFill>
              <a:latin typeface="BIZ UDPゴシック" panose="020B0400000000000000" pitchFamily="50" charset="-128"/>
              <a:ea typeface="BIZ UDPゴシック" panose="020B0400000000000000" pitchFamily="50" charset="-128"/>
            </a:endParaRPr>
          </a:p>
        </p:txBody>
      </p:sp>
      <p:pic>
        <p:nvPicPr>
          <p:cNvPr id="1026" name="Picture 2" descr="フィシュル">
            <a:extLst>
              <a:ext uri="{FF2B5EF4-FFF2-40B4-BE49-F238E27FC236}">
                <a16:creationId xmlns:a16="http://schemas.microsoft.com/office/drawing/2014/main" id="{75BAA5E1-9E7A-45F8-AF6D-396BBCB15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43" y="2791232"/>
            <a:ext cx="5683480" cy="377973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2F7C9DA-15FE-471C-A662-9596CED146CB}"/>
              </a:ext>
            </a:extLst>
          </p:cNvPr>
          <p:cNvSpPr txBox="1"/>
          <p:nvPr/>
        </p:nvSpPr>
        <p:spPr>
          <a:xfrm>
            <a:off x="208670" y="725994"/>
            <a:ext cx="5744258" cy="1815882"/>
          </a:xfrm>
          <a:prstGeom prst="rect">
            <a:avLst/>
          </a:prstGeom>
          <a:noFill/>
        </p:spPr>
        <p:txBody>
          <a:bodyPr wrap="square">
            <a:spAutoFit/>
          </a:bodyPr>
          <a:lstStyle/>
          <a:p>
            <a:pPr algn="l"/>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株式会社ベンナーズが行っているお魚サブスク「フィシュル」という事業では、</a:t>
            </a:r>
            <a:r>
              <a:rPr lang="ja-JP" altLang="en-US" sz="1600" b="0" i="0" dirty="0">
                <a:solidFill>
                  <a:srgbClr val="C00000"/>
                </a:solidFill>
                <a:effectLst/>
                <a:latin typeface="BIZ UDPゴシック" panose="020B0400000000000000" pitchFamily="50" charset="-128"/>
                <a:ea typeface="BIZ UDPゴシック" panose="020B0400000000000000" pitchFamily="50" charset="-128"/>
              </a:rPr>
              <a:t>廃棄されてしまう未利用魚を加工</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し、サブスクモデルで販売している。</a:t>
            </a:r>
          </a:p>
          <a:p>
            <a:pPr algn="l"/>
            <a:r>
              <a:rPr lang="ja-JP" altLang="en-US" sz="1600" b="0" i="0" dirty="0">
                <a:solidFill>
                  <a:srgbClr val="C00000"/>
                </a:solidFill>
                <a:effectLst/>
                <a:latin typeface="BIZ UDPゴシック" panose="020B0400000000000000" pitchFamily="50" charset="-128"/>
                <a:ea typeface="BIZ UDPゴシック" panose="020B0400000000000000" pitchFamily="50" charset="-128"/>
              </a:rPr>
              <a:t>水揚げされた魚はすぐに鱗を取り</a:t>
            </a:r>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きれいに３枚におろされ、それぞれの魚の種類に合わせて加工される。脂乗りなどの状態に合わせて味付けがされるが、使用する調味料も安心・安全な原料にこだわり、着色料や保存料は使用されていない。</a:t>
            </a:r>
          </a:p>
        </p:txBody>
      </p:sp>
      <p:pic>
        <p:nvPicPr>
          <p:cNvPr id="5" name="Picture 2" descr="五島のフィッシュハム">
            <a:extLst>
              <a:ext uri="{FF2B5EF4-FFF2-40B4-BE49-F238E27FC236}">
                <a16:creationId xmlns:a16="http://schemas.microsoft.com/office/drawing/2014/main" id="{AD931536-9ACA-4DD7-BB3C-B9EBC85F9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416" y="2285384"/>
            <a:ext cx="3572356" cy="457261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8118207E-3012-4177-9134-5A21CC31006E}"/>
              </a:ext>
            </a:extLst>
          </p:cNvPr>
          <p:cNvSpPr txBox="1"/>
          <p:nvPr/>
        </p:nvSpPr>
        <p:spPr>
          <a:xfrm>
            <a:off x="6096000" y="725994"/>
            <a:ext cx="5845629" cy="1569660"/>
          </a:xfrm>
          <a:prstGeom prst="rect">
            <a:avLst/>
          </a:prstGeom>
          <a:noFill/>
        </p:spPr>
        <p:txBody>
          <a:bodyPr wrap="square">
            <a:spAutoFit/>
          </a:bodyPr>
          <a:lstStyle/>
          <a:p>
            <a:pPr algn="l"/>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五島列島は、世界最大級の海流である黒潮から九州南西部で分岐する暖流対馬海流が対馬へ流れ込んでおり、魚の宝庫として有名。だが、この五島列島では、伊勢海老やウニなどは全国で流通している一方、未利用魚の廃棄問題に悩まされていた。</a:t>
            </a:r>
            <a:endParaRPr lang="en-US" altLang="ja-JP" sz="1600" b="0" i="0" dirty="0">
              <a:solidFill>
                <a:srgbClr val="000000"/>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rgbClr val="000000"/>
                </a:solidFill>
                <a:effectLst/>
                <a:latin typeface="BIZ UDPゴシック" panose="020B0400000000000000" pitchFamily="50" charset="-128"/>
                <a:ea typeface="BIZ UDPゴシック" panose="020B0400000000000000" pitchFamily="50" charset="-128"/>
              </a:rPr>
              <a:t>解決方法の一つとして、廃棄される魚を利用したフィッシュハムを製造・販売している。</a:t>
            </a:r>
          </a:p>
        </p:txBody>
      </p:sp>
      <p:sp>
        <p:nvSpPr>
          <p:cNvPr id="8" name="テキスト ボックス 7">
            <a:extLst>
              <a:ext uri="{FF2B5EF4-FFF2-40B4-BE49-F238E27FC236}">
                <a16:creationId xmlns:a16="http://schemas.microsoft.com/office/drawing/2014/main" id="{2C9BB92D-82C9-43E5-93D2-901C9CA9E1B3}"/>
              </a:ext>
            </a:extLst>
          </p:cNvPr>
          <p:cNvSpPr txBox="1"/>
          <p:nvPr/>
        </p:nvSpPr>
        <p:spPr>
          <a:xfrm>
            <a:off x="6096000" y="206634"/>
            <a:ext cx="6096000" cy="461665"/>
          </a:xfrm>
          <a:prstGeom prst="rect">
            <a:avLst/>
          </a:prstGeom>
          <a:noFill/>
        </p:spPr>
        <p:txBody>
          <a:bodyPr wrap="square">
            <a:spAutoFit/>
          </a:bodyPr>
          <a:lstStyle/>
          <a:p>
            <a:pPr algn="ctr"/>
            <a:r>
              <a:rPr lang="ja-JP" altLang="en-US" sz="2400" b="1" dirty="0">
                <a:solidFill>
                  <a:schemeClr val="tx1">
                    <a:lumMod val="95000"/>
                    <a:lumOff val="5000"/>
                  </a:schemeClr>
                </a:solidFill>
                <a:latin typeface="BIZ UDPゴシック" panose="020B0400000000000000" pitchFamily="50" charset="-128"/>
                <a:ea typeface="BIZ UDPゴシック" panose="020B0400000000000000" pitchFamily="50" charset="-128"/>
              </a:rPr>
              <a:t>棄てられる魚から作られたフィッシュハム</a:t>
            </a:r>
          </a:p>
        </p:txBody>
      </p:sp>
    </p:spTree>
    <p:extLst>
      <p:ext uri="{BB962C8B-B14F-4D97-AF65-F5344CB8AC3E}">
        <p14:creationId xmlns:p14="http://schemas.microsoft.com/office/powerpoint/2010/main" val="2058499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テキスト ボックス 26">
            <a:extLst>
              <a:ext uri="{FF2B5EF4-FFF2-40B4-BE49-F238E27FC236}">
                <a16:creationId xmlns:a16="http://schemas.microsoft.com/office/drawing/2014/main" id="{DD35625F-904C-4C1E-B261-E25D446A6EAB}"/>
              </a:ext>
            </a:extLst>
          </p:cNvPr>
          <p:cNvSpPr txBox="1"/>
          <p:nvPr/>
        </p:nvSpPr>
        <p:spPr>
          <a:xfrm>
            <a:off x="3315951" y="5246231"/>
            <a:ext cx="2386117" cy="1371356"/>
          </a:xfrm>
          <a:prstGeom prst="rect">
            <a:avLst/>
          </a:prstGeom>
          <a:solidFill>
            <a:schemeClr val="accent4">
              <a:lumMod val="75000"/>
            </a:schemeClr>
          </a:solidFill>
        </p:spPr>
        <p:txBody>
          <a:bodyPr wrap="square" rtlCol="0">
            <a:spAutoFit/>
          </a:bodyPr>
          <a:lstStyle/>
          <a:p>
            <a:endParaRPr kumimoji="1" lang="ja-JP" altLang="en-US" dirty="0"/>
          </a:p>
        </p:txBody>
      </p:sp>
      <p:sp>
        <p:nvSpPr>
          <p:cNvPr id="24" name="テキスト ボックス 23">
            <a:extLst>
              <a:ext uri="{FF2B5EF4-FFF2-40B4-BE49-F238E27FC236}">
                <a16:creationId xmlns:a16="http://schemas.microsoft.com/office/drawing/2014/main" id="{8BFE12E7-75EA-4CD5-AC83-64A46D7904D1}"/>
              </a:ext>
            </a:extLst>
          </p:cNvPr>
          <p:cNvSpPr txBox="1"/>
          <p:nvPr/>
        </p:nvSpPr>
        <p:spPr>
          <a:xfrm>
            <a:off x="204682" y="5226270"/>
            <a:ext cx="2386117" cy="1371356"/>
          </a:xfrm>
          <a:prstGeom prst="rect">
            <a:avLst/>
          </a:prstGeom>
          <a:solidFill>
            <a:schemeClr val="accent4">
              <a:lumMod val="75000"/>
            </a:schemeClr>
          </a:solidFill>
        </p:spPr>
        <p:txBody>
          <a:bodyPr wrap="square" rtlCol="0">
            <a:spAutoFit/>
          </a:bodyPr>
          <a:lstStyle/>
          <a:p>
            <a:endParaRPr kumimoji="1" lang="ja-JP" altLang="en-US" dirty="0"/>
          </a:p>
        </p:txBody>
      </p:sp>
      <p:sp>
        <p:nvSpPr>
          <p:cNvPr id="2" name="object 2"/>
          <p:cNvSpPr txBox="1"/>
          <p:nvPr/>
        </p:nvSpPr>
        <p:spPr>
          <a:xfrm>
            <a:off x="11880829" y="653084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24</a:t>
            </a:r>
            <a:endParaRPr sz="1600">
              <a:latin typeface="HG明朝B"/>
              <a:cs typeface="HG明朝B"/>
            </a:endParaRPr>
          </a:p>
        </p:txBody>
      </p:sp>
      <p:pic>
        <p:nvPicPr>
          <p:cNvPr id="3" name="object 3"/>
          <p:cNvPicPr/>
          <p:nvPr/>
        </p:nvPicPr>
        <p:blipFill>
          <a:blip r:embed="rId2" cstate="print"/>
          <a:stretch>
            <a:fillRect/>
          </a:stretch>
        </p:blipFill>
        <p:spPr>
          <a:xfrm>
            <a:off x="11423904" y="86868"/>
            <a:ext cx="673607" cy="1028699"/>
          </a:xfrm>
          <a:prstGeom prst="rect">
            <a:avLst/>
          </a:prstGeom>
        </p:spPr>
      </p:pic>
      <p:sp>
        <p:nvSpPr>
          <p:cNvPr id="7" name="object 7"/>
          <p:cNvSpPr txBox="1"/>
          <p:nvPr/>
        </p:nvSpPr>
        <p:spPr>
          <a:xfrm>
            <a:off x="7676681" y="6316852"/>
            <a:ext cx="3044190" cy="427990"/>
          </a:xfrm>
          <a:prstGeom prst="rect">
            <a:avLst/>
          </a:prstGeom>
        </p:spPr>
        <p:txBody>
          <a:bodyPr vert="horz" wrap="square" lIns="0" tIns="59690" rIns="0" bIns="0" rtlCol="0">
            <a:spAutoFit/>
          </a:bodyPr>
          <a:lstStyle/>
          <a:p>
            <a:pPr marL="699135">
              <a:lnSpc>
                <a:spcPct val="100000"/>
              </a:lnSpc>
              <a:spcBef>
                <a:spcPts val="470"/>
              </a:spcBef>
            </a:pPr>
            <a:r>
              <a:rPr sz="1200" b="0" spc="-5" dirty="0">
                <a:latin typeface="BIZ UDP明朝 Medium"/>
                <a:cs typeface="BIZ UDP明朝 Medium"/>
              </a:rPr>
              <a:t>粉末魚肥「うみからだいち」</a:t>
            </a:r>
            <a:endParaRPr sz="1200" dirty="0">
              <a:latin typeface="BIZ UDP明朝 Medium"/>
              <a:cs typeface="BIZ UDP明朝 Medium"/>
            </a:endParaRPr>
          </a:p>
          <a:p>
            <a:pPr marL="12700">
              <a:lnSpc>
                <a:spcPct val="100000"/>
              </a:lnSpc>
              <a:spcBef>
                <a:spcPts val="280"/>
              </a:spcBef>
            </a:pPr>
            <a:r>
              <a:rPr sz="900" b="0" spc="-10" dirty="0">
                <a:latin typeface="BIZ UDP明朝 Medium"/>
                <a:cs typeface="BIZ UDP明朝 Medium"/>
              </a:rPr>
              <a:t>https:</a:t>
            </a:r>
            <a:r>
              <a:rPr sz="900" b="0" spc="-10" dirty="0">
                <a:latin typeface="BIZ UDP明朝 Medium"/>
                <a:cs typeface="BIZ UDP明朝 Medium"/>
                <a:hlinkClick r:id="rId3"/>
              </a:rPr>
              <a:t>//w</a:t>
            </a:r>
            <a:r>
              <a:rPr sz="900" b="0" spc="-10" dirty="0">
                <a:latin typeface="BIZ UDP明朝 Medium"/>
                <a:cs typeface="BIZ UDP明朝 Medium"/>
              </a:rPr>
              <a:t>ww</a:t>
            </a:r>
            <a:r>
              <a:rPr sz="900" b="0" spc="-10" dirty="0">
                <a:latin typeface="BIZ UDP明朝 Medium"/>
                <a:cs typeface="BIZ UDP明朝 Medium"/>
                <a:hlinkClick r:id="rId3"/>
              </a:rPr>
              <a:t>.apsp.or.jp/casestudy/umikaradaichi/</a:t>
            </a:r>
            <a:endParaRPr sz="900" dirty="0">
              <a:latin typeface="BIZ UDP明朝 Medium"/>
              <a:cs typeface="BIZ UDP明朝 Medium"/>
            </a:endParaRPr>
          </a:p>
        </p:txBody>
      </p:sp>
      <p:pic>
        <p:nvPicPr>
          <p:cNvPr id="8" name="object 8"/>
          <p:cNvPicPr/>
          <p:nvPr/>
        </p:nvPicPr>
        <p:blipFill>
          <a:blip r:embed="rId4" cstate="print"/>
          <a:stretch>
            <a:fillRect/>
          </a:stretch>
        </p:blipFill>
        <p:spPr>
          <a:xfrm>
            <a:off x="7394656" y="4392041"/>
            <a:ext cx="3421379" cy="1924811"/>
          </a:xfrm>
          <a:prstGeom prst="rect">
            <a:avLst/>
          </a:prstGeom>
        </p:spPr>
      </p:pic>
      <p:pic>
        <p:nvPicPr>
          <p:cNvPr id="9" name="object 9"/>
          <p:cNvPicPr/>
          <p:nvPr/>
        </p:nvPicPr>
        <p:blipFill>
          <a:blip r:embed="rId5" cstate="print"/>
          <a:stretch>
            <a:fillRect/>
          </a:stretch>
        </p:blipFill>
        <p:spPr>
          <a:xfrm>
            <a:off x="6110740" y="1197430"/>
            <a:ext cx="5392085" cy="3047116"/>
          </a:xfrm>
          <a:prstGeom prst="rect">
            <a:avLst/>
          </a:prstGeom>
        </p:spPr>
      </p:pic>
      <p:sp>
        <p:nvSpPr>
          <p:cNvPr id="14" name="object 14"/>
          <p:cNvSpPr txBox="1">
            <a:spLocks noGrp="1"/>
          </p:cNvSpPr>
          <p:nvPr>
            <p:ph type="title"/>
          </p:nvPr>
        </p:nvSpPr>
        <p:spPr>
          <a:xfrm>
            <a:off x="1369104" y="348583"/>
            <a:ext cx="9692640"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385723"/>
                </a:solidFill>
                <a:latin typeface="BIZ UDPゴシック" panose="020B0400000000000000" pitchFamily="50" charset="-128"/>
                <a:ea typeface="BIZ UDPゴシック" panose="020B0400000000000000" pitchFamily="50" charset="-128"/>
              </a:rPr>
              <a:t>魚肥</a:t>
            </a:r>
            <a:r>
              <a:rPr sz="2800" spc="-15" dirty="0">
                <a:latin typeface="BIZ UDPゴシック" panose="020B0400000000000000" pitchFamily="50" charset="-128"/>
                <a:ea typeface="BIZ UDPゴシック" panose="020B0400000000000000" pitchFamily="50" charset="-128"/>
              </a:rPr>
              <a:t>・・・江戸時代は 「</a:t>
            </a:r>
            <a:r>
              <a:rPr sz="3200" b="1" dirty="0">
                <a:solidFill>
                  <a:srgbClr val="FFC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金肥</a:t>
            </a:r>
            <a:r>
              <a:rPr sz="2800" spc="-20" dirty="0">
                <a:latin typeface="BIZ UDPゴシック" panose="020B0400000000000000" pitchFamily="50" charset="-128"/>
                <a:ea typeface="BIZ UDPゴシック" panose="020B0400000000000000" pitchFamily="50" charset="-128"/>
              </a:rPr>
              <a:t>」 と呼ばれ高値で取引された</a:t>
            </a:r>
            <a:endParaRPr sz="2800" dirty="0">
              <a:latin typeface="BIZ UDPゴシック" panose="020B0400000000000000" pitchFamily="50" charset="-128"/>
              <a:ea typeface="BIZ UDPゴシック" panose="020B0400000000000000" pitchFamily="50" charset="-128"/>
            </a:endParaRPr>
          </a:p>
        </p:txBody>
      </p:sp>
      <p:pic>
        <p:nvPicPr>
          <p:cNvPr id="19458" name="Picture 2" descr="ソース画像を表示">
            <a:extLst>
              <a:ext uri="{FF2B5EF4-FFF2-40B4-BE49-F238E27FC236}">
                <a16:creationId xmlns:a16="http://schemas.microsoft.com/office/drawing/2014/main" id="{450BEF3C-02D0-4246-A177-EAFBA43BB0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633" y="1027687"/>
            <a:ext cx="4728439" cy="304711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線コネクタ 15">
            <a:extLst>
              <a:ext uri="{FF2B5EF4-FFF2-40B4-BE49-F238E27FC236}">
                <a16:creationId xmlns:a16="http://schemas.microsoft.com/office/drawing/2014/main" id="{3C55EFB7-F448-4D98-B4B3-93223DD80B64}"/>
              </a:ext>
            </a:extLst>
          </p:cNvPr>
          <p:cNvCxnSpPr>
            <a:cxnSpLocks/>
          </p:cNvCxnSpPr>
          <p:nvPr/>
        </p:nvCxnSpPr>
        <p:spPr>
          <a:xfrm>
            <a:off x="204332" y="5192485"/>
            <a:ext cx="2386468" cy="0"/>
          </a:xfrm>
          <a:prstGeom prst="line">
            <a:avLst/>
          </a:prstGeom>
          <a:ln w="76200">
            <a:solidFill>
              <a:schemeClr val="accent4">
                <a:lumMod val="50000"/>
              </a:schemeClr>
            </a:solidFill>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C1179238-D876-4022-8A47-72804A280BC0}"/>
              </a:ext>
            </a:extLst>
          </p:cNvPr>
          <p:cNvSpPr/>
          <p:nvPr/>
        </p:nvSpPr>
        <p:spPr>
          <a:xfrm>
            <a:off x="4225245" y="5424837"/>
            <a:ext cx="468085" cy="381000"/>
          </a:xfrm>
          <a:prstGeom prst="ellipse">
            <a:avLst/>
          </a:prstGeom>
          <a:solidFill>
            <a:schemeClr val="accent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種</a:t>
            </a:r>
          </a:p>
        </p:txBody>
      </p:sp>
      <p:sp>
        <p:nvSpPr>
          <p:cNvPr id="21" name="楕円 20">
            <a:extLst>
              <a:ext uri="{FF2B5EF4-FFF2-40B4-BE49-F238E27FC236}">
                <a16:creationId xmlns:a16="http://schemas.microsoft.com/office/drawing/2014/main" id="{D1B279F3-0842-4293-890D-9241CB8A5A2E}"/>
              </a:ext>
            </a:extLst>
          </p:cNvPr>
          <p:cNvSpPr/>
          <p:nvPr/>
        </p:nvSpPr>
        <p:spPr>
          <a:xfrm>
            <a:off x="571732" y="5470070"/>
            <a:ext cx="468085" cy="381000"/>
          </a:xfrm>
          <a:custGeom>
            <a:avLst/>
            <a:gdLst>
              <a:gd name="connsiteX0" fmla="*/ 0 w 468085"/>
              <a:gd name="connsiteY0" fmla="*/ 190500 h 381000"/>
              <a:gd name="connsiteX1" fmla="*/ 234043 w 468085"/>
              <a:gd name="connsiteY1" fmla="*/ 0 h 381000"/>
              <a:gd name="connsiteX2" fmla="*/ 468086 w 468085"/>
              <a:gd name="connsiteY2" fmla="*/ 190500 h 381000"/>
              <a:gd name="connsiteX3" fmla="*/ 234043 w 468085"/>
              <a:gd name="connsiteY3" fmla="*/ 381000 h 381000"/>
              <a:gd name="connsiteX4" fmla="*/ 0 w 468085"/>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85" h="381000" fill="none" extrusionOk="0">
                <a:moveTo>
                  <a:pt x="0" y="190500"/>
                </a:moveTo>
                <a:cubicBezTo>
                  <a:pt x="-13242" y="62306"/>
                  <a:pt x="114122" y="-24901"/>
                  <a:pt x="234043" y="0"/>
                </a:cubicBezTo>
                <a:cubicBezTo>
                  <a:pt x="379444" y="7495"/>
                  <a:pt x="468076" y="82209"/>
                  <a:pt x="468086" y="190500"/>
                </a:cubicBezTo>
                <a:cubicBezTo>
                  <a:pt x="464987" y="280464"/>
                  <a:pt x="358030" y="382048"/>
                  <a:pt x="234043" y="381000"/>
                </a:cubicBezTo>
                <a:cubicBezTo>
                  <a:pt x="113369" y="367931"/>
                  <a:pt x="-15986" y="312017"/>
                  <a:pt x="0" y="190500"/>
                </a:cubicBezTo>
                <a:close/>
              </a:path>
              <a:path w="468085" h="381000" stroke="0" extrusionOk="0">
                <a:moveTo>
                  <a:pt x="0" y="190500"/>
                </a:moveTo>
                <a:cubicBezTo>
                  <a:pt x="31752" y="88823"/>
                  <a:pt x="123579" y="2144"/>
                  <a:pt x="234043" y="0"/>
                </a:cubicBezTo>
                <a:cubicBezTo>
                  <a:pt x="380953" y="-278"/>
                  <a:pt x="474354" y="81556"/>
                  <a:pt x="468086" y="190500"/>
                </a:cubicBezTo>
                <a:cubicBezTo>
                  <a:pt x="491710" y="275368"/>
                  <a:pt x="346493" y="406070"/>
                  <a:pt x="234043" y="381000"/>
                </a:cubicBezTo>
                <a:cubicBezTo>
                  <a:pt x="97884" y="381911"/>
                  <a:pt x="13727" y="276256"/>
                  <a:pt x="0" y="190500"/>
                </a:cubicBezTo>
                <a:close/>
              </a:path>
            </a:pathLst>
          </a:custGeom>
          <a:solidFill>
            <a:schemeClr val="accent2">
              <a:lumMod val="75000"/>
            </a:schemeClr>
          </a:solidFill>
          <a:ln w="28575">
            <a:solidFill>
              <a:schemeClr val="bg1"/>
            </a:solidFill>
            <a:extLst>
              <a:ext uri="{C807C97D-BFC1-408E-A445-0C87EB9F89A2}">
                <ask:lineSketchStyleProps xmlns:ask="http://schemas.microsoft.com/office/drawing/2018/sketchyshapes" sd="125513031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種</a:t>
            </a:r>
          </a:p>
        </p:txBody>
      </p:sp>
      <p:sp>
        <p:nvSpPr>
          <p:cNvPr id="22" name="楕円 21">
            <a:extLst>
              <a:ext uri="{FF2B5EF4-FFF2-40B4-BE49-F238E27FC236}">
                <a16:creationId xmlns:a16="http://schemas.microsoft.com/office/drawing/2014/main" id="{0CA53ED3-5A03-48DC-9F78-3D6CC265EC3D}"/>
              </a:ext>
            </a:extLst>
          </p:cNvPr>
          <p:cNvSpPr/>
          <p:nvPr/>
        </p:nvSpPr>
        <p:spPr>
          <a:xfrm>
            <a:off x="1531717" y="5550909"/>
            <a:ext cx="468085" cy="381000"/>
          </a:xfrm>
          <a:custGeom>
            <a:avLst/>
            <a:gdLst>
              <a:gd name="connsiteX0" fmla="*/ 0 w 468085"/>
              <a:gd name="connsiteY0" fmla="*/ 190500 h 381000"/>
              <a:gd name="connsiteX1" fmla="*/ 234043 w 468085"/>
              <a:gd name="connsiteY1" fmla="*/ 0 h 381000"/>
              <a:gd name="connsiteX2" fmla="*/ 468086 w 468085"/>
              <a:gd name="connsiteY2" fmla="*/ 190500 h 381000"/>
              <a:gd name="connsiteX3" fmla="*/ 234043 w 468085"/>
              <a:gd name="connsiteY3" fmla="*/ 381000 h 381000"/>
              <a:gd name="connsiteX4" fmla="*/ 0 w 468085"/>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85" h="381000" fill="none" extrusionOk="0">
                <a:moveTo>
                  <a:pt x="0" y="190500"/>
                </a:moveTo>
                <a:cubicBezTo>
                  <a:pt x="31760" y="79443"/>
                  <a:pt x="74229" y="-2108"/>
                  <a:pt x="234043" y="0"/>
                </a:cubicBezTo>
                <a:cubicBezTo>
                  <a:pt x="373193" y="-4501"/>
                  <a:pt x="470987" y="83945"/>
                  <a:pt x="468086" y="190500"/>
                </a:cubicBezTo>
                <a:cubicBezTo>
                  <a:pt x="458428" y="318624"/>
                  <a:pt x="332004" y="379282"/>
                  <a:pt x="234043" y="381000"/>
                </a:cubicBezTo>
                <a:cubicBezTo>
                  <a:pt x="114015" y="367577"/>
                  <a:pt x="-9374" y="289387"/>
                  <a:pt x="0" y="190500"/>
                </a:cubicBezTo>
                <a:close/>
              </a:path>
              <a:path w="468085" h="381000" stroke="0" extrusionOk="0">
                <a:moveTo>
                  <a:pt x="0" y="190500"/>
                </a:moveTo>
                <a:cubicBezTo>
                  <a:pt x="-6005" y="79957"/>
                  <a:pt x="104035" y="7424"/>
                  <a:pt x="234043" y="0"/>
                </a:cubicBezTo>
                <a:cubicBezTo>
                  <a:pt x="341443" y="12634"/>
                  <a:pt x="459558" y="84771"/>
                  <a:pt x="468086" y="190500"/>
                </a:cubicBezTo>
                <a:cubicBezTo>
                  <a:pt x="473731" y="306844"/>
                  <a:pt x="360659" y="411187"/>
                  <a:pt x="234043" y="381000"/>
                </a:cubicBezTo>
                <a:cubicBezTo>
                  <a:pt x="117808" y="393765"/>
                  <a:pt x="-5299" y="292721"/>
                  <a:pt x="0" y="190500"/>
                </a:cubicBezTo>
                <a:close/>
              </a:path>
            </a:pathLst>
          </a:custGeom>
          <a:solidFill>
            <a:schemeClr val="accent2">
              <a:lumMod val="75000"/>
            </a:schemeClr>
          </a:solidFill>
          <a:ln w="28575">
            <a:solidFill>
              <a:schemeClr val="bg1"/>
            </a:solidFill>
            <a:extLst>
              <a:ext uri="{C807C97D-BFC1-408E-A445-0C87EB9F89A2}">
                <ask:lineSketchStyleProps xmlns:ask="http://schemas.microsoft.com/office/drawing/2018/sketchyshapes" sd="258600721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種</a:t>
            </a:r>
          </a:p>
        </p:txBody>
      </p:sp>
      <p:sp>
        <p:nvSpPr>
          <p:cNvPr id="23" name="楕円 22">
            <a:extLst>
              <a:ext uri="{FF2B5EF4-FFF2-40B4-BE49-F238E27FC236}">
                <a16:creationId xmlns:a16="http://schemas.microsoft.com/office/drawing/2014/main" id="{A3117163-865A-4ADA-B788-F313489E35D2}"/>
              </a:ext>
            </a:extLst>
          </p:cNvPr>
          <p:cNvSpPr/>
          <p:nvPr/>
        </p:nvSpPr>
        <p:spPr>
          <a:xfrm>
            <a:off x="1029835" y="6076290"/>
            <a:ext cx="468085" cy="381000"/>
          </a:xfrm>
          <a:custGeom>
            <a:avLst/>
            <a:gdLst>
              <a:gd name="connsiteX0" fmla="*/ 0 w 468085"/>
              <a:gd name="connsiteY0" fmla="*/ 190500 h 381000"/>
              <a:gd name="connsiteX1" fmla="*/ 234043 w 468085"/>
              <a:gd name="connsiteY1" fmla="*/ 0 h 381000"/>
              <a:gd name="connsiteX2" fmla="*/ 468086 w 468085"/>
              <a:gd name="connsiteY2" fmla="*/ 190500 h 381000"/>
              <a:gd name="connsiteX3" fmla="*/ 234043 w 468085"/>
              <a:gd name="connsiteY3" fmla="*/ 381000 h 381000"/>
              <a:gd name="connsiteX4" fmla="*/ 0 w 468085"/>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85" h="381000" fill="none" extrusionOk="0">
                <a:moveTo>
                  <a:pt x="0" y="190500"/>
                </a:moveTo>
                <a:cubicBezTo>
                  <a:pt x="11184" y="95605"/>
                  <a:pt x="110065" y="20786"/>
                  <a:pt x="234043" y="0"/>
                </a:cubicBezTo>
                <a:cubicBezTo>
                  <a:pt x="382154" y="2804"/>
                  <a:pt x="473985" y="64293"/>
                  <a:pt x="468086" y="190500"/>
                </a:cubicBezTo>
                <a:cubicBezTo>
                  <a:pt x="469050" y="307644"/>
                  <a:pt x="391677" y="369853"/>
                  <a:pt x="234043" y="381000"/>
                </a:cubicBezTo>
                <a:cubicBezTo>
                  <a:pt x="102860" y="376652"/>
                  <a:pt x="-5011" y="276946"/>
                  <a:pt x="0" y="190500"/>
                </a:cubicBezTo>
                <a:close/>
              </a:path>
              <a:path w="468085" h="381000" stroke="0" extrusionOk="0">
                <a:moveTo>
                  <a:pt x="0" y="190500"/>
                </a:moveTo>
                <a:cubicBezTo>
                  <a:pt x="-11984" y="72506"/>
                  <a:pt x="96974" y="3638"/>
                  <a:pt x="234043" y="0"/>
                </a:cubicBezTo>
                <a:cubicBezTo>
                  <a:pt x="359850" y="-6308"/>
                  <a:pt x="492873" y="78430"/>
                  <a:pt x="468086" y="190500"/>
                </a:cubicBezTo>
                <a:cubicBezTo>
                  <a:pt x="483962" y="303218"/>
                  <a:pt x="377037" y="398265"/>
                  <a:pt x="234043" y="381000"/>
                </a:cubicBezTo>
                <a:cubicBezTo>
                  <a:pt x="116580" y="398899"/>
                  <a:pt x="-6906" y="300167"/>
                  <a:pt x="0" y="190500"/>
                </a:cubicBezTo>
                <a:close/>
              </a:path>
            </a:pathLst>
          </a:custGeom>
          <a:solidFill>
            <a:schemeClr val="accent2">
              <a:lumMod val="75000"/>
            </a:schemeClr>
          </a:solidFill>
          <a:ln w="28575">
            <a:solidFill>
              <a:schemeClr val="bg1"/>
            </a:solidFill>
            <a:extLst>
              <a:ext uri="{C807C97D-BFC1-408E-A445-0C87EB9F89A2}">
                <ask:lineSketchStyleProps xmlns:ask="http://schemas.microsoft.com/office/drawing/2018/sketchyshapes" sd="18361619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種</a:t>
            </a:r>
          </a:p>
        </p:txBody>
      </p:sp>
      <p:cxnSp>
        <p:nvCxnSpPr>
          <p:cNvPr id="25" name="直線コネクタ 24">
            <a:extLst>
              <a:ext uri="{FF2B5EF4-FFF2-40B4-BE49-F238E27FC236}">
                <a16:creationId xmlns:a16="http://schemas.microsoft.com/office/drawing/2014/main" id="{B0D76676-DC18-4748-8E48-D5FB5B3CFFA4}"/>
              </a:ext>
            </a:extLst>
          </p:cNvPr>
          <p:cNvCxnSpPr>
            <a:cxnSpLocks/>
          </p:cNvCxnSpPr>
          <p:nvPr/>
        </p:nvCxnSpPr>
        <p:spPr>
          <a:xfrm>
            <a:off x="3304647" y="5192485"/>
            <a:ext cx="2386468" cy="0"/>
          </a:xfrm>
          <a:prstGeom prst="line">
            <a:avLst/>
          </a:prstGeom>
          <a:ln w="76200">
            <a:solidFill>
              <a:schemeClr val="accent4">
                <a:lumMod val="50000"/>
              </a:schemeClr>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8" name="図 27">
            <a:extLst>
              <a:ext uri="{FF2B5EF4-FFF2-40B4-BE49-F238E27FC236}">
                <a16:creationId xmlns:a16="http://schemas.microsoft.com/office/drawing/2014/main" id="{40CAAE5A-F6DC-4128-A626-3486F35D68B0}"/>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103565">
            <a:off x="3805731" y="5881512"/>
            <a:ext cx="13843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図 1">
            <a:extLst>
              <a:ext uri="{FF2B5EF4-FFF2-40B4-BE49-F238E27FC236}">
                <a16:creationId xmlns:a16="http://schemas.microsoft.com/office/drawing/2014/main" id="{3EC3301E-FAD4-4365-AB58-43DA54B4156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15951" y="4613087"/>
            <a:ext cx="2375164"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テキスト ボックス 25">
            <a:extLst>
              <a:ext uri="{FF2B5EF4-FFF2-40B4-BE49-F238E27FC236}">
                <a16:creationId xmlns:a16="http://schemas.microsoft.com/office/drawing/2014/main" id="{29FE730E-DE94-4FB9-B2AD-7EFE9CC0C58C}"/>
              </a:ext>
            </a:extLst>
          </p:cNvPr>
          <p:cNvSpPr txBox="1"/>
          <p:nvPr/>
        </p:nvSpPr>
        <p:spPr>
          <a:xfrm>
            <a:off x="571732" y="4141743"/>
            <a:ext cx="5392085"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シリコンバレー店の宮下さんから聞いた話～</a:t>
            </a:r>
          </a:p>
        </p:txBody>
      </p:sp>
      <p:pic>
        <p:nvPicPr>
          <p:cNvPr id="19460" name="Picture 4" descr="ソース画像を表示">
            <a:extLst>
              <a:ext uri="{FF2B5EF4-FFF2-40B4-BE49-F238E27FC236}">
                <a16:creationId xmlns:a16="http://schemas.microsoft.com/office/drawing/2014/main" id="{F851A15F-45B5-4CD4-B155-576A0DFB6A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024" y="993902"/>
            <a:ext cx="3484404" cy="1161467"/>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F6A00A98-9F29-4335-AE3E-40BEB8BCCF5E}"/>
              </a:ext>
            </a:extLst>
          </p:cNvPr>
          <p:cNvSpPr/>
          <p:nvPr/>
        </p:nvSpPr>
        <p:spPr>
          <a:xfrm>
            <a:off x="2743200" y="5638800"/>
            <a:ext cx="447308" cy="678052"/>
          </a:xfrm>
          <a:prstGeom prst="rightArrow">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３</a:t>
            </a:r>
          </a:p>
        </p:txBody>
      </p:sp>
      <p:sp>
        <p:nvSpPr>
          <p:cNvPr id="5" name="テキスト ボックス 4">
            <a:extLst>
              <a:ext uri="{FF2B5EF4-FFF2-40B4-BE49-F238E27FC236}">
                <a16:creationId xmlns:a16="http://schemas.microsoft.com/office/drawing/2014/main" id="{2F8A1B06-7EA8-4A5C-93EE-52289972E929}"/>
              </a:ext>
            </a:extLst>
          </p:cNvPr>
          <p:cNvSpPr txBox="1"/>
          <p:nvPr/>
        </p:nvSpPr>
        <p:spPr>
          <a:xfrm>
            <a:off x="1239608" y="3112487"/>
            <a:ext cx="9777046" cy="584775"/>
          </a:xfrm>
          <a:prstGeom prst="rect">
            <a:avLst/>
          </a:prstGeom>
          <a:noFill/>
        </p:spPr>
        <p:txBody>
          <a:bodyPr wrap="square" rtlCol="0">
            <a:spAutoFit/>
          </a:bodyPr>
          <a:lstStyle/>
          <a:p>
            <a:pPr algn="ctr"/>
            <a:r>
              <a:rPr lang="ja-JP" altLang="en-US" sz="3200" dirty="0">
                <a:latin typeface="BIZ UDPゴシック" panose="020B0400000000000000" pitchFamily="50" charset="-128"/>
                <a:ea typeface="BIZ UDPゴシック" panose="020B0400000000000000" pitchFamily="50" charset="-128"/>
              </a:rPr>
              <a:t>廃棄メタンガス</a:t>
            </a:r>
            <a:r>
              <a:rPr kumimoji="1" lang="ja-JP" altLang="en-US" sz="3200" dirty="0">
                <a:latin typeface="BIZ UDPゴシック" panose="020B0400000000000000" pitchFamily="50" charset="-128"/>
                <a:ea typeface="BIZ UDPゴシック" panose="020B0400000000000000" pitchFamily="50" charset="-128"/>
              </a:rPr>
              <a:t>を→「</a:t>
            </a:r>
            <a:r>
              <a:rPr kumimoji="1" lang="ja-JP" altLang="en-US" sz="3200" b="1" u="sng" dirty="0">
                <a:solidFill>
                  <a:srgbClr val="C00000"/>
                </a:solidFill>
                <a:latin typeface="BIZ UDPゴシック" panose="020B0400000000000000" pitchFamily="50" charset="-128"/>
                <a:ea typeface="BIZ UDPゴシック" panose="020B0400000000000000" pitchFamily="50" charset="-128"/>
              </a:rPr>
              <a:t>タンパク質</a:t>
            </a:r>
            <a:r>
              <a:rPr kumimoji="1" lang="ja-JP" altLang="en-US" sz="3200" dirty="0">
                <a:latin typeface="BIZ UDPゴシック" panose="020B0400000000000000" pitchFamily="50" charset="-128"/>
                <a:ea typeface="BIZ UDPゴシック" panose="020B0400000000000000" pitchFamily="50" charset="-128"/>
              </a:rPr>
              <a:t>」に転換</a:t>
            </a:r>
          </a:p>
        </p:txBody>
      </p:sp>
    </p:spTree>
    <p:extLst>
      <p:ext uri="{BB962C8B-B14F-4D97-AF65-F5344CB8AC3E}">
        <p14:creationId xmlns:p14="http://schemas.microsoft.com/office/powerpoint/2010/main" val="2255640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6">
            <a:extLst>
              <a:ext uri="{FF2B5EF4-FFF2-40B4-BE49-F238E27FC236}">
                <a16:creationId xmlns:a16="http://schemas.microsoft.com/office/drawing/2014/main" id="{0F032374-D83F-4C65-8C90-0B92B5AF3B84}"/>
              </a:ext>
            </a:extLst>
          </p:cNvPr>
          <p:cNvSpPr/>
          <p:nvPr/>
        </p:nvSpPr>
        <p:spPr>
          <a:xfrm>
            <a:off x="4592105" y="2230735"/>
            <a:ext cx="1818752" cy="1949381"/>
          </a:xfrm>
          <a:prstGeom prst="rect">
            <a:avLst/>
          </a:prstGeom>
          <a:blipFill>
            <a:blip r:embed="rId2" cstate="print"/>
            <a:stretch>
              <a:fillRect/>
            </a:stretch>
          </a:blipFill>
        </p:spPr>
        <p:txBody>
          <a:bodyPr wrap="square" lIns="0" tIns="0" rIns="0" bIns="0" rtlCol="0"/>
          <a:lstStyle/>
          <a:p>
            <a:endParaRPr/>
          </a:p>
        </p:txBody>
      </p:sp>
      <p:sp>
        <p:nvSpPr>
          <p:cNvPr id="4" name="楕円 3">
            <a:extLst>
              <a:ext uri="{FF2B5EF4-FFF2-40B4-BE49-F238E27FC236}">
                <a16:creationId xmlns:a16="http://schemas.microsoft.com/office/drawing/2014/main" id="{EFD468D8-DFCB-43D0-A718-92FCD73C695D}"/>
              </a:ext>
            </a:extLst>
          </p:cNvPr>
          <p:cNvSpPr/>
          <p:nvPr/>
        </p:nvSpPr>
        <p:spPr>
          <a:xfrm>
            <a:off x="261276" y="1923297"/>
            <a:ext cx="3275760" cy="3135086"/>
          </a:xfrm>
          <a:prstGeom prst="ellipse">
            <a:avLst/>
          </a:prstGeom>
          <a:solidFill>
            <a:schemeClr val="accent2">
              <a:lumMod val="50000"/>
            </a:schemeClr>
          </a:solidFill>
          <a:ln>
            <a:noFill/>
          </a:ln>
          <a:effectLst>
            <a:glow rad="2286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メタン</a:t>
            </a:r>
            <a:endParaRPr kumimoji="1" lang="en-US" altLang="ja-JP" sz="4000" dirty="0">
              <a:latin typeface="BIZ UDPゴシック" panose="020B0400000000000000" pitchFamily="50" charset="-128"/>
              <a:ea typeface="BIZ UDPゴシック" panose="020B0400000000000000" pitchFamily="50" charset="-128"/>
            </a:endParaRPr>
          </a:p>
          <a:p>
            <a:pPr algn="ctr"/>
            <a:r>
              <a:rPr kumimoji="1" lang="ja-JP" altLang="en-US" sz="4000" dirty="0">
                <a:latin typeface="BIZ UDPゴシック" panose="020B0400000000000000" pitchFamily="50" charset="-128"/>
                <a:ea typeface="BIZ UDPゴシック" panose="020B0400000000000000" pitchFamily="50" charset="-128"/>
              </a:rPr>
              <a:t>ガス</a:t>
            </a:r>
          </a:p>
        </p:txBody>
      </p:sp>
      <p:sp>
        <p:nvSpPr>
          <p:cNvPr id="5" name="矢印: 右 4">
            <a:extLst>
              <a:ext uri="{FF2B5EF4-FFF2-40B4-BE49-F238E27FC236}">
                <a16:creationId xmlns:a16="http://schemas.microsoft.com/office/drawing/2014/main" id="{5F179389-00CF-4679-BBEB-2CCB5E5FB9FA}"/>
              </a:ext>
            </a:extLst>
          </p:cNvPr>
          <p:cNvSpPr/>
          <p:nvPr/>
        </p:nvSpPr>
        <p:spPr>
          <a:xfrm>
            <a:off x="3798283" y="3054699"/>
            <a:ext cx="793822"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250B25E-0261-4A49-B624-E7530E25E6B4}"/>
              </a:ext>
            </a:extLst>
          </p:cNvPr>
          <p:cNvSpPr/>
          <p:nvPr/>
        </p:nvSpPr>
        <p:spPr>
          <a:xfrm>
            <a:off x="6595080" y="3160204"/>
            <a:ext cx="609600"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72E2E22-FC2B-4C8A-BA96-38B9D01107EE}"/>
              </a:ext>
            </a:extLst>
          </p:cNvPr>
          <p:cNvSpPr/>
          <p:nvPr/>
        </p:nvSpPr>
        <p:spPr>
          <a:xfrm>
            <a:off x="7465926" y="1998661"/>
            <a:ext cx="4471516" cy="2984359"/>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lumMod val="95000"/>
                    <a:lumOff val="5000"/>
                  </a:schemeClr>
                </a:solidFill>
                <a:latin typeface="BIZ UDPゴシック" panose="020B0400000000000000" pitchFamily="50" charset="-128"/>
                <a:ea typeface="BIZ UDPゴシック" panose="020B0400000000000000" pitchFamily="50" charset="-128"/>
              </a:rPr>
              <a:t>飼料用タンパク質</a:t>
            </a:r>
          </a:p>
        </p:txBody>
      </p:sp>
      <p:pic>
        <p:nvPicPr>
          <p:cNvPr id="13" name="Picture 1">
            <a:extLst>
              <a:ext uri="{FF2B5EF4-FFF2-40B4-BE49-F238E27FC236}">
                <a16:creationId xmlns:a16="http://schemas.microsoft.com/office/drawing/2014/main" id="{D3F230C0-4324-4098-802C-03A47BEBF9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1112" y="1266095"/>
            <a:ext cx="1121143" cy="109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6716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en-US" altLang="ja-JP" sz="41200" b="1" dirty="0">
                <a:solidFill>
                  <a:schemeClr val="bg1">
                    <a:lumMod val="85000"/>
                  </a:schemeClr>
                </a:solidFill>
                <a:latin typeface="Meiryo UI" panose="020B0604030504040204" pitchFamily="50" charset="-128"/>
                <a:ea typeface="Meiryo UI" panose="020B0604030504040204" pitchFamily="50" charset="-128"/>
              </a:rPr>
              <a:t>0</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kumimoji="1" lang="ja-JP" altLang="en-US" sz="8000" dirty="0">
                <a:latin typeface="Yet R" panose="02030504000101010101" pitchFamily="18" charset="-127"/>
                <a:ea typeface="Yet R" panose="02030504000101010101" pitchFamily="18" charset="-127"/>
              </a:rPr>
              <a:t>はじめに</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599355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2E05FD7-58C8-4931-B825-CB2A7E21A305}"/>
              </a:ext>
            </a:extLst>
          </p:cNvPr>
          <p:cNvSpPr txBox="1"/>
          <p:nvPr/>
        </p:nvSpPr>
        <p:spPr>
          <a:xfrm>
            <a:off x="2516556" y="291922"/>
            <a:ext cx="8414774" cy="954107"/>
          </a:xfrm>
          <a:prstGeom prst="rect">
            <a:avLst/>
          </a:prstGeom>
          <a:noFill/>
        </p:spPr>
        <p:txBody>
          <a:bodyPr wrap="square" rtlCol="0">
            <a:spAutoFit/>
          </a:bodyPr>
          <a:lstStyle/>
          <a:p>
            <a:pPr algn="ctr"/>
            <a:r>
              <a:rPr kumimoji="1" lang="ja-JP" altLang="en-US" sz="2800" dirty="0">
                <a:latin typeface="UD Digi Kyokasho NP-B" panose="02020700000000000000" pitchFamily="18" charset="-128"/>
                <a:ea typeface="UD Digi Kyokasho NP-B" panose="02020700000000000000" pitchFamily="18" charset="-128"/>
              </a:rPr>
              <a:t>シェール＆下水処理施設から排出されるメタンなどを</a:t>
            </a:r>
            <a:r>
              <a:rPr kumimoji="1" lang="ja-JP" altLang="en-US" sz="2800" dirty="0">
                <a:solidFill>
                  <a:srgbClr val="C00000"/>
                </a:solidFill>
                <a:latin typeface="UD Digi Kyokasho NP-B" panose="02020700000000000000" pitchFamily="18" charset="-128"/>
                <a:ea typeface="UD Digi Kyokasho NP-B" panose="02020700000000000000" pitchFamily="18" charset="-128"/>
              </a:rPr>
              <a:t>細菌</a:t>
            </a:r>
            <a:r>
              <a:rPr kumimoji="1" lang="ja-JP" altLang="en-US" sz="2800" dirty="0">
                <a:latin typeface="UD Digi Kyokasho NP-B" panose="02020700000000000000" pitchFamily="18" charset="-128"/>
                <a:ea typeface="UD Digi Kyokasho NP-B" panose="02020700000000000000" pitchFamily="18" charset="-128"/>
              </a:rPr>
              <a:t>や</a:t>
            </a:r>
            <a:r>
              <a:rPr kumimoji="1" lang="ja-JP" altLang="en-US" sz="2800" dirty="0">
                <a:solidFill>
                  <a:srgbClr val="FF0000"/>
                </a:solidFill>
                <a:latin typeface="UD Digi Kyokasho NP-B" panose="02020700000000000000" pitchFamily="18" charset="-128"/>
                <a:ea typeface="UD Digi Kyokasho NP-B" panose="02020700000000000000" pitchFamily="18" charset="-128"/>
              </a:rPr>
              <a:t>触媒</a:t>
            </a:r>
            <a:r>
              <a:rPr kumimoji="1" lang="ja-JP" altLang="en-US" sz="2800" dirty="0">
                <a:latin typeface="UD Digi Kyokasho NP-B" panose="02020700000000000000" pitchFamily="18" charset="-128"/>
                <a:ea typeface="UD Digi Kyokasho NP-B" panose="02020700000000000000" pitchFamily="18" charset="-128"/>
              </a:rPr>
              <a:t>を利用して有益資源へ転換？</a:t>
            </a:r>
          </a:p>
        </p:txBody>
      </p:sp>
      <p:sp>
        <p:nvSpPr>
          <p:cNvPr id="5" name="テキスト ボックス 4">
            <a:extLst>
              <a:ext uri="{FF2B5EF4-FFF2-40B4-BE49-F238E27FC236}">
                <a16:creationId xmlns:a16="http://schemas.microsoft.com/office/drawing/2014/main" id="{DE4B3A16-7361-4BE0-8951-5EFB1729401E}"/>
              </a:ext>
            </a:extLst>
          </p:cNvPr>
          <p:cNvSpPr txBox="1"/>
          <p:nvPr/>
        </p:nvSpPr>
        <p:spPr>
          <a:xfrm>
            <a:off x="1465471" y="3174047"/>
            <a:ext cx="1450819" cy="523220"/>
          </a:xfrm>
          <a:prstGeom prst="rect">
            <a:avLst/>
          </a:prstGeom>
          <a:noFill/>
        </p:spPr>
        <p:txBody>
          <a:bodyPr wrap="square" rtlCol="0">
            <a:normAutofit/>
          </a:bodyPr>
          <a:lstStyle/>
          <a:p>
            <a:pPr algn="ctr"/>
            <a:r>
              <a:rPr kumimoji="1" lang="ja-JP" altLang="en-US" sz="2800" dirty="0">
                <a:latin typeface="UD Digi Kyokasho NP-B" panose="02020700000000000000" pitchFamily="18" charset="-128"/>
                <a:ea typeface="UD Digi Kyokasho NP-B" panose="02020700000000000000" pitchFamily="18" charset="-128"/>
              </a:rPr>
              <a:t>メタン</a:t>
            </a:r>
          </a:p>
        </p:txBody>
      </p:sp>
      <p:sp>
        <p:nvSpPr>
          <p:cNvPr id="7" name="四角形: 角を丸くする 6">
            <a:extLst>
              <a:ext uri="{FF2B5EF4-FFF2-40B4-BE49-F238E27FC236}">
                <a16:creationId xmlns:a16="http://schemas.microsoft.com/office/drawing/2014/main" id="{50684230-DEEE-4132-9714-AD4240A2A74E}"/>
              </a:ext>
            </a:extLst>
          </p:cNvPr>
          <p:cNvSpPr/>
          <p:nvPr/>
        </p:nvSpPr>
        <p:spPr>
          <a:xfrm>
            <a:off x="4699837" y="1669836"/>
            <a:ext cx="188312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UD Digi Kyokasho NP-B" panose="02020700000000000000" pitchFamily="18" charset="-128"/>
                <a:ea typeface="UD Digi Kyokasho NP-B" panose="02020700000000000000" pitchFamily="18" charset="-128"/>
              </a:rPr>
              <a:t>メタン栄養細菌</a:t>
            </a:r>
            <a:endParaRPr kumimoji="1" lang="en-US" altLang="ja-JP" sz="1600" dirty="0">
              <a:latin typeface="UD Digi Kyokasho NP-B" panose="02020700000000000000" pitchFamily="18" charset="-128"/>
              <a:ea typeface="UD Digi Kyokasho NP-B" panose="02020700000000000000" pitchFamily="18" charset="-128"/>
            </a:endParaRPr>
          </a:p>
          <a:p>
            <a:pPr algn="ctr"/>
            <a:r>
              <a:rPr kumimoji="1" lang="ja-JP" altLang="en-US" sz="1600" dirty="0">
                <a:latin typeface="UD Digi Kyokasho NP-B" panose="02020700000000000000" pitchFamily="18" charset="-128"/>
                <a:ea typeface="UD Digi Kyokasho NP-B" panose="02020700000000000000" pitchFamily="18" charset="-128"/>
              </a:rPr>
              <a:t>（メタン資化菌）</a:t>
            </a:r>
          </a:p>
        </p:txBody>
      </p:sp>
      <p:sp>
        <p:nvSpPr>
          <p:cNvPr id="8" name="楕円 7">
            <a:extLst>
              <a:ext uri="{FF2B5EF4-FFF2-40B4-BE49-F238E27FC236}">
                <a16:creationId xmlns:a16="http://schemas.microsoft.com/office/drawing/2014/main" id="{76913116-755E-478F-AE7C-C103CE6312DF}"/>
              </a:ext>
            </a:extLst>
          </p:cNvPr>
          <p:cNvSpPr/>
          <p:nvPr/>
        </p:nvSpPr>
        <p:spPr>
          <a:xfrm>
            <a:off x="8211495" y="1572212"/>
            <a:ext cx="1883121" cy="8419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Digi Kyokasho NP-B" panose="02020700000000000000" pitchFamily="18" charset="-128"/>
                <a:ea typeface="UD Digi Kyokasho NP-B" panose="02020700000000000000" pitchFamily="18" charset="-128"/>
              </a:rPr>
              <a:t>メタン由来</a:t>
            </a:r>
            <a:endParaRPr kumimoji="1" lang="en-US" altLang="ja-JP" dirty="0">
              <a:solidFill>
                <a:schemeClr val="tx1"/>
              </a:solidFill>
              <a:latin typeface="UD Digi Kyokasho NP-B" panose="02020700000000000000" pitchFamily="18" charset="-128"/>
              <a:ea typeface="UD Digi Kyokasho NP-B" panose="02020700000000000000" pitchFamily="18" charset="-128"/>
            </a:endParaRPr>
          </a:p>
          <a:p>
            <a:pPr algn="ctr"/>
            <a:r>
              <a:rPr lang="ja-JP" altLang="en-US" dirty="0">
                <a:solidFill>
                  <a:schemeClr val="tx1"/>
                </a:solidFill>
                <a:latin typeface="UD Digi Kyokasho NP-B" panose="02020700000000000000" pitchFamily="18" charset="-128"/>
                <a:ea typeface="UD Digi Kyokasho NP-B" panose="02020700000000000000" pitchFamily="18" charset="-128"/>
              </a:rPr>
              <a:t>タンパク質</a:t>
            </a:r>
            <a:endParaRPr kumimoji="1" lang="ja-JP" altLang="en-US" dirty="0">
              <a:solidFill>
                <a:schemeClr val="tx1"/>
              </a:solidFill>
              <a:latin typeface="UD Digi Kyokasho NP-B" panose="02020700000000000000" pitchFamily="18" charset="-128"/>
              <a:ea typeface="UD Digi Kyokasho NP-B" panose="02020700000000000000" pitchFamily="18" charset="-128"/>
            </a:endParaRPr>
          </a:p>
        </p:txBody>
      </p:sp>
      <p:sp>
        <p:nvSpPr>
          <p:cNvPr id="9" name="四角形: 角を丸くする 8">
            <a:extLst>
              <a:ext uri="{FF2B5EF4-FFF2-40B4-BE49-F238E27FC236}">
                <a16:creationId xmlns:a16="http://schemas.microsoft.com/office/drawing/2014/main" id="{FAECE923-321E-4145-ADFC-B788B807B482}"/>
              </a:ext>
            </a:extLst>
          </p:cNvPr>
          <p:cNvSpPr/>
          <p:nvPr/>
        </p:nvSpPr>
        <p:spPr>
          <a:xfrm>
            <a:off x="4683661" y="3119148"/>
            <a:ext cx="1883121" cy="64633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UD Digi Kyokasho NP-B" panose="02020700000000000000" pitchFamily="18" charset="-128"/>
                <a:ea typeface="UD Digi Kyokasho NP-B" panose="02020700000000000000" pitchFamily="18" charset="-128"/>
              </a:rPr>
              <a:t>メタン酸化反応</a:t>
            </a:r>
            <a:endParaRPr kumimoji="1" lang="en-US" altLang="ja-JP" sz="1600" dirty="0">
              <a:latin typeface="UD Digi Kyokasho NP-B" panose="02020700000000000000" pitchFamily="18" charset="-128"/>
              <a:ea typeface="UD Digi Kyokasho NP-B" panose="02020700000000000000" pitchFamily="18" charset="-128"/>
            </a:endParaRPr>
          </a:p>
          <a:p>
            <a:pPr algn="ctr"/>
            <a:r>
              <a:rPr lang="ja-JP" altLang="en-US" sz="1600" dirty="0">
                <a:latin typeface="UD Digi Kyokasho NP-B" panose="02020700000000000000" pitchFamily="18" charset="-128"/>
                <a:ea typeface="UD Digi Kyokasho NP-B" panose="02020700000000000000" pitchFamily="18" charset="-128"/>
              </a:rPr>
              <a:t>触媒（</a:t>
            </a:r>
            <a:r>
              <a:rPr lang="en-US" altLang="ja-JP" sz="1600" dirty="0" err="1">
                <a:latin typeface="UD Digi Kyokasho NP-B" panose="02020700000000000000" pitchFamily="18" charset="-128"/>
                <a:ea typeface="UD Digi Kyokasho NP-B" panose="02020700000000000000" pitchFamily="18" charset="-128"/>
              </a:rPr>
              <a:t>Ti</a:t>
            </a:r>
            <a:r>
              <a:rPr lang="ja-JP" altLang="en-US" sz="1600" dirty="0">
                <a:latin typeface="UD Digi Kyokasho NP-B" panose="02020700000000000000" pitchFamily="18" charset="-128"/>
                <a:ea typeface="UD Digi Kyokasho NP-B" panose="02020700000000000000" pitchFamily="18" charset="-128"/>
              </a:rPr>
              <a:t>＆</a:t>
            </a:r>
            <a:r>
              <a:rPr lang="en-US" altLang="ja-JP" sz="1600" dirty="0">
                <a:latin typeface="UD Digi Kyokasho NP-B" panose="02020700000000000000" pitchFamily="18" charset="-128"/>
                <a:ea typeface="UD Digi Kyokasho NP-B" panose="02020700000000000000" pitchFamily="18" charset="-128"/>
              </a:rPr>
              <a:t>Cu</a:t>
            </a:r>
            <a:r>
              <a:rPr lang="ja-JP" altLang="en-US" sz="1600" dirty="0">
                <a:latin typeface="UD Digi Kyokasho NP-B" panose="02020700000000000000" pitchFamily="18" charset="-128"/>
                <a:ea typeface="UD Digi Kyokasho NP-B" panose="02020700000000000000" pitchFamily="18" charset="-128"/>
              </a:rPr>
              <a:t>）</a:t>
            </a:r>
            <a:endParaRPr kumimoji="1" lang="ja-JP" altLang="en-US" sz="1600" dirty="0">
              <a:latin typeface="UD Digi Kyokasho NP-B" panose="02020700000000000000" pitchFamily="18" charset="-128"/>
              <a:ea typeface="UD Digi Kyokasho NP-B" panose="02020700000000000000" pitchFamily="18" charset="-128"/>
            </a:endParaRPr>
          </a:p>
        </p:txBody>
      </p:sp>
      <p:sp>
        <p:nvSpPr>
          <p:cNvPr id="10" name="楕円 9">
            <a:extLst>
              <a:ext uri="{FF2B5EF4-FFF2-40B4-BE49-F238E27FC236}">
                <a16:creationId xmlns:a16="http://schemas.microsoft.com/office/drawing/2014/main" id="{E642B777-E1A2-4F28-AF66-3916875E4F15}"/>
              </a:ext>
            </a:extLst>
          </p:cNvPr>
          <p:cNvSpPr/>
          <p:nvPr/>
        </p:nvSpPr>
        <p:spPr>
          <a:xfrm>
            <a:off x="8211495" y="3008014"/>
            <a:ext cx="1883121" cy="84197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Digi Kyokasho NP-B" panose="02020700000000000000" pitchFamily="18" charset="-128"/>
                <a:ea typeface="UD Digi Kyokasho NP-B" panose="02020700000000000000" pitchFamily="18" charset="-128"/>
              </a:rPr>
              <a:t>メタン転換</a:t>
            </a:r>
            <a:endParaRPr kumimoji="1" lang="en-US" altLang="ja-JP" dirty="0">
              <a:latin typeface="UD Digi Kyokasho NP-B" panose="02020700000000000000" pitchFamily="18" charset="-128"/>
              <a:ea typeface="UD Digi Kyokasho NP-B" panose="02020700000000000000" pitchFamily="18" charset="-128"/>
            </a:endParaRPr>
          </a:p>
          <a:p>
            <a:pPr algn="ctr"/>
            <a:r>
              <a:rPr kumimoji="1" lang="ja-JP" altLang="en-US" dirty="0">
                <a:latin typeface="UD Digi Kyokasho NP-B" panose="02020700000000000000" pitchFamily="18" charset="-128"/>
                <a:ea typeface="UD Digi Kyokasho NP-B" panose="02020700000000000000" pitchFamily="18" charset="-128"/>
              </a:rPr>
              <a:t>メタノール</a:t>
            </a:r>
          </a:p>
        </p:txBody>
      </p:sp>
      <p:sp>
        <p:nvSpPr>
          <p:cNvPr id="12" name="テキスト ボックス 11">
            <a:extLst>
              <a:ext uri="{FF2B5EF4-FFF2-40B4-BE49-F238E27FC236}">
                <a16:creationId xmlns:a16="http://schemas.microsoft.com/office/drawing/2014/main" id="{BE273C54-4BCA-4A50-B9E6-DB452D98A459}"/>
              </a:ext>
            </a:extLst>
          </p:cNvPr>
          <p:cNvSpPr txBox="1"/>
          <p:nvPr/>
        </p:nvSpPr>
        <p:spPr>
          <a:xfrm>
            <a:off x="4062746" y="3762151"/>
            <a:ext cx="3460686" cy="261610"/>
          </a:xfrm>
          <a:prstGeom prst="rect">
            <a:avLst/>
          </a:prstGeom>
          <a:noFill/>
        </p:spPr>
        <p:txBody>
          <a:bodyPr wrap="square">
            <a:spAutoFit/>
          </a:bodyPr>
          <a:lstStyle/>
          <a:p>
            <a:r>
              <a:rPr lang="en-US" altLang="ja-JP" sz="1100" dirty="0">
                <a:latin typeface="Amasis MT Pro Light" panose="020B0604020202020204" pitchFamily="18" charset="0"/>
                <a:hlinkClick r:id="rId3"/>
              </a:rPr>
              <a:t>https://www.pnas.org/content/118/8/e2023233118</a:t>
            </a:r>
            <a:r>
              <a:rPr lang="ja-JP" altLang="en-US" sz="1100" dirty="0">
                <a:latin typeface="Amasis MT Pro Light" panose="020B0604020202020204" pitchFamily="18" charset="0"/>
              </a:rPr>
              <a:t>　</a:t>
            </a:r>
          </a:p>
        </p:txBody>
      </p:sp>
      <p:sp>
        <p:nvSpPr>
          <p:cNvPr id="14" name="テキスト ボックス 13">
            <a:extLst>
              <a:ext uri="{FF2B5EF4-FFF2-40B4-BE49-F238E27FC236}">
                <a16:creationId xmlns:a16="http://schemas.microsoft.com/office/drawing/2014/main" id="{59AC2392-4CE8-4578-9D1F-D73BE0016F15}"/>
              </a:ext>
            </a:extLst>
          </p:cNvPr>
          <p:cNvSpPr txBox="1"/>
          <p:nvPr/>
        </p:nvSpPr>
        <p:spPr>
          <a:xfrm>
            <a:off x="4427427" y="3916378"/>
            <a:ext cx="2464805" cy="276999"/>
          </a:xfrm>
          <a:prstGeom prst="rect">
            <a:avLst/>
          </a:prstGeom>
          <a:noFill/>
        </p:spPr>
        <p:txBody>
          <a:bodyPr wrap="square">
            <a:spAutoFit/>
          </a:bodyPr>
          <a:lstStyle/>
          <a:p>
            <a:r>
              <a:rPr lang="en-US" altLang="ja-JP" sz="1200" b="0" i="0" dirty="0">
                <a:solidFill>
                  <a:srgbClr val="333333"/>
                </a:solidFill>
                <a:effectLst/>
                <a:latin typeface="Amasis MT Pro Light" panose="02040304050005020304" pitchFamily="18" charset="0"/>
              </a:rPr>
              <a:t>methane oxidation reaction (MOR)</a:t>
            </a:r>
            <a:endParaRPr lang="ja-JP" altLang="en-US" sz="1200" dirty="0">
              <a:latin typeface="Amasis MT Pro Light" panose="02040304050005020304" pitchFamily="18" charset="0"/>
            </a:endParaRPr>
          </a:p>
        </p:txBody>
      </p:sp>
      <p:sp>
        <p:nvSpPr>
          <p:cNvPr id="16" name="テキスト ボックス 15">
            <a:extLst>
              <a:ext uri="{FF2B5EF4-FFF2-40B4-BE49-F238E27FC236}">
                <a16:creationId xmlns:a16="http://schemas.microsoft.com/office/drawing/2014/main" id="{DE095C3E-AA7E-4416-A3D0-7B2465A74303}"/>
              </a:ext>
            </a:extLst>
          </p:cNvPr>
          <p:cNvSpPr txBox="1"/>
          <p:nvPr/>
        </p:nvSpPr>
        <p:spPr>
          <a:xfrm>
            <a:off x="4277640" y="4101959"/>
            <a:ext cx="2917479" cy="261610"/>
          </a:xfrm>
          <a:prstGeom prst="rect">
            <a:avLst/>
          </a:prstGeom>
          <a:noFill/>
        </p:spPr>
        <p:txBody>
          <a:bodyPr wrap="square">
            <a:spAutoFit/>
          </a:bodyPr>
          <a:lstStyle/>
          <a:p>
            <a:r>
              <a:rPr lang="en-US" altLang="ja-JP" sz="1100" dirty="0">
                <a:latin typeface="Amasis MT Pro Light" panose="02040304050005020304" pitchFamily="18" charset="0"/>
              </a:rPr>
              <a:t>MOR</a:t>
            </a:r>
            <a:r>
              <a:rPr lang="ja-JP" altLang="en-US" sz="1100" dirty="0">
                <a:latin typeface="Amasis MT Pro Light" panose="02040304050005020304" pitchFamily="18" charset="0"/>
              </a:rPr>
              <a:t>触媒（</a:t>
            </a:r>
            <a:r>
              <a:rPr lang="en-US" altLang="ja-JP" sz="1100" dirty="0" err="1">
                <a:latin typeface="Amasis MT Pro Light" panose="02040304050005020304" pitchFamily="18" charset="0"/>
              </a:rPr>
              <a:t>TiO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r>
              <a:rPr lang="en-US" altLang="ja-JP" sz="1100" dirty="0" err="1">
                <a:latin typeface="Amasis MT Pro Light" panose="02040304050005020304" pitchFamily="18" charset="0"/>
              </a:rPr>
              <a:t>IrO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r>
              <a:rPr lang="en-US" altLang="ja-JP" sz="1100" dirty="0" err="1">
                <a:latin typeface="Amasis MT Pro Light" panose="02040304050005020304" pitchFamily="18" charset="0"/>
              </a:rPr>
              <a:t>PbO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r>
              <a:rPr lang="en-US" altLang="ja-JP" sz="1100" dirty="0" err="1">
                <a:latin typeface="Amasis MT Pro Light" panose="02040304050005020304" pitchFamily="18" charset="0"/>
              </a:rPr>
              <a:t>SnO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p>
        </p:txBody>
      </p:sp>
      <p:cxnSp>
        <p:nvCxnSpPr>
          <p:cNvPr id="18" name="直線矢印コネクタ 17">
            <a:extLst>
              <a:ext uri="{FF2B5EF4-FFF2-40B4-BE49-F238E27FC236}">
                <a16:creationId xmlns:a16="http://schemas.microsoft.com/office/drawing/2014/main" id="{8BABF56C-B713-487E-A870-910A2D4565B5}"/>
              </a:ext>
            </a:extLst>
          </p:cNvPr>
          <p:cNvCxnSpPr>
            <a:cxnSpLocks/>
            <a:stCxn id="9" idx="3"/>
            <a:endCxn id="10" idx="2"/>
          </p:cNvCxnSpPr>
          <p:nvPr/>
        </p:nvCxnSpPr>
        <p:spPr>
          <a:xfrm flipV="1">
            <a:off x="6566782" y="3429000"/>
            <a:ext cx="1644713" cy="1331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1B6DAA7-D37E-4810-A334-AD39AF134792}"/>
              </a:ext>
            </a:extLst>
          </p:cNvPr>
          <p:cNvCxnSpPr>
            <a:cxnSpLocks/>
            <a:endCxn id="9" idx="1"/>
          </p:cNvCxnSpPr>
          <p:nvPr/>
        </p:nvCxnSpPr>
        <p:spPr>
          <a:xfrm>
            <a:off x="2753387" y="3442314"/>
            <a:ext cx="19302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CF0DBBE-F0E6-4B47-9A2E-2F2E35D70E95}"/>
              </a:ext>
            </a:extLst>
          </p:cNvPr>
          <p:cNvSpPr txBox="1"/>
          <p:nvPr/>
        </p:nvSpPr>
        <p:spPr>
          <a:xfrm>
            <a:off x="3980506" y="2804715"/>
            <a:ext cx="3358649" cy="369332"/>
          </a:xfrm>
          <a:prstGeom prst="rect">
            <a:avLst/>
          </a:prstGeom>
          <a:noFill/>
        </p:spPr>
        <p:txBody>
          <a:bodyPr wrap="square" rtlCol="0">
            <a:spAutoFit/>
          </a:bodyPr>
          <a:lstStyle/>
          <a:p>
            <a:pPr algn="ctr"/>
            <a:r>
              <a:rPr lang="ja-JP" altLang="en-US" dirty="0">
                <a:solidFill>
                  <a:srgbClr val="C00000"/>
                </a:solidFill>
                <a:latin typeface="UD Digi Kyokasho NP-B" panose="02020700000000000000" pitchFamily="18" charset="-128"/>
                <a:ea typeface="UD Digi Kyokasho NP-B" panose="02020700000000000000" pitchFamily="18" charset="-128"/>
              </a:rPr>
              <a:t>常温でメタノールへ</a:t>
            </a:r>
            <a:r>
              <a:rPr kumimoji="1" lang="ja-JP" altLang="en-US" dirty="0">
                <a:solidFill>
                  <a:srgbClr val="C00000"/>
                </a:solidFill>
                <a:latin typeface="UD Digi Kyokasho NP-B" panose="02020700000000000000" pitchFamily="18" charset="-128"/>
                <a:ea typeface="UD Digi Kyokasho NP-B" panose="02020700000000000000" pitchFamily="18" charset="-128"/>
              </a:rPr>
              <a:t>転換！</a:t>
            </a:r>
          </a:p>
        </p:txBody>
      </p:sp>
      <p:cxnSp>
        <p:nvCxnSpPr>
          <p:cNvPr id="24" name="直線矢印コネクタ 23">
            <a:extLst>
              <a:ext uri="{FF2B5EF4-FFF2-40B4-BE49-F238E27FC236}">
                <a16:creationId xmlns:a16="http://schemas.microsoft.com/office/drawing/2014/main" id="{DDADC257-EE0C-43EE-A950-878FFFE1EF82}"/>
              </a:ext>
            </a:extLst>
          </p:cNvPr>
          <p:cNvCxnSpPr>
            <a:cxnSpLocks/>
          </p:cNvCxnSpPr>
          <p:nvPr/>
        </p:nvCxnSpPr>
        <p:spPr>
          <a:xfrm flipV="1">
            <a:off x="2753387" y="1993198"/>
            <a:ext cx="1930274" cy="14291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8A65EF1-C3BE-405E-AAE6-1CCA308DEEB5}"/>
              </a:ext>
            </a:extLst>
          </p:cNvPr>
          <p:cNvCxnSpPr>
            <a:cxnSpLocks/>
            <a:stCxn id="7" idx="3"/>
            <a:endCxn id="8" idx="2"/>
          </p:cNvCxnSpPr>
          <p:nvPr/>
        </p:nvCxnSpPr>
        <p:spPr>
          <a:xfrm>
            <a:off x="6582958" y="1993002"/>
            <a:ext cx="1628537" cy="19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天然ガスでメタンを燃焼させると、炭素排出に貢献します">
            <a:extLst>
              <a:ext uri="{FF2B5EF4-FFF2-40B4-BE49-F238E27FC236}">
                <a16:creationId xmlns:a16="http://schemas.microsoft.com/office/drawing/2014/main" id="{4EB072C7-5ECE-4FF0-AF37-2E7950026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53" y="3971013"/>
            <a:ext cx="2464805" cy="2640398"/>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5472BBC1-77FA-4E1A-A218-56D3292B57E0}"/>
              </a:ext>
            </a:extLst>
          </p:cNvPr>
          <p:cNvSpPr txBox="1"/>
          <p:nvPr/>
        </p:nvSpPr>
        <p:spPr>
          <a:xfrm>
            <a:off x="188367" y="6578877"/>
            <a:ext cx="3579889" cy="246221"/>
          </a:xfrm>
          <a:prstGeom prst="rect">
            <a:avLst/>
          </a:prstGeom>
          <a:noFill/>
        </p:spPr>
        <p:txBody>
          <a:bodyPr wrap="square">
            <a:spAutoFit/>
          </a:bodyPr>
          <a:lstStyle/>
          <a:p>
            <a:r>
              <a:rPr lang="en-US" altLang="ja-JP" sz="1000" b="0" i="0" dirty="0">
                <a:solidFill>
                  <a:srgbClr val="000000"/>
                </a:solidFill>
                <a:effectLst/>
                <a:latin typeface="UD Digi Kyokasho NP-B" panose="02020700000000000000" pitchFamily="18" charset="-128"/>
                <a:ea typeface="UD Digi Kyokasho NP-B" panose="02020700000000000000" pitchFamily="18" charset="-128"/>
              </a:rPr>
              <a:t>※</a:t>
            </a:r>
            <a:r>
              <a:rPr lang="ja-JP" altLang="en-US" sz="1000" b="0" i="0" dirty="0">
                <a:solidFill>
                  <a:srgbClr val="000000"/>
                </a:solidFill>
                <a:effectLst/>
                <a:latin typeface="UD Digi Kyokasho NP-B" panose="02020700000000000000" pitchFamily="18" charset="-128"/>
                <a:ea typeface="UD Digi Kyokasho NP-B" panose="02020700000000000000" pitchFamily="18" charset="-128"/>
              </a:rPr>
              <a:t>画像：</a:t>
            </a:r>
            <a:r>
              <a:rPr lang="en-US" altLang="ja-JP" sz="1000" b="0" i="0" dirty="0" err="1">
                <a:solidFill>
                  <a:srgbClr val="000000"/>
                </a:solidFill>
                <a:effectLst/>
                <a:latin typeface="UD Digi Kyokasho NP-B" panose="02020700000000000000" pitchFamily="18" charset="-128"/>
                <a:ea typeface="UD Digi Kyokasho NP-B" panose="02020700000000000000" pitchFamily="18" charset="-128"/>
              </a:rPr>
              <a:t>AdityaPrajapati</a:t>
            </a:r>
            <a:r>
              <a:rPr lang="ja-JP" altLang="en-US" sz="1000" b="0" i="0" dirty="0">
                <a:solidFill>
                  <a:srgbClr val="000000"/>
                </a:solidFill>
                <a:effectLst/>
                <a:latin typeface="UD Digi Kyokasho NP-B" panose="02020700000000000000" pitchFamily="18" charset="-128"/>
                <a:ea typeface="UD Digi Kyokasho NP-B" panose="02020700000000000000" pitchFamily="18" charset="-128"/>
              </a:rPr>
              <a:t>と</a:t>
            </a:r>
            <a:r>
              <a:rPr lang="en-US" altLang="ja-JP" sz="1000" b="0" i="0" dirty="0" err="1">
                <a:solidFill>
                  <a:srgbClr val="000000"/>
                </a:solidFill>
                <a:effectLst/>
                <a:latin typeface="UD Digi Kyokasho NP-B" panose="02020700000000000000" pitchFamily="18" charset="-128"/>
                <a:ea typeface="UD Digi Kyokasho NP-B" panose="02020700000000000000" pitchFamily="18" charset="-128"/>
              </a:rPr>
              <a:t>MeeneshSingh</a:t>
            </a:r>
            <a:r>
              <a:rPr lang="en-US" altLang="ja-JP" sz="1000" b="0" i="0" dirty="0">
                <a:solidFill>
                  <a:srgbClr val="000000"/>
                </a:solidFill>
                <a:effectLst/>
                <a:latin typeface="UD Digi Kyokasho NP-B" panose="02020700000000000000" pitchFamily="18" charset="-128"/>
                <a:ea typeface="UD Digi Kyokasho NP-B" panose="02020700000000000000" pitchFamily="18" charset="-128"/>
              </a:rPr>
              <a:t> / UIC</a:t>
            </a:r>
            <a:endParaRPr lang="ja-JP" altLang="en-US" sz="1000" dirty="0">
              <a:latin typeface="UD Digi Kyokasho NP-B" panose="02020700000000000000" pitchFamily="18" charset="-128"/>
              <a:ea typeface="UD Digi Kyokasho NP-B" panose="02020700000000000000" pitchFamily="18" charset="-128"/>
            </a:endParaRPr>
          </a:p>
        </p:txBody>
      </p:sp>
      <p:sp>
        <p:nvSpPr>
          <p:cNvPr id="32" name="テキスト ボックス 31">
            <a:extLst>
              <a:ext uri="{FF2B5EF4-FFF2-40B4-BE49-F238E27FC236}">
                <a16:creationId xmlns:a16="http://schemas.microsoft.com/office/drawing/2014/main" id="{8DDDCAB1-1F4D-4599-8AE7-4011E518ABC4}"/>
              </a:ext>
            </a:extLst>
          </p:cNvPr>
          <p:cNvSpPr txBox="1"/>
          <p:nvPr/>
        </p:nvSpPr>
        <p:spPr>
          <a:xfrm>
            <a:off x="9922884" y="3209627"/>
            <a:ext cx="1763349" cy="748891"/>
          </a:xfrm>
          <a:prstGeom prst="rect">
            <a:avLst/>
          </a:prstGeom>
          <a:noFill/>
        </p:spPr>
        <p:txBody>
          <a:bodyPr wrap="square" rtlCol="0">
            <a:normAutofit/>
          </a:bodyPr>
          <a:lstStyle/>
          <a:p>
            <a:pPr algn="ctr"/>
            <a:r>
              <a:rPr lang="ja-JP" altLang="en-US" sz="1200" dirty="0">
                <a:latin typeface="UD Digi Kyokasho NP-B" panose="02020700000000000000" pitchFamily="18" charset="-128"/>
                <a:ea typeface="UD Digi Kyokasho NP-B" panose="02020700000000000000" pitchFamily="18" charset="-128"/>
              </a:rPr>
              <a:t>メタノール燃料</a:t>
            </a:r>
            <a:endParaRPr lang="en-US" altLang="ja-JP" sz="1200" dirty="0">
              <a:latin typeface="UD Digi Kyokasho NP-B" panose="02020700000000000000" pitchFamily="18" charset="-128"/>
              <a:ea typeface="UD Digi Kyokasho NP-B" panose="02020700000000000000" pitchFamily="18" charset="-128"/>
            </a:endParaRPr>
          </a:p>
          <a:p>
            <a:pPr algn="ctr"/>
            <a:r>
              <a:rPr kumimoji="1" lang="ja-JP" altLang="en-US" sz="1200" dirty="0">
                <a:latin typeface="UD Digi Kyokasho NP-B" panose="02020700000000000000" pitchFamily="18" charset="-128"/>
                <a:ea typeface="UD Digi Kyokasho NP-B" panose="02020700000000000000" pitchFamily="18" charset="-128"/>
              </a:rPr>
              <a:t>ガソリン材料</a:t>
            </a:r>
            <a:endParaRPr kumimoji="1" lang="en-US" altLang="ja-JP" sz="1200" dirty="0">
              <a:latin typeface="UD Digi Kyokasho NP-B" panose="02020700000000000000" pitchFamily="18" charset="-128"/>
              <a:ea typeface="UD Digi Kyokasho NP-B" panose="02020700000000000000" pitchFamily="18" charset="-128"/>
            </a:endParaRPr>
          </a:p>
          <a:p>
            <a:pPr algn="ctr"/>
            <a:r>
              <a:rPr lang="ja-JP" altLang="en-US" sz="1200" dirty="0">
                <a:latin typeface="UD Digi Kyokasho NP-B" panose="02020700000000000000" pitchFamily="18" charset="-128"/>
                <a:ea typeface="UD Digi Kyokasho NP-B" panose="02020700000000000000" pitchFamily="18" charset="-128"/>
              </a:rPr>
              <a:t>プラスチック原料</a:t>
            </a:r>
            <a:endParaRPr kumimoji="1" lang="ja-JP" altLang="en-US" sz="1200" dirty="0">
              <a:latin typeface="UD Digi Kyokasho NP-B" panose="02020700000000000000" pitchFamily="18" charset="-128"/>
              <a:ea typeface="UD Digi Kyokasho NP-B" panose="02020700000000000000" pitchFamily="18" charset="-128"/>
            </a:endParaRPr>
          </a:p>
        </p:txBody>
      </p:sp>
      <p:sp>
        <p:nvSpPr>
          <p:cNvPr id="33" name="テキスト ボックス 32">
            <a:extLst>
              <a:ext uri="{FF2B5EF4-FFF2-40B4-BE49-F238E27FC236}">
                <a16:creationId xmlns:a16="http://schemas.microsoft.com/office/drawing/2014/main" id="{A760FC56-6CBE-43FF-A366-73551385104B}"/>
              </a:ext>
            </a:extLst>
          </p:cNvPr>
          <p:cNvSpPr txBox="1"/>
          <p:nvPr/>
        </p:nvSpPr>
        <p:spPr>
          <a:xfrm>
            <a:off x="9856208" y="1887888"/>
            <a:ext cx="1763349" cy="543507"/>
          </a:xfrm>
          <a:prstGeom prst="rect">
            <a:avLst/>
          </a:prstGeom>
          <a:noFill/>
        </p:spPr>
        <p:txBody>
          <a:bodyPr wrap="square" rtlCol="0">
            <a:normAutofit/>
          </a:bodyPr>
          <a:lstStyle/>
          <a:p>
            <a:pPr algn="ctr"/>
            <a:r>
              <a:rPr kumimoji="1" lang="ja-JP" altLang="en-US" sz="1200" dirty="0">
                <a:latin typeface="UD Digi Kyokasho NP-B" panose="02020700000000000000" pitchFamily="18" charset="-128"/>
                <a:ea typeface="UD Digi Kyokasho NP-B" panose="02020700000000000000" pitchFamily="18" charset="-128"/>
              </a:rPr>
              <a:t>養殖魚粉など</a:t>
            </a:r>
          </a:p>
        </p:txBody>
      </p:sp>
      <p:sp>
        <p:nvSpPr>
          <p:cNvPr id="37" name="四角形: 角を丸くする 36">
            <a:extLst>
              <a:ext uri="{FF2B5EF4-FFF2-40B4-BE49-F238E27FC236}">
                <a16:creationId xmlns:a16="http://schemas.microsoft.com/office/drawing/2014/main" id="{E35A558D-5485-447A-AF72-D5A8691BC19A}"/>
              </a:ext>
            </a:extLst>
          </p:cNvPr>
          <p:cNvSpPr/>
          <p:nvPr/>
        </p:nvSpPr>
        <p:spPr>
          <a:xfrm>
            <a:off x="167113" y="1441123"/>
            <a:ext cx="1883121" cy="64633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UD Digi Kyokasho NP-B" panose="02020700000000000000" pitchFamily="18" charset="-128"/>
                <a:ea typeface="UD Digi Kyokasho NP-B" panose="02020700000000000000" pitchFamily="18" charset="-128"/>
              </a:rPr>
              <a:t>脱水素化触媒</a:t>
            </a:r>
            <a:endParaRPr kumimoji="1" lang="en-US" altLang="ja-JP" sz="1600" dirty="0">
              <a:latin typeface="UD Digi Kyokasho NP-B" panose="02020700000000000000" pitchFamily="18" charset="-128"/>
              <a:ea typeface="UD Digi Kyokasho NP-B" panose="02020700000000000000" pitchFamily="18" charset="-128"/>
            </a:endParaRPr>
          </a:p>
          <a:p>
            <a:pPr algn="ctr"/>
            <a:r>
              <a:rPr kumimoji="1" lang="ja-JP" altLang="en-US" sz="1600" dirty="0">
                <a:latin typeface="UD Digi Kyokasho NP-B" panose="02020700000000000000" pitchFamily="18" charset="-128"/>
                <a:ea typeface="UD Digi Kyokasho NP-B" panose="02020700000000000000" pitchFamily="18" charset="-128"/>
              </a:rPr>
              <a:t>（</a:t>
            </a:r>
            <a:r>
              <a:rPr kumimoji="1" lang="en-US" altLang="ja-JP" sz="1600" dirty="0">
                <a:latin typeface="UD Digi Kyokasho NP-B" panose="02020700000000000000" pitchFamily="18" charset="-128"/>
                <a:ea typeface="UD Digi Kyokasho NP-B" panose="02020700000000000000" pitchFamily="18" charset="-128"/>
              </a:rPr>
              <a:t>PDH</a:t>
            </a:r>
            <a:r>
              <a:rPr kumimoji="1" lang="ja-JP" altLang="en-US" sz="1600" dirty="0">
                <a:latin typeface="UD Digi Kyokasho NP-B" panose="02020700000000000000" pitchFamily="18" charset="-128"/>
                <a:ea typeface="UD Digi Kyokasho NP-B" panose="02020700000000000000" pitchFamily="18" charset="-128"/>
              </a:rPr>
              <a:t>）</a:t>
            </a:r>
          </a:p>
        </p:txBody>
      </p:sp>
      <p:sp>
        <p:nvSpPr>
          <p:cNvPr id="48" name="矢印: 右 47">
            <a:extLst>
              <a:ext uri="{FF2B5EF4-FFF2-40B4-BE49-F238E27FC236}">
                <a16:creationId xmlns:a16="http://schemas.microsoft.com/office/drawing/2014/main" id="{87239789-538A-4DA6-A9A2-B68B5C7D61F7}"/>
              </a:ext>
            </a:extLst>
          </p:cNvPr>
          <p:cNvSpPr/>
          <p:nvPr/>
        </p:nvSpPr>
        <p:spPr>
          <a:xfrm rot="16200000">
            <a:off x="2003915" y="3684676"/>
            <a:ext cx="454220" cy="274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矢印: 右 49">
            <a:extLst>
              <a:ext uri="{FF2B5EF4-FFF2-40B4-BE49-F238E27FC236}">
                <a16:creationId xmlns:a16="http://schemas.microsoft.com/office/drawing/2014/main" id="{947E9DE0-92E9-4980-8138-481B18A3EFC9}"/>
              </a:ext>
            </a:extLst>
          </p:cNvPr>
          <p:cNvSpPr/>
          <p:nvPr/>
        </p:nvSpPr>
        <p:spPr>
          <a:xfrm rot="16200000">
            <a:off x="560194" y="3459980"/>
            <a:ext cx="956227" cy="27456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C5FB3FDB-54C3-475D-A5AB-FB49490DD94F}"/>
              </a:ext>
            </a:extLst>
          </p:cNvPr>
          <p:cNvSpPr txBox="1"/>
          <p:nvPr/>
        </p:nvSpPr>
        <p:spPr>
          <a:xfrm>
            <a:off x="291507" y="2727771"/>
            <a:ext cx="1450819" cy="523220"/>
          </a:xfrm>
          <a:prstGeom prst="rect">
            <a:avLst/>
          </a:prstGeom>
          <a:noFill/>
        </p:spPr>
        <p:txBody>
          <a:bodyPr wrap="square" rtlCol="0">
            <a:normAutofit fontScale="85000" lnSpcReduction="10000"/>
          </a:bodyPr>
          <a:lstStyle/>
          <a:p>
            <a:pPr algn="ctr"/>
            <a:r>
              <a:rPr lang="ja-JP" altLang="en-US" sz="2800" dirty="0">
                <a:latin typeface="UD Digi Kyokasho NP-B" panose="02020700000000000000" pitchFamily="18" charset="-128"/>
                <a:ea typeface="UD Digi Kyokasho NP-B" panose="02020700000000000000" pitchFamily="18" charset="-128"/>
              </a:rPr>
              <a:t>プロパン</a:t>
            </a:r>
            <a:endParaRPr kumimoji="1" lang="ja-JP" altLang="en-US" sz="2800" dirty="0">
              <a:latin typeface="UD Digi Kyokasho NP-B" panose="02020700000000000000" pitchFamily="18" charset="-128"/>
              <a:ea typeface="UD Digi Kyokasho NP-B" panose="02020700000000000000" pitchFamily="18" charset="-128"/>
            </a:endParaRPr>
          </a:p>
        </p:txBody>
      </p:sp>
      <p:pic>
        <p:nvPicPr>
          <p:cNvPr id="1028" name="Picture 4" descr="メタノールを原料とした場合のプロセスフロー">
            <a:extLst>
              <a:ext uri="{FF2B5EF4-FFF2-40B4-BE49-F238E27FC236}">
                <a16:creationId xmlns:a16="http://schemas.microsoft.com/office/drawing/2014/main" id="{94A540A4-8ABD-4541-A3AC-ABAAEE0F3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3815" y="4340025"/>
            <a:ext cx="4688185" cy="2315154"/>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9D088DC7-55C2-4861-AAAC-FC1A3F29C982}"/>
              </a:ext>
            </a:extLst>
          </p:cNvPr>
          <p:cNvSpPr txBox="1"/>
          <p:nvPr/>
        </p:nvSpPr>
        <p:spPr>
          <a:xfrm>
            <a:off x="7572097" y="6598672"/>
            <a:ext cx="6138248" cy="276999"/>
          </a:xfrm>
          <a:prstGeom prst="rect">
            <a:avLst/>
          </a:prstGeom>
          <a:noFill/>
        </p:spPr>
        <p:txBody>
          <a:bodyPr wrap="square">
            <a:spAutoFit/>
          </a:bodyPr>
          <a:lstStyle/>
          <a:p>
            <a:pPr algn="l" fontAlgn="base"/>
            <a:r>
              <a:rPr lang="en-US" altLang="ja-JP" sz="1200" b="1" i="0" dirty="0">
                <a:solidFill>
                  <a:srgbClr val="333333"/>
                </a:solidFill>
                <a:effectLst/>
                <a:latin typeface="Amasis MT Pro Light" panose="02040304050005020304" pitchFamily="18" charset="0"/>
              </a:rPr>
              <a:t>DTP</a:t>
            </a:r>
            <a:r>
              <a:rPr lang="en-US" altLang="ja-JP" sz="1200" b="1" i="0" baseline="30000" dirty="0">
                <a:solidFill>
                  <a:srgbClr val="333333"/>
                </a:solidFill>
                <a:effectLst/>
                <a:latin typeface="Amasis MT Pro Light" panose="02040304050005020304" pitchFamily="18" charset="0"/>
                <a:ea typeface="メイリオ" panose="020B0604030504040204" pitchFamily="50" charset="-128"/>
              </a:rPr>
              <a:t>®</a:t>
            </a:r>
            <a:r>
              <a:rPr lang="ja-JP" altLang="en-US" sz="1200" b="1" i="0" dirty="0">
                <a:solidFill>
                  <a:srgbClr val="333333"/>
                </a:solidFill>
                <a:effectLst/>
                <a:latin typeface="Amasis MT Pro Light" panose="02040304050005020304" pitchFamily="18" charset="0"/>
              </a:rPr>
              <a:t>（</a:t>
            </a:r>
            <a:r>
              <a:rPr lang="en-US" altLang="ja-JP" sz="1200" b="1" i="0" dirty="0">
                <a:solidFill>
                  <a:srgbClr val="333333"/>
                </a:solidFill>
                <a:effectLst/>
                <a:latin typeface="Amasis MT Pro Light" panose="02040304050005020304" pitchFamily="18" charset="0"/>
              </a:rPr>
              <a:t>Dominant Technology for Propylene Production</a:t>
            </a:r>
            <a:r>
              <a:rPr lang="ja-JP" altLang="en-US" sz="1200" b="1" i="0" dirty="0">
                <a:solidFill>
                  <a:srgbClr val="333333"/>
                </a:solidFill>
                <a:effectLst/>
                <a:latin typeface="Amasis MT Pro Light" panose="02040304050005020304" pitchFamily="18" charset="0"/>
              </a:rPr>
              <a:t>）プロセス</a:t>
            </a:r>
          </a:p>
        </p:txBody>
      </p:sp>
      <p:sp>
        <p:nvSpPr>
          <p:cNvPr id="56" name="矢印: 右 55">
            <a:extLst>
              <a:ext uri="{FF2B5EF4-FFF2-40B4-BE49-F238E27FC236}">
                <a16:creationId xmlns:a16="http://schemas.microsoft.com/office/drawing/2014/main" id="{B969BA05-491A-459A-8ADD-4E6A311A7F62}"/>
              </a:ext>
            </a:extLst>
          </p:cNvPr>
          <p:cNvSpPr/>
          <p:nvPr/>
        </p:nvSpPr>
        <p:spPr>
          <a:xfrm rot="5400000">
            <a:off x="8950115" y="3982094"/>
            <a:ext cx="427761" cy="274562"/>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73ED8341-612D-43E5-8095-1F9A1048D8C1}"/>
              </a:ext>
            </a:extLst>
          </p:cNvPr>
          <p:cNvSpPr txBox="1"/>
          <p:nvPr/>
        </p:nvSpPr>
        <p:spPr>
          <a:xfrm>
            <a:off x="-18675" y="13828"/>
            <a:ext cx="6114675" cy="246221"/>
          </a:xfrm>
          <a:prstGeom prst="rect">
            <a:avLst/>
          </a:prstGeom>
          <a:noFill/>
        </p:spPr>
        <p:txBody>
          <a:bodyPr wrap="square">
            <a:spAutoFit/>
          </a:bodyPr>
          <a:lstStyle/>
          <a:p>
            <a:r>
              <a:rPr lang="en-US" altLang="ja-JP" sz="1000" dirty="0"/>
              <a:t>https://news.umich.edu/solving-the-plastic-shortage-with-a-new-chemical-catalyst/</a:t>
            </a:r>
            <a:endParaRPr lang="ja-JP" altLang="en-US" sz="1000" dirty="0"/>
          </a:p>
        </p:txBody>
      </p:sp>
      <p:sp>
        <p:nvSpPr>
          <p:cNvPr id="60" name="テキスト ボックス 59">
            <a:extLst>
              <a:ext uri="{FF2B5EF4-FFF2-40B4-BE49-F238E27FC236}">
                <a16:creationId xmlns:a16="http://schemas.microsoft.com/office/drawing/2014/main" id="{B414706C-1F3B-450C-9773-AFA5A99BF117}"/>
              </a:ext>
            </a:extLst>
          </p:cNvPr>
          <p:cNvSpPr txBox="1"/>
          <p:nvPr/>
        </p:nvSpPr>
        <p:spPr>
          <a:xfrm>
            <a:off x="-217297" y="1220292"/>
            <a:ext cx="2785772" cy="276999"/>
          </a:xfrm>
          <a:prstGeom prst="rect">
            <a:avLst/>
          </a:prstGeom>
          <a:noFill/>
        </p:spPr>
        <p:txBody>
          <a:bodyPr wrap="square">
            <a:spAutoFit/>
          </a:bodyPr>
          <a:lstStyle/>
          <a:p>
            <a:pPr algn="ctr"/>
            <a:r>
              <a:rPr lang="en-US" altLang="ja-JP" sz="1200" dirty="0">
                <a:latin typeface="UD Digi Kyokasho NP-B" panose="02020700000000000000" pitchFamily="18" charset="-128"/>
                <a:ea typeface="UD Digi Kyokasho NP-B" panose="02020700000000000000" pitchFamily="18" charset="-128"/>
              </a:rPr>
              <a:t>propane dehydrogenation</a:t>
            </a:r>
            <a:endParaRPr lang="ja-JP" altLang="en-US" sz="1200" dirty="0">
              <a:latin typeface="UD Digi Kyokasho NP-B" panose="02020700000000000000" pitchFamily="18" charset="-128"/>
              <a:ea typeface="UD Digi Kyokasho NP-B" panose="02020700000000000000" pitchFamily="18" charset="-128"/>
            </a:endParaRPr>
          </a:p>
        </p:txBody>
      </p:sp>
      <p:sp>
        <p:nvSpPr>
          <p:cNvPr id="62" name="矢印: 右 61">
            <a:extLst>
              <a:ext uri="{FF2B5EF4-FFF2-40B4-BE49-F238E27FC236}">
                <a16:creationId xmlns:a16="http://schemas.microsoft.com/office/drawing/2014/main" id="{3F4992B6-0857-4B04-ACE8-F27E40241CDD}"/>
              </a:ext>
            </a:extLst>
          </p:cNvPr>
          <p:cNvSpPr/>
          <p:nvPr/>
        </p:nvSpPr>
        <p:spPr>
          <a:xfrm rot="16200000">
            <a:off x="745938" y="2294114"/>
            <a:ext cx="523219" cy="27456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C22189C4-ED9A-4945-A5B5-5A6DCB48DFD2}"/>
              </a:ext>
            </a:extLst>
          </p:cNvPr>
          <p:cNvSpPr/>
          <p:nvPr/>
        </p:nvSpPr>
        <p:spPr>
          <a:xfrm rot="16200000">
            <a:off x="755307" y="844652"/>
            <a:ext cx="523219" cy="27456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3BBED02F-DD65-4BA6-BBB5-5564D670D4E3}"/>
              </a:ext>
            </a:extLst>
          </p:cNvPr>
          <p:cNvSpPr txBox="1"/>
          <p:nvPr/>
        </p:nvSpPr>
        <p:spPr>
          <a:xfrm>
            <a:off x="239034" y="327479"/>
            <a:ext cx="1739278" cy="523220"/>
          </a:xfrm>
          <a:prstGeom prst="rect">
            <a:avLst/>
          </a:prstGeom>
          <a:noFill/>
        </p:spPr>
        <p:txBody>
          <a:bodyPr wrap="square" rtlCol="0">
            <a:normAutofit fontScale="85000" lnSpcReduction="10000"/>
          </a:bodyPr>
          <a:lstStyle/>
          <a:p>
            <a:pPr algn="ctr"/>
            <a:r>
              <a:rPr lang="ja-JP" altLang="en-US" sz="2800" dirty="0">
                <a:latin typeface="UD Digi Kyokasho NP-B" panose="02020700000000000000" pitchFamily="18" charset="-128"/>
                <a:ea typeface="UD Digi Kyokasho NP-B" panose="02020700000000000000" pitchFamily="18" charset="-128"/>
              </a:rPr>
              <a:t>プロピレン</a:t>
            </a:r>
            <a:endParaRPr kumimoji="1" lang="ja-JP" altLang="en-US" sz="2800" dirty="0">
              <a:latin typeface="UD Digi Kyokasho NP-B" panose="02020700000000000000" pitchFamily="18" charset="-128"/>
              <a:ea typeface="UD Digi Kyokasho NP-B" panose="02020700000000000000" pitchFamily="18" charset="-128"/>
            </a:endParaRPr>
          </a:p>
        </p:txBody>
      </p:sp>
      <p:sp>
        <p:nvSpPr>
          <p:cNvPr id="67" name="テキスト ボックス 66">
            <a:extLst>
              <a:ext uri="{FF2B5EF4-FFF2-40B4-BE49-F238E27FC236}">
                <a16:creationId xmlns:a16="http://schemas.microsoft.com/office/drawing/2014/main" id="{F1998646-6BAF-4723-BB7D-1E7BB1AE110B}"/>
              </a:ext>
            </a:extLst>
          </p:cNvPr>
          <p:cNvSpPr txBox="1"/>
          <p:nvPr/>
        </p:nvSpPr>
        <p:spPr>
          <a:xfrm>
            <a:off x="3036299" y="5260760"/>
            <a:ext cx="1747039" cy="523220"/>
          </a:xfrm>
          <a:prstGeom prst="rect">
            <a:avLst/>
          </a:prstGeom>
          <a:noFill/>
        </p:spPr>
        <p:txBody>
          <a:bodyPr wrap="square" rtlCol="0">
            <a:spAutoFit/>
          </a:bodyPr>
          <a:lstStyle/>
          <a:p>
            <a:pPr algn="ctr"/>
            <a:r>
              <a:rPr lang="ja-JP" altLang="en-US" sz="2800" dirty="0">
                <a:latin typeface="UD Digi Kyokasho NP-B" panose="02020700000000000000" pitchFamily="18" charset="-128"/>
                <a:ea typeface="UD Digi Kyokasho NP-B" panose="02020700000000000000" pitchFamily="18" charset="-128"/>
              </a:rPr>
              <a:t>硝酸塩</a:t>
            </a:r>
            <a:endParaRPr kumimoji="1" lang="ja-JP" altLang="en-US" sz="2800" dirty="0">
              <a:latin typeface="UD Digi Kyokasho NP-B" panose="02020700000000000000" pitchFamily="18" charset="-128"/>
              <a:ea typeface="UD Digi Kyokasho NP-B" panose="02020700000000000000" pitchFamily="18" charset="-128"/>
            </a:endParaRPr>
          </a:p>
        </p:txBody>
      </p:sp>
      <p:sp>
        <p:nvSpPr>
          <p:cNvPr id="68" name="矢印: 右 67">
            <a:extLst>
              <a:ext uri="{FF2B5EF4-FFF2-40B4-BE49-F238E27FC236}">
                <a16:creationId xmlns:a16="http://schemas.microsoft.com/office/drawing/2014/main" id="{32DCE0D8-0A95-41D6-9204-B451464FD82C}"/>
              </a:ext>
            </a:extLst>
          </p:cNvPr>
          <p:cNvSpPr/>
          <p:nvPr/>
        </p:nvSpPr>
        <p:spPr>
          <a:xfrm>
            <a:off x="2874069" y="5349394"/>
            <a:ext cx="454220" cy="274562"/>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B6A244B2-3541-4D32-B1F2-3B817323607A}"/>
              </a:ext>
            </a:extLst>
          </p:cNvPr>
          <p:cNvSpPr txBox="1"/>
          <p:nvPr/>
        </p:nvSpPr>
        <p:spPr>
          <a:xfrm>
            <a:off x="1108673" y="2149814"/>
            <a:ext cx="2219616" cy="261610"/>
          </a:xfrm>
          <a:prstGeom prst="rect">
            <a:avLst/>
          </a:prstGeom>
          <a:noFill/>
        </p:spPr>
        <p:txBody>
          <a:bodyPr wrap="square">
            <a:spAutoFit/>
          </a:bodyPr>
          <a:lstStyle/>
          <a:p>
            <a:r>
              <a:rPr lang="ja-JP" altLang="en-US" sz="1050" dirty="0">
                <a:latin typeface="UD Digi Kyokasho NP-B" panose="02020700000000000000" pitchFamily="18" charset="-128"/>
                <a:ea typeface="UD Digi Kyokasho NP-B" panose="02020700000000000000" pitchFamily="18" charset="-128"/>
              </a:rPr>
              <a:t>触媒は「白金</a:t>
            </a:r>
            <a:r>
              <a:rPr lang="en-US" altLang="ja-JP" sz="1050" dirty="0">
                <a:latin typeface="UD Digi Kyokasho NP-B" panose="02020700000000000000" pitchFamily="18" charset="-128"/>
                <a:ea typeface="UD Digi Kyokasho NP-B" panose="02020700000000000000" pitchFamily="18" charset="-128"/>
              </a:rPr>
              <a:t>‐</a:t>
            </a:r>
            <a:r>
              <a:rPr lang="ja-JP" altLang="en-US" sz="1050" dirty="0">
                <a:latin typeface="UD Digi Kyokasho NP-B" panose="02020700000000000000" pitchFamily="18" charset="-128"/>
                <a:ea typeface="UD Digi Kyokasho NP-B" panose="02020700000000000000" pitchFamily="18" charset="-128"/>
              </a:rPr>
              <a:t>錫合金ナノ粒子」</a:t>
            </a:r>
          </a:p>
        </p:txBody>
      </p:sp>
      <p:pic>
        <p:nvPicPr>
          <p:cNvPr id="70" name="図 69">
            <a:extLst>
              <a:ext uri="{FF2B5EF4-FFF2-40B4-BE49-F238E27FC236}">
                <a16:creationId xmlns:a16="http://schemas.microsoft.com/office/drawing/2014/main" id="{B12FB162-D582-4B12-9CD3-D293B212178A}"/>
              </a:ext>
            </a:extLst>
          </p:cNvPr>
          <p:cNvPicPr>
            <a:picLocks noChangeAspect="1"/>
          </p:cNvPicPr>
          <p:nvPr/>
        </p:nvPicPr>
        <p:blipFill>
          <a:blip r:embed="rId6"/>
          <a:stretch>
            <a:fillRect/>
          </a:stretch>
        </p:blipFill>
        <p:spPr>
          <a:xfrm>
            <a:off x="4806133" y="4817563"/>
            <a:ext cx="1562100" cy="1990725"/>
          </a:xfrm>
          <a:prstGeom prst="rect">
            <a:avLst/>
          </a:prstGeom>
        </p:spPr>
      </p:pic>
      <p:sp>
        <p:nvSpPr>
          <p:cNvPr id="71" name="矢印: 右 70">
            <a:extLst>
              <a:ext uri="{FF2B5EF4-FFF2-40B4-BE49-F238E27FC236}">
                <a16:creationId xmlns:a16="http://schemas.microsoft.com/office/drawing/2014/main" id="{3A3E7653-DF57-4AC7-B636-D9D46FF2AB19}"/>
              </a:ext>
            </a:extLst>
          </p:cNvPr>
          <p:cNvSpPr/>
          <p:nvPr/>
        </p:nvSpPr>
        <p:spPr>
          <a:xfrm>
            <a:off x="4471750" y="5385089"/>
            <a:ext cx="311588" cy="274562"/>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22A8C4C4-2989-4F1A-BB16-128E1DA5FDBC}"/>
              </a:ext>
            </a:extLst>
          </p:cNvPr>
          <p:cNvSpPr txBox="1"/>
          <p:nvPr/>
        </p:nvSpPr>
        <p:spPr>
          <a:xfrm>
            <a:off x="6710456" y="4833401"/>
            <a:ext cx="615553" cy="1993391"/>
          </a:xfrm>
          <a:prstGeom prst="rect">
            <a:avLst/>
          </a:prstGeom>
          <a:noFill/>
        </p:spPr>
        <p:txBody>
          <a:bodyPr vert="eaVert" wrap="square" rtlCol="0">
            <a:spAutoFit/>
          </a:bodyPr>
          <a:lstStyle/>
          <a:p>
            <a:pPr algn="ctr"/>
            <a:r>
              <a:rPr kumimoji="1" lang="ja-JP" altLang="en-US" sz="2800" dirty="0">
                <a:solidFill>
                  <a:schemeClr val="accent4">
                    <a:lumMod val="75000"/>
                  </a:schemeClr>
                </a:solidFill>
                <a:latin typeface="UD Digi Kyokasho NP-B" panose="02020700000000000000" pitchFamily="18" charset="-128"/>
                <a:ea typeface="UD Digi Kyokasho NP-B" panose="02020700000000000000" pitchFamily="18" charset="-128"/>
              </a:rPr>
              <a:t>アンモニア</a:t>
            </a:r>
          </a:p>
        </p:txBody>
      </p:sp>
      <p:sp>
        <p:nvSpPr>
          <p:cNvPr id="73" name="矢印: 右 72">
            <a:extLst>
              <a:ext uri="{FF2B5EF4-FFF2-40B4-BE49-F238E27FC236}">
                <a16:creationId xmlns:a16="http://schemas.microsoft.com/office/drawing/2014/main" id="{72D3A02D-C500-4DC9-8B69-6E455E025DFF}"/>
              </a:ext>
            </a:extLst>
          </p:cNvPr>
          <p:cNvSpPr/>
          <p:nvPr/>
        </p:nvSpPr>
        <p:spPr>
          <a:xfrm>
            <a:off x="6418988" y="5385089"/>
            <a:ext cx="367294" cy="719876"/>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D4686E23-7679-442E-84E8-ADE97723A5DD}"/>
              </a:ext>
            </a:extLst>
          </p:cNvPr>
          <p:cNvSpPr txBox="1"/>
          <p:nvPr/>
        </p:nvSpPr>
        <p:spPr>
          <a:xfrm>
            <a:off x="3659583" y="4497690"/>
            <a:ext cx="3358649" cy="369332"/>
          </a:xfrm>
          <a:prstGeom prst="rect">
            <a:avLst/>
          </a:prstGeom>
          <a:noFill/>
        </p:spPr>
        <p:txBody>
          <a:bodyPr wrap="square" rtlCol="0">
            <a:spAutoFit/>
          </a:bodyPr>
          <a:lstStyle/>
          <a:p>
            <a:pPr algn="ctr"/>
            <a:r>
              <a:rPr lang="ja-JP" altLang="en-US" dirty="0">
                <a:solidFill>
                  <a:srgbClr val="C00000"/>
                </a:solidFill>
                <a:latin typeface="UD Digi Kyokasho NP-B" panose="02020700000000000000" pitchFamily="18" charset="-128"/>
                <a:ea typeface="UD Digi Kyokasho NP-B" panose="02020700000000000000" pitchFamily="18" charset="-128"/>
              </a:rPr>
              <a:t>常温でアンモニア生成！</a:t>
            </a:r>
            <a:endParaRPr kumimoji="1" lang="ja-JP" altLang="en-US" dirty="0">
              <a:solidFill>
                <a:srgbClr val="C00000"/>
              </a:solidFill>
              <a:latin typeface="UD Digi Kyokasho NP-B" panose="02020700000000000000" pitchFamily="18" charset="-128"/>
              <a:ea typeface="UD Digi Kyokasho NP-B" panose="02020700000000000000" pitchFamily="18" charset="-128"/>
            </a:endParaRPr>
          </a:p>
        </p:txBody>
      </p:sp>
      <p:sp>
        <p:nvSpPr>
          <p:cNvPr id="75" name="テキスト ボックス 74">
            <a:extLst>
              <a:ext uri="{FF2B5EF4-FFF2-40B4-BE49-F238E27FC236}">
                <a16:creationId xmlns:a16="http://schemas.microsoft.com/office/drawing/2014/main" id="{CD1407DE-AB86-4185-8186-F6961018216D}"/>
              </a:ext>
            </a:extLst>
          </p:cNvPr>
          <p:cNvSpPr txBox="1"/>
          <p:nvPr/>
        </p:nvSpPr>
        <p:spPr>
          <a:xfrm>
            <a:off x="2995663" y="5783980"/>
            <a:ext cx="2084620" cy="415498"/>
          </a:xfrm>
          <a:prstGeom prst="rect">
            <a:avLst/>
          </a:prstGeom>
          <a:noFill/>
        </p:spPr>
        <p:txBody>
          <a:bodyPr wrap="square">
            <a:spAutoFit/>
          </a:bodyPr>
          <a:lstStyle/>
          <a:p>
            <a:r>
              <a:rPr lang="en-US" altLang="ja-JP" sz="700" dirty="0">
                <a:latin typeface="Amasis MT Pro Light" panose="02040304050005020304" pitchFamily="18" charset="0"/>
              </a:rPr>
              <a:t>https://today.uic.edu/combining-sunlight-and-wastewater-nitrate-to-make-the-worlds-no-2-chemical</a:t>
            </a:r>
            <a:endParaRPr lang="ja-JP" altLang="en-US" sz="700" dirty="0">
              <a:latin typeface="Amasis MT Pro Light" panose="02040304050005020304" pitchFamily="18" charset="0"/>
            </a:endParaRPr>
          </a:p>
        </p:txBody>
      </p:sp>
      <p:cxnSp>
        <p:nvCxnSpPr>
          <p:cNvPr id="3" name="直線コネクタ 2">
            <a:extLst>
              <a:ext uri="{FF2B5EF4-FFF2-40B4-BE49-F238E27FC236}">
                <a16:creationId xmlns:a16="http://schemas.microsoft.com/office/drawing/2014/main" id="{7A482B9C-23AD-49B4-865E-667512DBF093}"/>
              </a:ext>
            </a:extLst>
          </p:cNvPr>
          <p:cNvCxnSpPr/>
          <p:nvPr/>
        </p:nvCxnSpPr>
        <p:spPr>
          <a:xfrm>
            <a:off x="11246419" y="5277411"/>
            <a:ext cx="69111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356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CF8ADA5E-115C-4F41-A02E-169E64FFE781}"/>
              </a:ext>
            </a:extLst>
          </p:cNvPr>
          <p:cNvGrpSpPr/>
          <p:nvPr/>
        </p:nvGrpSpPr>
        <p:grpSpPr>
          <a:xfrm>
            <a:off x="703066" y="3828707"/>
            <a:ext cx="10712841" cy="2904564"/>
            <a:chOff x="661133" y="3797703"/>
            <a:chExt cx="10712841" cy="2904564"/>
          </a:xfrm>
        </p:grpSpPr>
        <p:pic>
          <p:nvPicPr>
            <p:cNvPr id="3" name="図 2">
              <a:extLst>
                <a:ext uri="{FF2B5EF4-FFF2-40B4-BE49-F238E27FC236}">
                  <a16:creationId xmlns:a16="http://schemas.microsoft.com/office/drawing/2014/main" id="{0834D3A9-BDFB-453F-BE03-03950EBF01F2}"/>
                </a:ext>
              </a:extLst>
            </p:cNvPr>
            <p:cNvPicPr>
              <a:picLocks noChangeAspect="1"/>
            </p:cNvPicPr>
            <p:nvPr/>
          </p:nvPicPr>
          <p:blipFill>
            <a:blip r:embed="rId2"/>
            <a:stretch>
              <a:fillRect/>
            </a:stretch>
          </p:blipFill>
          <p:spPr>
            <a:xfrm>
              <a:off x="3095423" y="3797703"/>
              <a:ext cx="8278551" cy="2904564"/>
            </a:xfrm>
            <a:prstGeom prst="rect">
              <a:avLst/>
            </a:prstGeom>
          </p:spPr>
        </p:pic>
        <p:pic>
          <p:nvPicPr>
            <p:cNvPr id="18" name="Picture 2" descr="天然ガスでメタンを燃焼させると、炭素排出に貢献します">
              <a:extLst>
                <a:ext uri="{FF2B5EF4-FFF2-40B4-BE49-F238E27FC236}">
                  <a16:creationId xmlns:a16="http://schemas.microsoft.com/office/drawing/2014/main" id="{097AED98-FDF5-469E-AEC6-F941E57B1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33" y="3967903"/>
              <a:ext cx="2434290" cy="2607709"/>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a:extLst>
              <a:ext uri="{FF2B5EF4-FFF2-40B4-BE49-F238E27FC236}">
                <a16:creationId xmlns:a16="http://schemas.microsoft.com/office/drawing/2014/main" id="{D65D93BB-F5DC-4C0C-9536-FDFBAD80E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473" y="0"/>
            <a:ext cx="9808029" cy="3828707"/>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9D21F364-3601-4A28-93D0-99A8DB830EE8}"/>
              </a:ext>
            </a:extLst>
          </p:cNvPr>
          <p:cNvSpPr txBox="1"/>
          <p:nvPr/>
        </p:nvSpPr>
        <p:spPr>
          <a:xfrm>
            <a:off x="3124883" y="3796049"/>
            <a:ext cx="8164177" cy="230832"/>
          </a:xfrm>
          <a:prstGeom prst="rect">
            <a:avLst/>
          </a:prstGeom>
          <a:noFill/>
        </p:spPr>
        <p:txBody>
          <a:bodyPr wrap="square">
            <a:spAutoFit/>
          </a:bodyPr>
          <a:lstStyle/>
          <a:p>
            <a:r>
              <a:rPr lang="en-US" altLang="ja-JP" sz="900" dirty="0">
                <a:latin typeface="BIZ UDPゴシック" panose="020B0400000000000000" pitchFamily="50" charset="-128"/>
                <a:ea typeface="BIZ UDPゴシック" panose="020B0400000000000000" pitchFamily="50" charset="-128"/>
              </a:rPr>
              <a:t>https://www.sciencedirect.com/science/article/abs/pii/S0960852421003412?dgcid=coauthor</a:t>
            </a:r>
            <a:endParaRPr lang="ja-JP" altLang="en-US" sz="9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46351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18ABA14-982D-427B-BFF0-9DF571D4FFF0}"/>
              </a:ext>
            </a:extLst>
          </p:cNvPr>
          <p:cNvPicPr>
            <a:picLocks noChangeAspect="1"/>
          </p:cNvPicPr>
          <p:nvPr/>
        </p:nvPicPr>
        <p:blipFill>
          <a:blip r:embed="rId2"/>
          <a:stretch>
            <a:fillRect/>
          </a:stretch>
        </p:blipFill>
        <p:spPr>
          <a:xfrm>
            <a:off x="27485" y="1167590"/>
            <a:ext cx="12153629" cy="5110649"/>
          </a:xfrm>
          <a:prstGeom prst="rect">
            <a:avLst/>
          </a:prstGeom>
        </p:spPr>
      </p:pic>
      <p:sp>
        <p:nvSpPr>
          <p:cNvPr id="3" name="テキスト ボックス 2">
            <a:extLst>
              <a:ext uri="{FF2B5EF4-FFF2-40B4-BE49-F238E27FC236}">
                <a16:creationId xmlns:a16="http://schemas.microsoft.com/office/drawing/2014/main" id="{E40B138A-7264-471E-A92C-AA37275EC4A4}"/>
              </a:ext>
            </a:extLst>
          </p:cNvPr>
          <p:cNvSpPr txBox="1"/>
          <p:nvPr/>
        </p:nvSpPr>
        <p:spPr>
          <a:xfrm>
            <a:off x="0" y="-1384"/>
            <a:ext cx="2351315" cy="369332"/>
          </a:xfrm>
          <a:prstGeom prst="rect">
            <a:avLst/>
          </a:prstGeom>
          <a:solidFill>
            <a:schemeClr val="tx1">
              <a:lumMod val="95000"/>
              <a:lumOff val="5000"/>
            </a:schemeClr>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後で観てください</a:t>
            </a:r>
          </a:p>
        </p:txBody>
      </p:sp>
    </p:spTree>
    <p:extLst>
      <p:ext uri="{BB962C8B-B14F-4D97-AF65-F5344CB8AC3E}">
        <p14:creationId xmlns:p14="http://schemas.microsoft.com/office/powerpoint/2010/main" val="1468605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40B138A-7264-471E-A92C-AA37275EC4A4}"/>
              </a:ext>
            </a:extLst>
          </p:cNvPr>
          <p:cNvSpPr txBox="1"/>
          <p:nvPr/>
        </p:nvSpPr>
        <p:spPr>
          <a:xfrm>
            <a:off x="0" y="-1384"/>
            <a:ext cx="2351315" cy="369332"/>
          </a:xfrm>
          <a:prstGeom prst="rect">
            <a:avLst/>
          </a:prstGeom>
          <a:solidFill>
            <a:schemeClr val="tx1">
              <a:lumMod val="95000"/>
              <a:lumOff val="5000"/>
            </a:schemeClr>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後で観てください</a:t>
            </a:r>
          </a:p>
        </p:txBody>
      </p:sp>
      <p:graphicFrame>
        <p:nvGraphicFramePr>
          <p:cNvPr id="4" name="表 3">
            <a:extLst>
              <a:ext uri="{FF2B5EF4-FFF2-40B4-BE49-F238E27FC236}">
                <a16:creationId xmlns:a16="http://schemas.microsoft.com/office/drawing/2014/main" id="{C18775FD-6E23-46B4-A355-ADAEF8AC2F90}"/>
              </a:ext>
            </a:extLst>
          </p:cNvPr>
          <p:cNvGraphicFramePr>
            <a:graphicFrameLocks noGrp="1"/>
          </p:cNvGraphicFramePr>
          <p:nvPr>
            <p:extLst>
              <p:ext uri="{D42A27DB-BD31-4B8C-83A1-F6EECF244321}">
                <p14:modId xmlns:p14="http://schemas.microsoft.com/office/powerpoint/2010/main" val="1467320323"/>
              </p:ext>
            </p:extLst>
          </p:nvPr>
        </p:nvGraphicFramePr>
        <p:xfrm>
          <a:off x="315686" y="1183368"/>
          <a:ext cx="11015702" cy="4357276"/>
        </p:xfrm>
        <a:graphic>
          <a:graphicData uri="http://schemas.openxmlformats.org/drawingml/2006/table">
            <a:tbl>
              <a:tblPr>
                <a:tableStyleId>{5C22544A-7EE6-4342-B048-85BDC9FD1C3A}</a:tableStyleId>
              </a:tblPr>
              <a:tblGrid>
                <a:gridCol w="2129964">
                  <a:extLst>
                    <a:ext uri="{9D8B030D-6E8A-4147-A177-3AD203B41FA5}">
                      <a16:colId xmlns:a16="http://schemas.microsoft.com/office/drawing/2014/main" val="2929930336"/>
                    </a:ext>
                  </a:extLst>
                </a:gridCol>
                <a:gridCol w="1401463">
                  <a:extLst>
                    <a:ext uri="{9D8B030D-6E8A-4147-A177-3AD203B41FA5}">
                      <a16:colId xmlns:a16="http://schemas.microsoft.com/office/drawing/2014/main" val="3448091541"/>
                    </a:ext>
                  </a:extLst>
                </a:gridCol>
                <a:gridCol w="1424331">
                  <a:extLst>
                    <a:ext uri="{9D8B030D-6E8A-4147-A177-3AD203B41FA5}">
                      <a16:colId xmlns:a16="http://schemas.microsoft.com/office/drawing/2014/main" val="640500811"/>
                    </a:ext>
                  </a:extLst>
                </a:gridCol>
                <a:gridCol w="1411265">
                  <a:extLst>
                    <a:ext uri="{9D8B030D-6E8A-4147-A177-3AD203B41FA5}">
                      <a16:colId xmlns:a16="http://schemas.microsoft.com/office/drawing/2014/main" val="3854705809"/>
                    </a:ext>
                  </a:extLst>
                </a:gridCol>
                <a:gridCol w="1424331">
                  <a:extLst>
                    <a:ext uri="{9D8B030D-6E8A-4147-A177-3AD203B41FA5}">
                      <a16:colId xmlns:a16="http://schemas.microsoft.com/office/drawing/2014/main" val="2902176335"/>
                    </a:ext>
                  </a:extLst>
                </a:gridCol>
                <a:gridCol w="1646560">
                  <a:extLst>
                    <a:ext uri="{9D8B030D-6E8A-4147-A177-3AD203B41FA5}">
                      <a16:colId xmlns:a16="http://schemas.microsoft.com/office/drawing/2014/main" val="2490330299"/>
                    </a:ext>
                  </a:extLst>
                </a:gridCol>
                <a:gridCol w="1577788">
                  <a:extLst>
                    <a:ext uri="{9D8B030D-6E8A-4147-A177-3AD203B41FA5}">
                      <a16:colId xmlns:a16="http://schemas.microsoft.com/office/drawing/2014/main" val="2128936617"/>
                    </a:ext>
                  </a:extLst>
                </a:gridCol>
              </a:tblGrid>
              <a:tr h="694540">
                <a:tc gridSpan="7">
                  <a:txBody>
                    <a:bodyPr/>
                    <a:lstStyle/>
                    <a:p>
                      <a:pPr algn="ctr" fontAlgn="ctr"/>
                      <a:r>
                        <a:rPr lang="ja-JP" altLang="en-US" sz="2400" b="1" u="none" strike="noStrike" dirty="0">
                          <a:effectLst/>
                          <a:latin typeface="BIZ UDPゴシック" panose="020B0400000000000000" pitchFamily="50" charset="-128"/>
                          <a:ea typeface="BIZ UDPゴシック" panose="020B0400000000000000" pitchFamily="50" charset="-128"/>
                        </a:rPr>
                        <a:t>全メタン源の</a:t>
                      </a:r>
                      <a:r>
                        <a:rPr lang="en-US" sz="2400" b="1" u="none" strike="noStrike" dirty="0">
                          <a:effectLst/>
                          <a:latin typeface="BIZ UDPゴシック" panose="020B0400000000000000" pitchFamily="50" charset="-128"/>
                          <a:ea typeface="BIZ UDPゴシック" panose="020B0400000000000000" pitchFamily="50" charset="-128"/>
                        </a:rPr>
                        <a:t>Stranded Methane</a:t>
                      </a:r>
                      <a:endParaRPr lang="en-US" sz="2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702480722"/>
                  </a:ext>
                </a:extLst>
              </a:tr>
              <a:tr h="702908">
                <a:tc>
                  <a:txBody>
                    <a:bodyPr/>
                    <a:lstStyle/>
                    <a:p>
                      <a:pPr algn="l" fontAlgn="ctr"/>
                      <a:r>
                        <a:rPr lang="ja-JP" altLang="en-US" sz="1400" u="none" strike="noStrike" dirty="0">
                          <a:effectLst/>
                          <a:latin typeface="BIZ UDPゴシック" panose="020B0400000000000000" pitchFamily="50" charset="-128"/>
                          <a:ea typeface="BIZ UDPゴシック" panose="020B0400000000000000" pitchFamily="50" charset="-128"/>
                        </a:rPr>
                        <a:t>　</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40000"/>
                        <a:lumOff val="60000"/>
                      </a:schemeClr>
                    </a:solidFill>
                  </a:tcP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Wastewater</a:t>
                      </a:r>
                      <a:br>
                        <a:rPr lang="en-US" sz="1400" u="none" strike="noStrike" dirty="0">
                          <a:effectLst/>
                          <a:latin typeface="BIZ UDPゴシック" panose="020B0400000000000000" pitchFamily="50" charset="-128"/>
                          <a:ea typeface="BIZ UDPゴシック" panose="020B0400000000000000" pitchFamily="50" charset="-128"/>
                        </a:rPr>
                      </a:br>
                      <a:r>
                        <a:rPr lang="en-US" sz="1400" u="none" strike="noStrike" dirty="0">
                          <a:effectLst/>
                          <a:latin typeface="BIZ UDPゴシック" panose="020B0400000000000000" pitchFamily="50" charset="-128"/>
                          <a:ea typeface="BIZ UDPゴシック" panose="020B0400000000000000" pitchFamily="50" charset="-128"/>
                        </a:rPr>
                        <a:t>Treatment</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廃水処理</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40000"/>
                        <a:lumOff val="60000"/>
                      </a:schemeClr>
                    </a:solidFill>
                  </a:tcP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Landfill</a:t>
                      </a:r>
                      <a:br>
                        <a:rPr lang="en-US" sz="1400" u="none" strike="noStrike" dirty="0">
                          <a:effectLst/>
                          <a:latin typeface="BIZ UDPゴシック" panose="020B0400000000000000" pitchFamily="50" charset="-128"/>
                          <a:ea typeface="BIZ UDPゴシック" panose="020B0400000000000000" pitchFamily="50" charset="-128"/>
                        </a:rPr>
                      </a:br>
                      <a:r>
                        <a:rPr lang="en-US" sz="1400" u="none" strike="noStrike" dirty="0">
                          <a:effectLst/>
                          <a:latin typeface="BIZ UDPゴシック" panose="020B0400000000000000" pitchFamily="50" charset="-128"/>
                          <a:ea typeface="BIZ UDPゴシック" panose="020B0400000000000000" pitchFamily="50" charset="-128"/>
                        </a:rPr>
                        <a:t>Emissions</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埋立地排出</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40000"/>
                        <a:lumOff val="60000"/>
                      </a:schemeClr>
                    </a:solidFill>
                  </a:tcP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Landfill</a:t>
                      </a:r>
                      <a:br>
                        <a:rPr lang="en-US" sz="1400" u="none" strike="noStrike" dirty="0">
                          <a:effectLst/>
                          <a:latin typeface="BIZ UDPゴシック" panose="020B0400000000000000" pitchFamily="50" charset="-128"/>
                          <a:ea typeface="BIZ UDPゴシック" panose="020B0400000000000000" pitchFamily="50" charset="-128"/>
                        </a:rPr>
                      </a:br>
                      <a:r>
                        <a:rPr lang="en-US" sz="1400" u="none" strike="noStrike" dirty="0">
                          <a:effectLst/>
                          <a:latin typeface="BIZ UDPゴシック" panose="020B0400000000000000" pitchFamily="50" charset="-128"/>
                          <a:ea typeface="BIZ UDPゴシック" panose="020B0400000000000000" pitchFamily="50" charset="-128"/>
                        </a:rPr>
                        <a:t>Flaring</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埋立フレア</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40000"/>
                        <a:lumOff val="60000"/>
                      </a:schemeClr>
                    </a:solidFill>
                  </a:tcP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Oil ＆ Gas</a:t>
                      </a:r>
                      <a:br>
                        <a:rPr lang="en-US" sz="1400" u="none" strike="noStrike" dirty="0">
                          <a:effectLst/>
                          <a:latin typeface="BIZ UDPゴシック" panose="020B0400000000000000" pitchFamily="50" charset="-128"/>
                          <a:ea typeface="BIZ UDPゴシック" panose="020B0400000000000000" pitchFamily="50" charset="-128"/>
                        </a:rPr>
                      </a:br>
                      <a:r>
                        <a:rPr lang="en-US" sz="1400" u="none" strike="noStrike" dirty="0">
                          <a:effectLst/>
                          <a:latin typeface="BIZ UDPゴシック" panose="020B0400000000000000" pitchFamily="50" charset="-128"/>
                          <a:ea typeface="BIZ UDPゴシック" panose="020B0400000000000000" pitchFamily="50" charset="-128"/>
                        </a:rPr>
                        <a:t>Emissions</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オイル＆ガス排出</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40000"/>
                        <a:lumOff val="60000"/>
                      </a:schemeClr>
                    </a:solidFill>
                  </a:tcP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Oil &amp; Gas</a:t>
                      </a:r>
                      <a:br>
                        <a:rPr lang="en-US" sz="1400" u="none" strike="noStrike" dirty="0">
                          <a:effectLst/>
                          <a:latin typeface="BIZ UDPゴシック" panose="020B0400000000000000" pitchFamily="50" charset="-128"/>
                          <a:ea typeface="BIZ UDPゴシック" panose="020B0400000000000000" pitchFamily="50" charset="-128"/>
                        </a:rPr>
                      </a:br>
                      <a:r>
                        <a:rPr lang="en-US" sz="1400" u="none" strike="noStrike" dirty="0">
                          <a:effectLst/>
                          <a:latin typeface="BIZ UDPゴシック" panose="020B0400000000000000" pitchFamily="50" charset="-128"/>
                          <a:ea typeface="BIZ UDPゴシック" panose="020B0400000000000000" pitchFamily="50" charset="-128"/>
                        </a:rPr>
                        <a:t>Flaring</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オイル＆ガスフレア</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40000"/>
                        <a:lumOff val="60000"/>
                      </a:schemeClr>
                    </a:solidFill>
                  </a:tcPr>
                </a:tc>
                <a:tc>
                  <a:txBody>
                    <a:bodyPr/>
                    <a:lstStyle/>
                    <a:p>
                      <a:pPr algn="ctr" fontAlgn="ctr"/>
                      <a:r>
                        <a:rPr lang="en-US" sz="1600" u="none" strike="noStrike" dirty="0">
                          <a:effectLst/>
                          <a:latin typeface="BIZ UDPゴシック" panose="020B0400000000000000" pitchFamily="50" charset="-128"/>
                          <a:ea typeface="BIZ UDPゴシック" panose="020B0400000000000000" pitchFamily="50" charset="-128"/>
                        </a:rPr>
                        <a:t>ALL Sources</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40000"/>
                        <a:lumOff val="60000"/>
                      </a:schemeClr>
                    </a:solidFill>
                  </a:tcPr>
                </a:tc>
                <a:extLst>
                  <a:ext uri="{0D108BD9-81ED-4DB2-BD59-A6C34878D82A}">
                    <a16:rowId xmlns:a16="http://schemas.microsoft.com/office/drawing/2014/main" val="358593001"/>
                  </a:ext>
                </a:extLst>
              </a:tr>
              <a:tr h="384926">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Number of Facilities</a:t>
                      </a:r>
                      <a:br>
                        <a:rPr lang="en-US" sz="1200" u="none" strike="noStrike" dirty="0">
                          <a:effectLst/>
                          <a:latin typeface="BIZ UDPゴシック" panose="020B0400000000000000" pitchFamily="50" charset="-128"/>
                          <a:ea typeface="BIZ UDPゴシック" panose="020B0400000000000000" pitchFamily="50" charset="-128"/>
                        </a:rPr>
                      </a:br>
                      <a:r>
                        <a:rPr lang="ja-JP" altLang="en-US" sz="1200" u="none" strike="noStrike" dirty="0">
                          <a:effectLst/>
                          <a:latin typeface="BIZ UDPゴシック" panose="020B0400000000000000" pitchFamily="50" charset="-128"/>
                          <a:ea typeface="BIZ UDPゴシック" panose="020B0400000000000000" pitchFamily="50" charset="-128"/>
                        </a:rPr>
                        <a:t>施設数</a:t>
                      </a:r>
                      <a:endParaRPr lang="ja-JP" altLang="en-US" sz="12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20000"/>
                        <a:lumOff val="80000"/>
                      </a:schemeClr>
                    </a:solidFill>
                  </a:tcPr>
                </a:tc>
                <a:tc>
                  <a:txBody>
                    <a:bodyPr/>
                    <a:lstStyle/>
                    <a:p>
                      <a:pPr algn="r" fontAlgn="ctr"/>
                      <a:r>
                        <a:rPr lang="en-US" altLang="ja-JP" sz="1600" b="1" u="none" strike="noStrike" dirty="0">
                          <a:effectLst/>
                          <a:latin typeface="BIZ UDPゴシック" panose="020B0400000000000000" pitchFamily="50" charset="-128"/>
                          <a:ea typeface="BIZ UDPゴシック" panose="020B0400000000000000" pitchFamily="50" charset="-128"/>
                        </a:rPr>
                        <a:t>2,746</a:t>
                      </a:r>
                      <a:endParaRPr lang="en-US" altLang="ja-JP"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20000"/>
                        <a:lumOff val="80000"/>
                      </a:schemeClr>
                    </a:solidFill>
                  </a:tcPr>
                </a:tc>
                <a:tc>
                  <a:txBody>
                    <a:bodyPr/>
                    <a:lstStyle/>
                    <a:p>
                      <a:pPr algn="r" fontAlgn="ctr"/>
                      <a:r>
                        <a:rPr lang="en-US" altLang="ja-JP" sz="1600" b="1" u="none" strike="noStrike" dirty="0">
                          <a:effectLst/>
                          <a:latin typeface="BIZ UDPゴシック" panose="020B0400000000000000" pitchFamily="50" charset="-128"/>
                          <a:ea typeface="BIZ UDPゴシック" panose="020B0400000000000000" pitchFamily="50" charset="-128"/>
                        </a:rPr>
                        <a:t>1,351</a:t>
                      </a:r>
                      <a:endParaRPr lang="en-US" altLang="ja-JP"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20000"/>
                        <a:lumOff val="80000"/>
                      </a:schemeClr>
                    </a:solidFill>
                  </a:tcPr>
                </a:tc>
                <a:tc>
                  <a:txBody>
                    <a:bodyPr/>
                    <a:lstStyle/>
                    <a:p>
                      <a:pPr algn="r" fontAlgn="ctr"/>
                      <a:r>
                        <a:rPr lang="en-US" altLang="ja-JP" sz="1600" b="1" u="none" strike="noStrike" dirty="0">
                          <a:effectLst/>
                          <a:latin typeface="BIZ UDPゴシック" panose="020B0400000000000000" pitchFamily="50" charset="-128"/>
                          <a:ea typeface="BIZ UDPゴシック" panose="020B0400000000000000" pitchFamily="50" charset="-128"/>
                        </a:rPr>
                        <a:t>536</a:t>
                      </a:r>
                      <a:endParaRPr lang="en-US" altLang="ja-JP"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20000"/>
                        <a:lumOff val="80000"/>
                      </a:schemeClr>
                    </a:solidFill>
                  </a:tcPr>
                </a:tc>
                <a:tc>
                  <a:txBody>
                    <a:bodyPr/>
                    <a:lstStyle/>
                    <a:p>
                      <a:pPr algn="r" fontAlgn="ctr"/>
                      <a:r>
                        <a:rPr lang="en-US" altLang="ja-JP" sz="1600" b="1" u="none" strike="noStrike" dirty="0">
                          <a:effectLst/>
                          <a:latin typeface="BIZ UDPゴシック" panose="020B0400000000000000" pitchFamily="50" charset="-128"/>
                          <a:ea typeface="BIZ UDPゴシック" panose="020B0400000000000000" pitchFamily="50" charset="-128"/>
                        </a:rPr>
                        <a:t>2,335</a:t>
                      </a:r>
                      <a:endParaRPr lang="en-US" altLang="ja-JP"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20000"/>
                        <a:lumOff val="80000"/>
                      </a:schemeClr>
                    </a:solidFill>
                  </a:tcPr>
                </a:tc>
                <a:tc>
                  <a:txBody>
                    <a:bodyPr/>
                    <a:lstStyle/>
                    <a:p>
                      <a:pPr algn="r" fontAlgn="ctr"/>
                      <a:r>
                        <a:rPr lang="en-US" altLang="ja-JP" sz="1600" b="1" u="none" strike="noStrike" dirty="0">
                          <a:effectLst/>
                          <a:latin typeface="BIZ UDPゴシック" panose="020B0400000000000000" pitchFamily="50" charset="-128"/>
                          <a:ea typeface="BIZ UDPゴシック" panose="020B0400000000000000" pitchFamily="50" charset="-128"/>
                        </a:rPr>
                        <a:t>2,731</a:t>
                      </a:r>
                      <a:endParaRPr lang="en-US" altLang="ja-JP"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20000"/>
                        <a:lumOff val="80000"/>
                      </a:schemeClr>
                    </a:solidFill>
                  </a:tcPr>
                </a:tc>
                <a:tc>
                  <a:txBody>
                    <a:bodyPr/>
                    <a:lstStyle/>
                    <a:p>
                      <a:pPr algn="r" fontAlgn="ctr"/>
                      <a:r>
                        <a:rPr lang="en-US" altLang="ja-JP" sz="1800" b="1" u="none" strike="noStrike" dirty="0">
                          <a:effectLst/>
                          <a:latin typeface="BIZ UDPゴシック" panose="020B0400000000000000" pitchFamily="50" charset="-128"/>
                          <a:ea typeface="BIZ UDPゴシック" panose="020B0400000000000000" pitchFamily="50" charset="-128"/>
                        </a:rPr>
                        <a:t>9,699</a:t>
                      </a:r>
                      <a:endParaRPr lang="en-US" altLang="ja-JP"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20000"/>
                        <a:lumOff val="80000"/>
                      </a:schemeClr>
                    </a:solidFill>
                  </a:tcPr>
                </a:tc>
                <a:extLst>
                  <a:ext uri="{0D108BD9-81ED-4DB2-BD59-A6C34878D82A}">
                    <a16:rowId xmlns:a16="http://schemas.microsoft.com/office/drawing/2014/main" val="1423505613"/>
                  </a:ext>
                </a:extLst>
              </a:tr>
              <a:tr h="368190">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Mean</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(CH</a:t>
                      </a:r>
                      <a:r>
                        <a:rPr lang="en-US" sz="1200" u="none" strike="noStrike" baseline="30000" dirty="0">
                          <a:effectLst/>
                          <a:latin typeface="BIZ UDPゴシック" panose="020B0400000000000000" pitchFamily="50" charset="-128"/>
                          <a:ea typeface="BIZ UDPゴシック" panose="020B0400000000000000" pitchFamily="50" charset="-128"/>
                        </a:rPr>
                        <a:t>4</a:t>
                      </a:r>
                      <a:r>
                        <a:rPr lang="en-US" sz="1200" u="none" strike="noStrike" dirty="0">
                          <a:effectLst/>
                          <a:latin typeface="BIZ UDPゴシック" panose="020B0400000000000000" pitchFamily="50" charset="-128"/>
                          <a:ea typeface="BIZ UDPゴシック" panose="020B0400000000000000" pitchFamily="50" charset="-128"/>
                        </a:rPr>
                        <a:t> Tons / Day）</a:t>
                      </a:r>
                      <a:endParaRPr lang="en-US" sz="12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40000"/>
                        <a:lumOff val="6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0.92</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7.9</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30.6</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4.3</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10.2</a:t>
                      </a:r>
                      <a:endParaRPr lang="en-US" altLang="ja-JP"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800" u="none" strike="noStrike">
                          <a:effectLst/>
                          <a:latin typeface="BIZ UDPゴシック" panose="020B0400000000000000" pitchFamily="50" charset="-128"/>
                          <a:ea typeface="BIZ UDPゴシック" panose="020B0400000000000000" pitchFamily="50" charset="-128"/>
                        </a:rPr>
                        <a:t>6.9</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extLst>
                  <a:ext uri="{0D108BD9-81ED-4DB2-BD59-A6C34878D82A}">
                    <a16:rowId xmlns:a16="http://schemas.microsoft.com/office/drawing/2014/main" val="1749791349"/>
                  </a:ext>
                </a:extLst>
              </a:tr>
              <a:tr h="418398">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Median</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(CH</a:t>
                      </a:r>
                      <a:r>
                        <a:rPr lang="en-US" sz="1200" u="none" strike="noStrike" baseline="30000" dirty="0">
                          <a:effectLst/>
                          <a:latin typeface="BIZ UDPゴシック" panose="020B0400000000000000" pitchFamily="50" charset="-128"/>
                          <a:ea typeface="BIZ UDPゴシック" panose="020B0400000000000000" pitchFamily="50" charset="-128"/>
                        </a:rPr>
                        <a:t>4 </a:t>
                      </a:r>
                      <a:r>
                        <a:rPr lang="en-US" sz="1200" u="none" strike="noStrike" dirty="0">
                          <a:effectLst/>
                          <a:latin typeface="BIZ UDPゴシック" panose="020B0400000000000000" pitchFamily="50" charset="-128"/>
                          <a:ea typeface="BIZ UDPゴシック" panose="020B0400000000000000" pitchFamily="50" charset="-128"/>
                        </a:rPr>
                        <a:t>Tons / Day）</a:t>
                      </a:r>
                      <a:endParaRPr lang="en-US" sz="12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40000"/>
                        <a:lumOff val="6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0.18</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5.3</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18</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0.78</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5.13</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800" u="none" strike="noStrike">
                          <a:effectLst/>
                          <a:latin typeface="BIZ UDPゴシック" panose="020B0400000000000000" pitchFamily="50" charset="-128"/>
                          <a:ea typeface="BIZ UDPゴシック" panose="020B0400000000000000" pitchFamily="50" charset="-128"/>
                        </a:rPr>
                        <a:t>1.8</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extLst>
                  <a:ext uri="{0D108BD9-81ED-4DB2-BD59-A6C34878D82A}">
                    <a16:rowId xmlns:a16="http://schemas.microsoft.com/office/drawing/2014/main" val="1922638137"/>
                  </a:ext>
                </a:extLst>
              </a:tr>
              <a:tr h="426766">
                <a:tc>
                  <a:txBody>
                    <a:bodyPr/>
                    <a:lstStyle/>
                    <a:p>
                      <a:pPr algn="ctr" fontAlgn="ctr"/>
                      <a:r>
                        <a:rPr lang="fr-FR" sz="1200" u="none" strike="noStrike" dirty="0">
                          <a:effectLst/>
                          <a:latin typeface="BIZ UDPゴシック" panose="020B0400000000000000" pitchFamily="50" charset="-128"/>
                          <a:ea typeface="BIZ UDPゴシック" panose="020B0400000000000000" pitchFamily="50" charset="-128"/>
                        </a:rPr>
                        <a:t>Standard </a:t>
                      </a:r>
                      <a:r>
                        <a:rPr lang="fr-FR" sz="1200" u="none" strike="noStrike" dirty="0" err="1">
                          <a:effectLst/>
                          <a:latin typeface="BIZ UDPゴシック" panose="020B0400000000000000" pitchFamily="50" charset="-128"/>
                          <a:ea typeface="BIZ UDPゴシック" panose="020B0400000000000000" pitchFamily="50" charset="-128"/>
                        </a:rPr>
                        <a:t>Deviation</a:t>
                      </a:r>
                      <a:br>
                        <a:rPr lang="fr-FR" sz="1200" u="none" strike="noStrike" dirty="0">
                          <a:effectLst/>
                          <a:latin typeface="BIZ UDPゴシック" panose="020B0400000000000000" pitchFamily="50" charset="-128"/>
                          <a:ea typeface="BIZ UDPゴシック" panose="020B0400000000000000" pitchFamily="50" charset="-128"/>
                        </a:rPr>
                      </a:br>
                      <a:r>
                        <a:rPr lang="fr-FR" sz="1200" u="none" strike="noStrike" dirty="0">
                          <a:effectLst/>
                          <a:latin typeface="BIZ UDPゴシック" panose="020B0400000000000000" pitchFamily="50" charset="-128"/>
                          <a:ea typeface="BIZ UDPゴシック" panose="020B0400000000000000" pitchFamily="50" charset="-128"/>
                        </a:rPr>
                        <a:t>(CH</a:t>
                      </a:r>
                      <a:r>
                        <a:rPr lang="fr-FR" sz="1200" u="none" strike="noStrike" baseline="30000" dirty="0">
                          <a:effectLst/>
                          <a:latin typeface="BIZ UDPゴシック" panose="020B0400000000000000" pitchFamily="50" charset="-128"/>
                          <a:ea typeface="BIZ UDPゴシック" panose="020B0400000000000000" pitchFamily="50" charset="-128"/>
                        </a:rPr>
                        <a:t>4</a:t>
                      </a:r>
                      <a:r>
                        <a:rPr lang="fr-FR" sz="1200" u="none" strike="noStrike" dirty="0">
                          <a:effectLst/>
                          <a:latin typeface="BIZ UDPゴシック" panose="020B0400000000000000" pitchFamily="50" charset="-128"/>
                          <a:ea typeface="BIZ UDPゴシック" panose="020B0400000000000000" pitchFamily="50" charset="-128"/>
                        </a:rPr>
                        <a:t> Tons / Day）</a:t>
                      </a:r>
                      <a:endParaRPr lang="fr-FR" sz="12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40000"/>
                        <a:lumOff val="6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4.5</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10.3</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37.4</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15.4</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14.7</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800" u="none" strike="noStrike">
                          <a:effectLst/>
                          <a:latin typeface="BIZ UDPゴシック" panose="020B0400000000000000" pitchFamily="50" charset="-128"/>
                          <a:ea typeface="BIZ UDPゴシック" panose="020B0400000000000000" pitchFamily="50" charset="-128"/>
                        </a:rPr>
                        <a:t>16.2</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extLst>
                  <a:ext uri="{0D108BD9-81ED-4DB2-BD59-A6C34878D82A}">
                    <a16:rowId xmlns:a16="http://schemas.microsoft.com/office/drawing/2014/main" val="2589119061"/>
                  </a:ext>
                </a:extLst>
              </a:tr>
              <a:tr h="426766">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5th Percentile</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 (CH</a:t>
                      </a:r>
                      <a:r>
                        <a:rPr lang="en-US" sz="1200" u="none" strike="noStrike" baseline="30000" dirty="0">
                          <a:effectLst/>
                          <a:latin typeface="BIZ UDPゴシック" panose="020B0400000000000000" pitchFamily="50" charset="-128"/>
                          <a:ea typeface="BIZ UDPゴシック" panose="020B0400000000000000" pitchFamily="50" charset="-128"/>
                        </a:rPr>
                        <a:t>4</a:t>
                      </a:r>
                      <a:r>
                        <a:rPr lang="en-US" sz="1200" u="none" strike="noStrike" dirty="0">
                          <a:effectLst/>
                          <a:latin typeface="BIZ UDPゴシック" panose="020B0400000000000000" pitchFamily="50" charset="-128"/>
                          <a:ea typeface="BIZ UDPゴシック" panose="020B0400000000000000" pitchFamily="50" charset="-128"/>
                        </a:rPr>
                        <a:t> Tons / Day）</a:t>
                      </a:r>
                      <a:endParaRPr lang="en-US" sz="12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40000"/>
                        <a:lumOff val="6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0.0091</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0.28</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4.3</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0.26</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0.87</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800" u="none" strike="noStrike">
                          <a:effectLst/>
                          <a:latin typeface="BIZ UDPゴシック" panose="020B0400000000000000" pitchFamily="50" charset="-128"/>
                          <a:ea typeface="BIZ UDPゴシック" panose="020B0400000000000000" pitchFamily="50" charset="-128"/>
                        </a:rPr>
                        <a:t>0.026</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extLst>
                  <a:ext uri="{0D108BD9-81ED-4DB2-BD59-A6C34878D82A}">
                    <a16:rowId xmlns:a16="http://schemas.microsoft.com/office/drawing/2014/main" val="416051787"/>
                  </a:ext>
                </a:extLst>
              </a:tr>
              <a:tr h="443502">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95th Percentile</a:t>
                      </a:r>
                      <a:br>
                        <a:rPr lang="en-US" sz="1200" u="none" strike="noStrike" dirty="0">
                          <a:effectLst/>
                          <a:latin typeface="BIZ UDPゴシック" panose="020B0400000000000000" pitchFamily="50" charset="-128"/>
                          <a:ea typeface="BIZ UDPゴシック" panose="020B0400000000000000" pitchFamily="50" charset="-128"/>
                        </a:rPr>
                      </a:br>
                      <a:r>
                        <a:rPr lang="en-US" sz="1200" u="none" strike="noStrike" dirty="0">
                          <a:effectLst/>
                          <a:latin typeface="BIZ UDPゴシック" panose="020B0400000000000000" pitchFamily="50" charset="-128"/>
                          <a:ea typeface="BIZ UDPゴシック" panose="020B0400000000000000" pitchFamily="50" charset="-128"/>
                        </a:rPr>
                        <a:t> (CH</a:t>
                      </a:r>
                      <a:r>
                        <a:rPr lang="en-US" sz="1200" u="none" strike="noStrike" baseline="30000" dirty="0">
                          <a:effectLst/>
                          <a:latin typeface="BIZ UDPゴシック" panose="020B0400000000000000" pitchFamily="50" charset="-128"/>
                          <a:ea typeface="BIZ UDPゴシック" panose="020B0400000000000000" pitchFamily="50" charset="-128"/>
                        </a:rPr>
                        <a:t>4</a:t>
                      </a:r>
                      <a:r>
                        <a:rPr lang="en-US" sz="1200" u="none" strike="noStrike" dirty="0">
                          <a:effectLst/>
                          <a:latin typeface="BIZ UDPゴシック" panose="020B0400000000000000" pitchFamily="50" charset="-128"/>
                          <a:ea typeface="BIZ UDPゴシック" panose="020B0400000000000000" pitchFamily="50" charset="-128"/>
                        </a:rPr>
                        <a:t> Tons / Day）</a:t>
                      </a:r>
                      <a:endParaRPr lang="en-US" sz="12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40000"/>
                        <a:lumOff val="6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3.2</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24.6</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94.1</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17</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36.3</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800" u="none" strike="noStrike">
                          <a:effectLst/>
                          <a:latin typeface="BIZ UDPゴシック" panose="020B0400000000000000" pitchFamily="50" charset="-128"/>
                          <a:ea typeface="BIZ UDPゴシック" panose="020B0400000000000000" pitchFamily="50" charset="-128"/>
                        </a:rPr>
                        <a:t>29</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extLst>
                  <a:ext uri="{0D108BD9-81ED-4DB2-BD59-A6C34878D82A}">
                    <a16:rowId xmlns:a16="http://schemas.microsoft.com/office/drawing/2014/main" val="3708816504"/>
                  </a:ext>
                </a:extLst>
              </a:tr>
              <a:tr h="485342">
                <a:tc>
                  <a:txBody>
                    <a:bodyPr/>
                    <a:lstStyle/>
                    <a:p>
                      <a:pPr algn="ctr" fontAlgn="ctr"/>
                      <a:r>
                        <a:rPr lang="en-US" sz="1200" u="none" strike="noStrike" dirty="0">
                          <a:effectLst/>
                          <a:latin typeface="BIZ UDPゴシック" panose="020B0400000000000000" pitchFamily="50" charset="-128"/>
                          <a:ea typeface="BIZ UDPゴシック" panose="020B0400000000000000" pitchFamily="50" charset="-128"/>
                        </a:rPr>
                        <a:t>Total CH</a:t>
                      </a:r>
                      <a:r>
                        <a:rPr lang="en-US" sz="1200" u="none" strike="noStrike" baseline="30000" dirty="0">
                          <a:effectLst/>
                          <a:latin typeface="BIZ UDPゴシック" panose="020B0400000000000000" pitchFamily="50" charset="-128"/>
                          <a:ea typeface="BIZ UDPゴシック" panose="020B0400000000000000" pitchFamily="50" charset="-128"/>
                        </a:rPr>
                        <a:t>4</a:t>
                      </a:r>
                      <a:r>
                        <a:rPr lang="en-US" sz="1200" u="none" strike="noStrike" dirty="0">
                          <a:effectLst/>
                          <a:latin typeface="BIZ UDPゴシック" panose="020B0400000000000000" pitchFamily="50" charset="-128"/>
                          <a:ea typeface="BIZ UDPゴシック" panose="020B0400000000000000" pitchFamily="50" charset="-128"/>
                        </a:rPr>
                        <a:t> 　</a:t>
                      </a:r>
                      <a:r>
                        <a:rPr lang="ja-JP" altLang="en-US" sz="1200" u="none" strike="noStrike" dirty="0">
                          <a:effectLst/>
                          <a:latin typeface="BIZ UDPゴシック" panose="020B0400000000000000" pitchFamily="50" charset="-128"/>
                          <a:ea typeface="BIZ UDPゴシック" panose="020B0400000000000000" pitchFamily="50" charset="-128"/>
                        </a:rPr>
                        <a:t>メタン合計</a:t>
                      </a:r>
                      <a:br>
                        <a:rPr lang="ja-JP" altLang="en-US" sz="1200" u="none" strike="noStrike" dirty="0">
                          <a:effectLst/>
                          <a:latin typeface="BIZ UDPゴシック" panose="020B0400000000000000" pitchFamily="50" charset="-128"/>
                          <a:ea typeface="BIZ UDPゴシック" panose="020B0400000000000000" pitchFamily="50" charset="-128"/>
                        </a:rPr>
                      </a:br>
                      <a:r>
                        <a:rPr lang="ja-JP" altLang="en-US" sz="1200" u="none" strike="noStrike" dirty="0">
                          <a:effectLst/>
                          <a:latin typeface="BIZ UDPゴシック" panose="020B0400000000000000" pitchFamily="50" charset="-128"/>
                          <a:ea typeface="BIZ UDPゴシック" panose="020B0400000000000000" pitchFamily="50" charset="-128"/>
                        </a:rPr>
                        <a:t> </a:t>
                      </a:r>
                      <a:r>
                        <a:rPr lang="en-US" altLang="ja-JP" sz="1200" u="none" strike="noStrike" dirty="0">
                          <a:effectLst/>
                          <a:latin typeface="BIZ UDPゴシック" panose="020B0400000000000000" pitchFamily="50" charset="-128"/>
                          <a:ea typeface="BIZ UDPゴシック" panose="020B0400000000000000" pitchFamily="50" charset="-128"/>
                        </a:rPr>
                        <a:t>(</a:t>
                      </a:r>
                      <a:r>
                        <a:rPr lang="en-US" sz="1200" u="none" strike="noStrike" dirty="0">
                          <a:effectLst/>
                          <a:latin typeface="BIZ UDPゴシック" panose="020B0400000000000000" pitchFamily="50" charset="-128"/>
                          <a:ea typeface="BIZ UDPゴシック" panose="020B0400000000000000" pitchFamily="50" charset="-128"/>
                        </a:rPr>
                        <a:t>CH</a:t>
                      </a:r>
                      <a:r>
                        <a:rPr lang="en-US" sz="1200" u="none" strike="noStrike" baseline="30000" dirty="0">
                          <a:effectLst/>
                          <a:latin typeface="BIZ UDPゴシック" panose="020B0400000000000000" pitchFamily="50" charset="-128"/>
                          <a:ea typeface="BIZ UDPゴシック" panose="020B0400000000000000" pitchFamily="50" charset="-128"/>
                        </a:rPr>
                        <a:t>4</a:t>
                      </a:r>
                      <a:r>
                        <a:rPr lang="en-US" sz="1200" u="none" strike="noStrike" dirty="0">
                          <a:effectLst/>
                          <a:latin typeface="BIZ UDPゴシック" panose="020B0400000000000000" pitchFamily="50" charset="-128"/>
                          <a:ea typeface="BIZ UDPゴシック" panose="020B0400000000000000" pitchFamily="50" charset="-128"/>
                        </a:rPr>
                        <a:t> Tons / Day）</a:t>
                      </a:r>
                      <a:endParaRPr lang="en-US" sz="12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4">
                        <a:lumMod val="40000"/>
                        <a:lumOff val="6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2,522</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10,723</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16,387</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10,028</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27,746</a:t>
                      </a:r>
                      <a:endParaRPr lang="en-US" altLang="ja-JP"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tc>
                  <a:txBody>
                    <a:bodyPr/>
                    <a:lstStyle/>
                    <a:p>
                      <a:pPr algn="r" fontAlgn="ctr"/>
                      <a:r>
                        <a:rPr lang="en-US" altLang="ja-JP" sz="1800" u="none" strike="noStrike" dirty="0">
                          <a:effectLst/>
                          <a:latin typeface="BIZ UDPゴシック" panose="020B0400000000000000" pitchFamily="50" charset="-128"/>
                          <a:ea typeface="BIZ UDPゴシック" panose="020B0400000000000000" pitchFamily="50" charset="-128"/>
                        </a:rPr>
                        <a:t>67,407</a:t>
                      </a:r>
                      <a:endParaRPr lang="en-US" altLang="ja-JP"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368" marR="8368" marT="8368" marB="0" anchor="ctr">
                    <a:solidFill>
                      <a:schemeClr val="accent2">
                        <a:lumMod val="20000"/>
                        <a:lumOff val="80000"/>
                      </a:schemeClr>
                    </a:solidFill>
                  </a:tcPr>
                </a:tc>
                <a:extLst>
                  <a:ext uri="{0D108BD9-81ED-4DB2-BD59-A6C34878D82A}">
                    <a16:rowId xmlns:a16="http://schemas.microsoft.com/office/drawing/2014/main" val="2316778396"/>
                  </a:ext>
                </a:extLst>
              </a:tr>
            </a:tbl>
          </a:graphicData>
        </a:graphic>
      </p:graphicFrame>
    </p:spTree>
    <p:extLst>
      <p:ext uri="{BB962C8B-B14F-4D97-AF65-F5344CB8AC3E}">
        <p14:creationId xmlns:p14="http://schemas.microsoft.com/office/powerpoint/2010/main" val="2905917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40B138A-7264-471E-A92C-AA37275EC4A4}"/>
              </a:ext>
            </a:extLst>
          </p:cNvPr>
          <p:cNvSpPr txBox="1"/>
          <p:nvPr/>
        </p:nvSpPr>
        <p:spPr>
          <a:xfrm>
            <a:off x="0" y="-1384"/>
            <a:ext cx="2351315" cy="369332"/>
          </a:xfrm>
          <a:prstGeom prst="rect">
            <a:avLst/>
          </a:prstGeom>
          <a:solidFill>
            <a:schemeClr val="tx1">
              <a:lumMod val="95000"/>
              <a:lumOff val="5000"/>
            </a:schemeClr>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後で観てください</a:t>
            </a:r>
          </a:p>
        </p:txBody>
      </p:sp>
      <p:graphicFrame>
        <p:nvGraphicFramePr>
          <p:cNvPr id="2" name="表 1">
            <a:extLst>
              <a:ext uri="{FF2B5EF4-FFF2-40B4-BE49-F238E27FC236}">
                <a16:creationId xmlns:a16="http://schemas.microsoft.com/office/drawing/2014/main" id="{29F32B37-CD41-45B9-9947-9F4FC631A1A8}"/>
              </a:ext>
            </a:extLst>
          </p:cNvPr>
          <p:cNvGraphicFramePr>
            <a:graphicFrameLocks noGrp="1"/>
          </p:cNvGraphicFramePr>
          <p:nvPr>
            <p:extLst>
              <p:ext uri="{D42A27DB-BD31-4B8C-83A1-F6EECF244321}">
                <p14:modId xmlns:p14="http://schemas.microsoft.com/office/powerpoint/2010/main" val="3881453143"/>
              </p:ext>
            </p:extLst>
          </p:nvPr>
        </p:nvGraphicFramePr>
        <p:xfrm>
          <a:off x="849085" y="1618797"/>
          <a:ext cx="10678885" cy="4433937"/>
        </p:xfrm>
        <a:graphic>
          <a:graphicData uri="http://schemas.openxmlformats.org/drawingml/2006/table">
            <a:tbl>
              <a:tblPr>
                <a:tableStyleId>{5C22544A-7EE6-4342-B048-85BDC9FD1C3A}</a:tableStyleId>
              </a:tblPr>
              <a:tblGrid>
                <a:gridCol w="2900802">
                  <a:extLst>
                    <a:ext uri="{9D8B030D-6E8A-4147-A177-3AD203B41FA5}">
                      <a16:colId xmlns:a16="http://schemas.microsoft.com/office/drawing/2014/main" val="2894787752"/>
                    </a:ext>
                  </a:extLst>
                </a:gridCol>
                <a:gridCol w="1940424">
                  <a:extLst>
                    <a:ext uri="{9D8B030D-6E8A-4147-A177-3AD203B41FA5}">
                      <a16:colId xmlns:a16="http://schemas.microsoft.com/office/drawing/2014/main" val="1212286446"/>
                    </a:ext>
                  </a:extLst>
                </a:gridCol>
                <a:gridCol w="2294420">
                  <a:extLst>
                    <a:ext uri="{9D8B030D-6E8A-4147-A177-3AD203B41FA5}">
                      <a16:colId xmlns:a16="http://schemas.microsoft.com/office/drawing/2014/main" val="795666773"/>
                    </a:ext>
                  </a:extLst>
                </a:gridCol>
                <a:gridCol w="1665093">
                  <a:extLst>
                    <a:ext uri="{9D8B030D-6E8A-4147-A177-3AD203B41FA5}">
                      <a16:colId xmlns:a16="http://schemas.microsoft.com/office/drawing/2014/main" val="4017105554"/>
                    </a:ext>
                  </a:extLst>
                </a:gridCol>
                <a:gridCol w="1878146">
                  <a:extLst>
                    <a:ext uri="{9D8B030D-6E8A-4147-A177-3AD203B41FA5}">
                      <a16:colId xmlns:a16="http://schemas.microsoft.com/office/drawing/2014/main" val="2630492517"/>
                    </a:ext>
                  </a:extLst>
                </a:gridCol>
              </a:tblGrid>
              <a:tr h="933004">
                <a:tc>
                  <a:txBody>
                    <a:bodyPr/>
                    <a:lstStyle/>
                    <a:p>
                      <a:pPr algn="ctr" fontAlgn="ctr"/>
                      <a:r>
                        <a:rPr lang="en-US" sz="1600" u="none" strike="noStrike" dirty="0">
                          <a:effectLst/>
                          <a:latin typeface="BIZ UDPゴシック" panose="020B0400000000000000" pitchFamily="50" charset="-128"/>
                          <a:ea typeface="BIZ UDPゴシック" panose="020B0400000000000000" pitchFamily="50" charset="-128"/>
                        </a:rPr>
                        <a:t>Equipment</a:t>
                      </a:r>
                      <a:endParaRPr 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4">
                        <a:lumMod val="60000"/>
                        <a:lumOff val="40000"/>
                      </a:schemeClr>
                    </a:solidFill>
                  </a:tcP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Unit Capital Cost</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装置資本コスト</a:t>
                      </a:r>
                      <a:br>
                        <a:rPr lang="ja-JP" altLang="en-US" sz="1400" u="none" strike="noStrike" dirty="0">
                          <a:effectLst/>
                          <a:latin typeface="BIZ UDPゴシック" panose="020B0400000000000000" pitchFamily="50" charset="-128"/>
                          <a:ea typeface="BIZ UDPゴシック" panose="020B0400000000000000" pitchFamily="50" charset="-128"/>
                        </a:rPr>
                      </a:br>
                      <a:r>
                        <a:rPr lang="en-US" altLang="ja-JP" sz="1400" u="none" strike="noStrike" dirty="0">
                          <a:effectLst/>
                          <a:latin typeface="BIZ UDPゴシック" panose="020B0400000000000000" pitchFamily="50" charset="-128"/>
                          <a:ea typeface="BIZ UDPゴシック" panose="020B0400000000000000" pitchFamily="50" charset="-128"/>
                        </a:rPr>
                        <a:t>($/</a:t>
                      </a:r>
                      <a:r>
                        <a:rPr lang="en-US" sz="1400" u="none" strike="noStrike" dirty="0">
                          <a:effectLst/>
                          <a:latin typeface="BIZ UDPゴシック" panose="020B0400000000000000" pitchFamily="50" charset="-128"/>
                          <a:ea typeface="BIZ UDPゴシック" panose="020B0400000000000000" pitchFamily="50" charset="-128"/>
                        </a:rPr>
                        <a:t>ton SCP/Day)</a:t>
                      </a:r>
                      <a:endParaRPr 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60000"/>
                        <a:lumOff val="40000"/>
                      </a:schemeClr>
                    </a:solidFill>
                  </a:tcP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Annualized Capital Cost</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年間資本コスト</a:t>
                      </a:r>
                      <a:br>
                        <a:rPr lang="ja-JP" altLang="en-US" sz="1400" u="none" strike="noStrike" dirty="0">
                          <a:effectLst/>
                          <a:latin typeface="BIZ UDPゴシック" panose="020B0400000000000000" pitchFamily="50" charset="-128"/>
                          <a:ea typeface="BIZ UDPゴシック" panose="020B0400000000000000" pitchFamily="50" charset="-128"/>
                        </a:rPr>
                      </a:br>
                      <a:r>
                        <a:rPr lang="en-US" altLang="ja-JP" sz="1400" u="none" strike="noStrike" dirty="0">
                          <a:effectLst/>
                          <a:latin typeface="BIZ UDPゴシック" panose="020B0400000000000000" pitchFamily="50" charset="-128"/>
                          <a:ea typeface="BIZ UDPゴシック" panose="020B0400000000000000" pitchFamily="50" charset="-128"/>
                        </a:rPr>
                        <a:t>($/</a:t>
                      </a:r>
                      <a:r>
                        <a:rPr lang="en-US" sz="1400" u="none" strike="noStrike" dirty="0">
                          <a:effectLst/>
                          <a:latin typeface="BIZ UDPゴシック" panose="020B0400000000000000" pitchFamily="50" charset="-128"/>
                          <a:ea typeface="BIZ UDPゴシック" panose="020B0400000000000000" pitchFamily="50" charset="-128"/>
                        </a:rPr>
                        <a:t>ton SCP)</a:t>
                      </a:r>
                      <a:endParaRPr 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60000"/>
                        <a:lumOff val="40000"/>
                      </a:schemeClr>
                    </a:solidFill>
                  </a:tcP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Electricity Cost</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電力コスト</a:t>
                      </a:r>
                      <a:br>
                        <a:rPr lang="ja-JP" altLang="en-US" sz="1400" u="none" strike="noStrike" dirty="0">
                          <a:effectLst/>
                          <a:latin typeface="BIZ UDPゴシック" panose="020B0400000000000000" pitchFamily="50" charset="-128"/>
                          <a:ea typeface="BIZ UDPゴシック" panose="020B0400000000000000" pitchFamily="50" charset="-128"/>
                        </a:rPr>
                      </a:br>
                      <a:r>
                        <a:rPr lang="en-US" altLang="ja-JP" sz="1400" u="none" strike="noStrike" dirty="0">
                          <a:effectLst/>
                          <a:latin typeface="BIZ UDPゴシック" panose="020B0400000000000000" pitchFamily="50" charset="-128"/>
                          <a:ea typeface="BIZ UDPゴシック" panose="020B0400000000000000" pitchFamily="50" charset="-128"/>
                        </a:rPr>
                        <a:t>($/</a:t>
                      </a:r>
                      <a:r>
                        <a:rPr lang="en-US" sz="1400" u="none" strike="noStrike" dirty="0">
                          <a:effectLst/>
                          <a:latin typeface="BIZ UDPゴシック" panose="020B0400000000000000" pitchFamily="50" charset="-128"/>
                          <a:ea typeface="BIZ UDPゴシック" panose="020B0400000000000000" pitchFamily="50" charset="-128"/>
                        </a:rPr>
                        <a:t>ton SCP)</a:t>
                      </a:r>
                      <a:endParaRPr 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60000"/>
                        <a:lumOff val="40000"/>
                      </a:schemeClr>
                    </a:solidFill>
                  </a:tcP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Annualized O&amp;M</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年間</a:t>
                      </a:r>
                      <a:r>
                        <a:rPr lang="en-US" sz="1400" u="none" strike="noStrike" dirty="0">
                          <a:effectLst/>
                          <a:latin typeface="BIZ UDPゴシック" panose="020B0400000000000000" pitchFamily="50" charset="-128"/>
                          <a:ea typeface="BIZ UDPゴシック" panose="020B0400000000000000" pitchFamily="50" charset="-128"/>
                        </a:rPr>
                        <a:t>O&amp;M</a:t>
                      </a:r>
                      <a:r>
                        <a:rPr lang="ja-JP" altLang="en-US" sz="1400" u="none" strike="noStrike" dirty="0">
                          <a:effectLst/>
                          <a:latin typeface="BIZ UDPゴシック" panose="020B0400000000000000" pitchFamily="50" charset="-128"/>
                          <a:ea typeface="BIZ UDPゴシック" panose="020B0400000000000000" pitchFamily="50" charset="-128"/>
                        </a:rPr>
                        <a:t>コスト</a:t>
                      </a:r>
                      <a:br>
                        <a:rPr lang="ja-JP" altLang="en-US" sz="1400" u="none" strike="noStrike" dirty="0">
                          <a:effectLst/>
                          <a:latin typeface="BIZ UDPゴシック" panose="020B0400000000000000" pitchFamily="50" charset="-128"/>
                          <a:ea typeface="BIZ UDPゴシック" panose="020B0400000000000000" pitchFamily="50" charset="-128"/>
                        </a:rPr>
                      </a:br>
                      <a:r>
                        <a:rPr lang="en-US" altLang="ja-JP" sz="1400" u="none" strike="noStrike" dirty="0">
                          <a:effectLst/>
                          <a:latin typeface="BIZ UDPゴシック" panose="020B0400000000000000" pitchFamily="50" charset="-128"/>
                          <a:ea typeface="BIZ UDPゴシック" panose="020B0400000000000000" pitchFamily="50" charset="-128"/>
                        </a:rPr>
                        <a:t>($/</a:t>
                      </a:r>
                      <a:r>
                        <a:rPr lang="en-US" sz="1400" u="none" strike="noStrike" dirty="0">
                          <a:effectLst/>
                          <a:latin typeface="BIZ UDPゴシック" panose="020B0400000000000000" pitchFamily="50" charset="-128"/>
                          <a:ea typeface="BIZ UDPゴシック" panose="020B0400000000000000" pitchFamily="50" charset="-128"/>
                        </a:rPr>
                        <a:t>ton SCP)</a:t>
                      </a:r>
                      <a:endParaRPr 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60000"/>
                        <a:lumOff val="40000"/>
                      </a:schemeClr>
                    </a:solidFill>
                  </a:tcPr>
                </a:tc>
                <a:extLst>
                  <a:ext uri="{0D108BD9-81ED-4DB2-BD59-A6C34878D82A}">
                    <a16:rowId xmlns:a16="http://schemas.microsoft.com/office/drawing/2014/main" val="18242927"/>
                  </a:ext>
                </a:extLst>
              </a:tr>
              <a:tr h="418243">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Air Compressor</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空気圧縮装置</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4">
                        <a:lumMod val="60000"/>
                        <a:lumOff val="4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14,100</a:t>
                      </a:r>
                      <a:endPar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57</a:t>
                      </a:r>
                      <a:endPar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137</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48</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extLst>
                  <a:ext uri="{0D108BD9-81ED-4DB2-BD59-A6C34878D82A}">
                    <a16:rowId xmlns:a16="http://schemas.microsoft.com/office/drawing/2014/main" val="2708310909"/>
                  </a:ext>
                </a:extLst>
              </a:tr>
              <a:tr h="418243">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Methane Compressor</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メタン圧縮装置</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4">
                        <a:lumMod val="60000"/>
                        <a:lumOff val="4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66,450</a:t>
                      </a:r>
                      <a:endPar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27</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11</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23</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extLst>
                  <a:ext uri="{0D108BD9-81ED-4DB2-BD59-A6C34878D82A}">
                    <a16:rowId xmlns:a16="http://schemas.microsoft.com/office/drawing/2014/main" val="2406813932"/>
                  </a:ext>
                </a:extLst>
              </a:tr>
              <a:tr h="418243">
                <a:tc>
                  <a:txBody>
                    <a:bodyPr/>
                    <a:lstStyle/>
                    <a:p>
                      <a:pPr algn="ctr" fontAlgn="ctr"/>
                      <a:r>
                        <a:rPr lang="en-US" altLang="ja-JP" sz="1400" u="none" strike="noStrike" dirty="0">
                          <a:effectLst/>
                          <a:latin typeface="BIZ UDPゴシック" panose="020B0400000000000000" pitchFamily="50" charset="-128"/>
                          <a:ea typeface="BIZ UDPゴシック" panose="020B0400000000000000" pitchFamily="50" charset="-128"/>
                        </a:rPr>
                        <a:t>Bioreactor</a:t>
                      </a:r>
                      <a:br>
                        <a:rPr lang="en-US" altLang="ja-JP"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バイオリアクター</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196,700</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79</a:t>
                      </a:r>
                      <a:endPar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509</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67</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extLst>
                  <a:ext uri="{0D108BD9-81ED-4DB2-BD59-A6C34878D82A}">
                    <a16:rowId xmlns:a16="http://schemas.microsoft.com/office/drawing/2014/main" val="2206090483"/>
                  </a:ext>
                </a:extLst>
              </a:tr>
              <a:tr h="418243">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Dewatering</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脱水</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4">
                        <a:lumMod val="60000"/>
                        <a:lumOff val="4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5,695</a:t>
                      </a:r>
                      <a:endPar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2</a:t>
                      </a:r>
                      <a:endPar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11</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2</a:t>
                      </a:r>
                      <a:endPar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extLst>
                  <a:ext uri="{0D108BD9-81ED-4DB2-BD59-A6C34878D82A}">
                    <a16:rowId xmlns:a16="http://schemas.microsoft.com/office/drawing/2014/main" val="896159447"/>
                  </a:ext>
                </a:extLst>
              </a:tr>
              <a:tr h="418243">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Drying</a:t>
                      </a:r>
                      <a:br>
                        <a:rPr lang="en-US" sz="1400" u="none" strike="noStrike" dirty="0">
                          <a:effectLst/>
                          <a:latin typeface="BIZ UDPゴシック" panose="020B0400000000000000" pitchFamily="50" charset="-128"/>
                          <a:ea typeface="BIZ UDPゴシック" panose="020B0400000000000000" pitchFamily="50" charset="-128"/>
                        </a:rPr>
                      </a:br>
                      <a:r>
                        <a:rPr lang="ja-JP" altLang="en-US" sz="1400" u="none" strike="noStrike" dirty="0">
                          <a:effectLst/>
                          <a:latin typeface="BIZ UDPゴシック" panose="020B0400000000000000" pitchFamily="50" charset="-128"/>
                          <a:ea typeface="BIZ UDPゴシック" panose="020B0400000000000000" pitchFamily="50" charset="-128"/>
                        </a:rPr>
                        <a:t>乾燥</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96,850</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39</a:t>
                      </a:r>
                      <a:endPar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166</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33</a:t>
                      </a:r>
                      <a:endPar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extLst>
                  <a:ext uri="{0D108BD9-81ED-4DB2-BD59-A6C34878D82A}">
                    <a16:rowId xmlns:a16="http://schemas.microsoft.com/office/drawing/2014/main" val="891921190"/>
                  </a:ext>
                </a:extLst>
              </a:tr>
              <a:tr h="434329">
                <a:tc>
                  <a:txBody>
                    <a:bodyPr/>
                    <a:lstStyle/>
                    <a:p>
                      <a:pPr algn="ctr" fontAlgn="b"/>
                      <a:r>
                        <a:rPr lang="en-US" sz="1500" u="none" strike="noStrike" dirty="0">
                          <a:effectLst/>
                          <a:latin typeface="BIZ UDPゴシック" panose="020B0400000000000000" pitchFamily="50" charset="-128"/>
                          <a:ea typeface="BIZ UDPゴシック" panose="020B0400000000000000" pitchFamily="50" charset="-128"/>
                        </a:rPr>
                        <a:t>Total</a:t>
                      </a:r>
                      <a:endParaRPr lang="en-US" sz="15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4">
                        <a:lumMod val="60000"/>
                        <a:lumOff val="40000"/>
                      </a:schemeClr>
                    </a:solidFill>
                  </a:tcPr>
                </a:tc>
                <a:tc>
                  <a:txBody>
                    <a:bodyPr/>
                    <a:lstStyle/>
                    <a:p>
                      <a:pPr algn="r" fontAlgn="b"/>
                      <a:r>
                        <a:rPr lang="en-US" altLang="ja-JP" sz="1500" u="none" strike="noStrike" dirty="0">
                          <a:effectLst/>
                          <a:latin typeface="BIZ UDPゴシック" panose="020B0400000000000000" pitchFamily="50" charset="-128"/>
                          <a:ea typeface="BIZ UDPゴシック" panose="020B0400000000000000" pitchFamily="50" charset="-128"/>
                        </a:rPr>
                        <a:t>507,100</a:t>
                      </a:r>
                      <a:endParaRPr lang="en-US" altLang="ja-JP" sz="15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b"/>
                      <a:r>
                        <a:rPr lang="en-US" altLang="ja-JP" sz="1500" u="none" strike="noStrike" dirty="0">
                          <a:effectLst/>
                          <a:latin typeface="BIZ UDPゴシック" panose="020B0400000000000000" pitchFamily="50" charset="-128"/>
                          <a:ea typeface="BIZ UDPゴシック" panose="020B0400000000000000" pitchFamily="50" charset="-128"/>
                        </a:rPr>
                        <a:t>204</a:t>
                      </a:r>
                      <a:endParaRPr lang="en-US" altLang="ja-JP" sz="15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b"/>
                      <a:r>
                        <a:rPr lang="en-US" altLang="ja-JP" sz="1500" u="none" strike="noStrike" dirty="0">
                          <a:effectLst/>
                          <a:latin typeface="BIZ UDPゴシック" panose="020B0400000000000000" pitchFamily="50" charset="-128"/>
                          <a:ea typeface="BIZ UDPゴシック" panose="020B0400000000000000" pitchFamily="50" charset="-128"/>
                        </a:rPr>
                        <a:t>834</a:t>
                      </a:r>
                      <a:endParaRPr lang="en-US" altLang="ja-JP" sz="15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tc>
                  <a:txBody>
                    <a:bodyPr/>
                    <a:lstStyle/>
                    <a:p>
                      <a:pPr algn="r" fontAlgn="b"/>
                      <a:r>
                        <a:rPr lang="en-US" altLang="ja-JP" sz="1500" u="none" strike="noStrike" dirty="0">
                          <a:effectLst/>
                          <a:latin typeface="BIZ UDPゴシック" panose="020B0400000000000000" pitchFamily="50" charset="-128"/>
                          <a:ea typeface="BIZ UDPゴシック" panose="020B0400000000000000" pitchFamily="50" charset="-128"/>
                        </a:rPr>
                        <a:t>174</a:t>
                      </a:r>
                      <a:endParaRPr lang="en-US" altLang="ja-JP" sz="15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accent2">
                        <a:lumMod val="20000"/>
                        <a:lumOff val="80000"/>
                      </a:schemeClr>
                    </a:solidFill>
                  </a:tcPr>
                </a:tc>
                <a:extLst>
                  <a:ext uri="{0D108BD9-81ED-4DB2-BD59-A6C34878D82A}">
                    <a16:rowId xmlns:a16="http://schemas.microsoft.com/office/drawing/2014/main" val="1491403010"/>
                  </a:ext>
                </a:extLst>
              </a:tr>
              <a:tr h="209122">
                <a:tc>
                  <a:txBody>
                    <a:bodyPr/>
                    <a:lstStyle/>
                    <a:p>
                      <a:pPr algn="l" fontAlgn="ctr"/>
                      <a:endParaRPr lang="ja-JP" alt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bg1"/>
                    </a:solidFill>
                  </a:tcPr>
                </a:tc>
                <a:tc>
                  <a:txBody>
                    <a:bodyPr/>
                    <a:lstStyle/>
                    <a:p>
                      <a:pPr algn="l" fontAlgn="ctr"/>
                      <a:endParaRPr lang="ja-JP" alt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bg1"/>
                    </a:solidFill>
                  </a:tcPr>
                </a:tc>
                <a:tc>
                  <a:txBody>
                    <a:bodyPr/>
                    <a:lstStyle/>
                    <a:p>
                      <a:pPr algn="l" fontAlgn="ctr"/>
                      <a:endParaRPr lang="ja-JP" alt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bg1"/>
                    </a:solidFill>
                  </a:tcPr>
                </a:tc>
                <a:tc>
                  <a:txBody>
                    <a:bodyPr/>
                    <a:lstStyle/>
                    <a:p>
                      <a:pPr algn="l" fontAlgn="ctr"/>
                      <a:endParaRPr lang="ja-JP" alt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bg1"/>
                    </a:solidFill>
                  </a:tcPr>
                </a:tc>
                <a:tc>
                  <a:txBody>
                    <a:bodyPr/>
                    <a:lstStyle/>
                    <a:p>
                      <a:pPr algn="l" fontAlgn="ctr"/>
                      <a:endParaRPr lang="ja-JP" alt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nchor="ctr">
                    <a:solidFill>
                      <a:schemeClr val="bg1"/>
                    </a:solidFill>
                  </a:tcPr>
                </a:tc>
                <a:extLst>
                  <a:ext uri="{0D108BD9-81ED-4DB2-BD59-A6C34878D82A}">
                    <a16:rowId xmlns:a16="http://schemas.microsoft.com/office/drawing/2014/main" val="890978879"/>
                  </a:ext>
                </a:extLst>
              </a:tr>
              <a:tr h="683667">
                <a:tc gridSpan="5">
                  <a:txBody>
                    <a:bodyPr/>
                    <a:lstStyle/>
                    <a:p>
                      <a:pPr algn="l" fontAlgn="t"/>
                      <a:r>
                        <a:rPr lang="ja-JP" altLang="en-US" sz="1200" u="none" strike="noStrike" dirty="0">
                          <a:effectLst/>
                          <a:latin typeface="BIZ UDPゴシック" panose="020B0400000000000000" pitchFamily="50" charset="-128"/>
                          <a:ea typeface="BIZ UDPゴシック" panose="020B0400000000000000" pitchFamily="50" charset="-128"/>
                        </a:rPr>
                        <a:t>論文で示されているベースラインシナリオの機器関連コスト表。</a:t>
                      </a:r>
                      <a:br>
                        <a:rPr lang="ja-JP" altLang="en-US" sz="1200" u="none" strike="noStrike" dirty="0">
                          <a:effectLst/>
                          <a:latin typeface="BIZ UDPゴシック" panose="020B0400000000000000" pitchFamily="50" charset="-128"/>
                          <a:ea typeface="BIZ UDPゴシック" panose="020B0400000000000000" pitchFamily="50" charset="-128"/>
                        </a:rPr>
                      </a:br>
                      <a:r>
                        <a:rPr lang="ja-JP" altLang="en-US" sz="1200" u="none" strike="noStrike" dirty="0">
                          <a:effectLst/>
                          <a:latin typeface="BIZ UDPゴシック" panose="020B0400000000000000" pitchFamily="50" charset="-128"/>
                          <a:ea typeface="BIZ UDPゴシック" panose="020B0400000000000000" pitchFamily="50" charset="-128"/>
                        </a:rPr>
                        <a:t>バイオリアクターの電力コストは、メタン栄養細菌の成長中に発する代謝熱除去に必要な装置の電力。</a:t>
                      </a:r>
                      <a:br>
                        <a:rPr lang="ja-JP" altLang="en-US" sz="1200" u="none" strike="noStrike" dirty="0">
                          <a:effectLst/>
                          <a:latin typeface="BIZ UDPゴシック" panose="020B0400000000000000" pitchFamily="50" charset="-128"/>
                          <a:ea typeface="BIZ UDPゴシック" panose="020B0400000000000000" pitchFamily="50" charset="-128"/>
                        </a:rPr>
                      </a:br>
                      <a:r>
                        <a:rPr lang="ja-JP" altLang="en-US" sz="1200" u="none" strike="noStrike" dirty="0">
                          <a:effectLst/>
                          <a:latin typeface="BIZ UDPゴシック" panose="020B0400000000000000" pitchFamily="50" charset="-128"/>
                          <a:ea typeface="BIZ UDPゴシック" panose="020B0400000000000000" pitchFamily="50" charset="-128"/>
                        </a:rPr>
                        <a:t>装置の稼働率は</a:t>
                      </a:r>
                      <a:r>
                        <a:rPr lang="en-US" altLang="ja-JP" sz="1200" u="none" strike="noStrike" dirty="0">
                          <a:effectLst/>
                          <a:latin typeface="BIZ UDPゴシック" panose="020B0400000000000000" pitchFamily="50" charset="-128"/>
                          <a:ea typeface="BIZ UDPゴシック" panose="020B0400000000000000" pitchFamily="50" charset="-128"/>
                        </a:rPr>
                        <a:t>80</a:t>
                      </a:r>
                      <a:r>
                        <a:rPr lang="ja-JP" altLang="en-US" sz="1200" u="none" strike="noStrike" dirty="0">
                          <a:effectLst/>
                          <a:latin typeface="BIZ UDPゴシック" panose="020B0400000000000000" pitchFamily="50" charset="-128"/>
                          <a:ea typeface="BIZ UDPゴシック" panose="020B0400000000000000" pitchFamily="50" charset="-128"/>
                        </a:rPr>
                        <a:t>％設定。</a:t>
                      </a:r>
                      <a:endParaRPr lang="ja-JP" altLang="en-US" sz="12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043" marR="8043" marT="8043" marB="0">
                    <a:solidFill>
                      <a:schemeClr val="accent2">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702991187"/>
                  </a:ext>
                </a:extLst>
              </a:tr>
            </a:tbl>
          </a:graphicData>
        </a:graphic>
      </p:graphicFrame>
    </p:spTree>
    <p:extLst>
      <p:ext uri="{BB962C8B-B14F-4D97-AF65-F5344CB8AC3E}">
        <p14:creationId xmlns:p14="http://schemas.microsoft.com/office/powerpoint/2010/main" val="3267952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40B138A-7264-471E-A92C-AA37275EC4A4}"/>
              </a:ext>
            </a:extLst>
          </p:cNvPr>
          <p:cNvSpPr txBox="1"/>
          <p:nvPr/>
        </p:nvSpPr>
        <p:spPr>
          <a:xfrm>
            <a:off x="0" y="-1384"/>
            <a:ext cx="2351315" cy="369332"/>
          </a:xfrm>
          <a:prstGeom prst="rect">
            <a:avLst/>
          </a:prstGeom>
          <a:solidFill>
            <a:schemeClr val="tx1">
              <a:lumMod val="95000"/>
              <a:lumOff val="5000"/>
            </a:schemeClr>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後で観てください</a:t>
            </a:r>
          </a:p>
        </p:txBody>
      </p:sp>
      <p:graphicFrame>
        <p:nvGraphicFramePr>
          <p:cNvPr id="4" name="表 3">
            <a:extLst>
              <a:ext uri="{FF2B5EF4-FFF2-40B4-BE49-F238E27FC236}">
                <a16:creationId xmlns:a16="http://schemas.microsoft.com/office/drawing/2014/main" id="{87DBD863-A566-4883-8FA2-1B2BF4B94141}"/>
              </a:ext>
            </a:extLst>
          </p:cNvPr>
          <p:cNvGraphicFramePr>
            <a:graphicFrameLocks noGrp="1"/>
          </p:cNvGraphicFramePr>
          <p:nvPr>
            <p:extLst>
              <p:ext uri="{D42A27DB-BD31-4B8C-83A1-F6EECF244321}">
                <p14:modId xmlns:p14="http://schemas.microsoft.com/office/powerpoint/2010/main" val="3143280525"/>
              </p:ext>
            </p:extLst>
          </p:nvPr>
        </p:nvGraphicFramePr>
        <p:xfrm>
          <a:off x="533401" y="1295400"/>
          <a:ext cx="10776856" cy="4923094"/>
        </p:xfrm>
        <a:graphic>
          <a:graphicData uri="http://schemas.openxmlformats.org/drawingml/2006/table">
            <a:tbl>
              <a:tblPr>
                <a:tableStyleId>{5C22544A-7EE6-4342-B048-85BDC9FD1C3A}</a:tableStyleId>
              </a:tblPr>
              <a:tblGrid>
                <a:gridCol w="4169593">
                  <a:extLst>
                    <a:ext uri="{9D8B030D-6E8A-4147-A177-3AD203B41FA5}">
                      <a16:colId xmlns:a16="http://schemas.microsoft.com/office/drawing/2014/main" val="4207855491"/>
                    </a:ext>
                  </a:extLst>
                </a:gridCol>
                <a:gridCol w="1983396">
                  <a:extLst>
                    <a:ext uri="{9D8B030D-6E8A-4147-A177-3AD203B41FA5}">
                      <a16:colId xmlns:a16="http://schemas.microsoft.com/office/drawing/2014/main" val="281837424"/>
                    </a:ext>
                  </a:extLst>
                </a:gridCol>
                <a:gridCol w="2275429">
                  <a:extLst>
                    <a:ext uri="{9D8B030D-6E8A-4147-A177-3AD203B41FA5}">
                      <a16:colId xmlns:a16="http://schemas.microsoft.com/office/drawing/2014/main" val="2551147530"/>
                    </a:ext>
                  </a:extLst>
                </a:gridCol>
                <a:gridCol w="2348438">
                  <a:extLst>
                    <a:ext uri="{9D8B030D-6E8A-4147-A177-3AD203B41FA5}">
                      <a16:colId xmlns:a16="http://schemas.microsoft.com/office/drawing/2014/main" val="3375274040"/>
                    </a:ext>
                  </a:extLst>
                </a:gridCol>
              </a:tblGrid>
              <a:tr h="317464">
                <a:tc gridSpan="4">
                  <a:txBody>
                    <a:bodyPr/>
                    <a:lstStyle/>
                    <a:p>
                      <a:pPr algn="ctr" fontAlgn="ctr"/>
                      <a:r>
                        <a:rPr lang="ja-JP" altLang="en-US" sz="1800" u="none" strike="noStrike" dirty="0">
                          <a:effectLst/>
                          <a:latin typeface="BIZ UDPゴシック" panose="020B0400000000000000" pitchFamily="50" charset="-128"/>
                          <a:ea typeface="BIZ UDPゴシック" panose="020B0400000000000000" pitchFamily="50" charset="-128"/>
                        </a:rPr>
                        <a:t>廃水処理施設の感応分析</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722063419"/>
                  </a:ext>
                </a:extLst>
              </a:tr>
              <a:tr h="341158">
                <a:tc>
                  <a:txBody>
                    <a:bodyPr/>
                    <a:lstStyle/>
                    <a:p>
                      <a:pPr algn="ctr" fontAlgn="ctr"/>
                      <a:r>
                        <a:rPr lang="en-US" sz="1800" u="none" strike="noStrike" dirty="0">
                          <a:effectLst/>
                          <a:latin typeface="BIZ UDPゴシック" panose="020B0400000000000000" pitchFamily="50" charset="-128"/>
                          <a:ea typeface="BIZ UDPゴシック" panose="020B0400000000000000" pitchFamily="50" charset="-128"/>
                        </a:rPr>
                        <a:t>Input Parameter</a:t>
                      </a:r>
                      <a:endParaRPr 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ctr" fontAlgn="ctr"/>
                      <a:r>
                        <a:rPr lang="en-US" sz="1800" u="none" strike="noStrike" dirty="0">
                          <a:effectLst/>
                          <a:latin typeface="BIZ UDPゴシック" panose="020B0400000000000000" pitchFamily="50" charset="-128"/>
                          <a:ea typeface="BIZ UDPゴシック" panose="020B0400000000000000" pitchFamily="50" charset="-128"/>
                        </a:rPr>
                        <a:t>Low Cost</a:t>
                      </a:r>
                      <a:endParaRPr 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60000"/>
                        <a:lumOff val="40000"/>
                      </a:schemeClr>
                    </a:solidFill>
                  </a:tcPr>
                </a:tc>
                <a:tc>
                  <a:txBody>
                    <a:bodyPr/>
                    <a:lstStyle/>
                    <a:p>
                      <a:pPr algn="ctr" fontAlgn="ctr"/>
                      <a:r>
                        <a:rPr lang="en-US" sz="1800" u="none" strike="noStrike" dirty="0">
                          <a:effectLst/>
                          <a:latin typeface="BIZ UDPゴシック" panose="020B0400000000000000" pitchFamily="50" charset="-128"/>
                          <a:ea typeface="BIZ UDPゴシック" panose="020B0400000000000000" pitchFamily="50" charset="-128"/>
                        </a:rPr>
                        <a:t>Hight Cost</a:t>
                      </a:r>
                      <a:endParaRPr 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60000"/>
                        <a:lumOff val="40000"/>
                      </a:schemeClr>
                    </a:solidFill>
                  </a:tcPr>
                </a:tc>
                <a:tc>
                  <a:txBody>
                    <a:bodyPr/>
                    <a:lstStyle/>
                    <a:p>
                      <a:pPr algn="ctr" fontAlgn="ctr"/>
                      <a:r>
                        <a:rPr lang="en-US" sz="1800" u="none" strike="noStrike" dirty="0">
                          <a:effectLst/>
                          <a:latin typeface="BIZ UDPゴシック" panose="020B0400000000000000" pitchFamily="50" charset="-128"/>
                          <a:ea typeface="BIZ UDPゴシック" panose="020B0400000000000000" pitchFamily="50" charset="-128"/>
                        </a:rPr>
                        <a:t>Difference</a:t>
                      </a:r>
                      <a:endParaRPr 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60000"/>
                        <a:lumOff val="40000"/>
                      </a:schemeClr>
                    </a:solidFill>
                  </a:tcPr>
                </a:tc>
                <a:extLst>
                  <a:ext uri="{0D108BD9-81ED-4DB2-BD59-A6C34878D82A}">
                    <a16:rowId xmlns:a16="http://schemas.microsoft.com/office/drawing/2014/main" val="408306366"/>
                  </a:ext>
                </a:extLst>
              </a:tr>
              <a:tr h="371260">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Cost of Ammonia／</a:t>
                      </a:r>
                      <a:r>
                        <a:rPr lang="ja-JP" altLang="en-US" sz="1400" u="none" strike="noStrike" dirty="0">
                          <a:effectLst/>
                          <a:latin typeface="BIZ UDPゴシック" panose="020B0400000000000000" pitchFamily="50" charset="-128"/>
                          <a:ea typeface="BIZ UDPゴシック" panose="020B0400000000000000" pitchFamily="50" charset="-128"/>
                        </a:rPr>
                        <a:t>アンモニア費用</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1,525</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1,586</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62</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2995175813"/>
                  </a:ext>
                </a:extLst>
              </a:tr>
              <a:tr h="351192">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Cost of Phosphorus\／</a:t>
                      </a:r>
                      <a:r>
                        <a:rPr lang="ja-JP" altLang="en-US" sz="1400" u="none" strike="noStrike" dirty="0">
                          <a:effectLst/>
                          <a:latin typeface="BIZ UDPゴシック" panose="020B0400000000000000" pitchFamily="50" charset="-128"/>
                          <a:ea typeface="BIZ UDPゴシック" panose="020B0400000000000000" pitchFamily="50" charset="-128"/>
                        </a:rPr>
                        <a:t>リン費用</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1,538</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1,558</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20</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1023712997"/>
                  </a:ext>
                </a:extLst>
              </a:tr>
              <a:tr h="371260">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COP</a:t>
                      </a:r>
                      <a:endParaRPr 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1,802</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1,292</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509</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416835893"/>
                  </a:ext>
                </a:extLst>
              </a:tr>
              <a:tr h="331123">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Unit Capital Cost</a:t>
                      </a:r>
                      <a:endParaRPr 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1,507</a:t>
                      </a:r>
                      <a:endPar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1,866</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359</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370263249"/>
                  </a:ext>
                </a:extLst>
              </a:tr>
              <a:tr h="341158">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Cost of Electricity／</a:t>
                      </a:r>
                      <a:r>
                        <a:rPr lang="ja-JP" altLang="en-US" sz="1400" u="none" strike="noStrike" dirty="0">
                          <a:effectLst/>
                          <a:latin typeface="BIZ UDPゴシック" panose="020B0400000000000000" pitchFamily="50" charset="-128"/>
                          <a:ea typeface="BIZ UDPゴシック" panose="020B0400000000000000" pitchFamily="50" charset="-128"/>
                        </a:rPr>
                        <a:t>電力代</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1,214</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1,881</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667</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308376927"/>
                  </a:ext>
                </a:extLst>
              </a:tr>
              <a:tr h="260886">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WACC</a:t>
                      </a:r>
                      <a:endParaRPr 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1,520</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1,576</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56</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964809018"/>
                  </a:ext>
                </a:extLst>
              </a:tr>
              <a:tr h="521770">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Labor Requirement／</a:t>
                      </a:r>
                      <a:r>
                        <a:rPr lang="ja-JP" altLang="en-US" sz="1400" u="none" strike="noStrike" dirty="0">
                          <a:effectLst/>
                          <a:latin typeface="BIZ UDPゴシック" panose="020B0400000000000000" pitchFamily="50" charset="-128"/>
                          <a:ea typeface="BIZ UDPゴシック" panose="020B0400000000000000" pitchFamily="50" charset="-128"/>
                        </a:rPr>
                        <a:t>労働賃金</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1,485</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1,985</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500</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4077907889"/>
                  </a:ext>
                </a:extLst>
              </a:tr>
              <a:tr h="260886">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CH4 Cleanup／</a:t>
                      </a:r>
                      <a:r>
                        <a:rPr lang="ja-JP" altLang="en-US" sz="1400" u="none" strike="noStrike" dirty="0">
                          <a:effectLst/>
                          <a:latin typeface="BIZ UDPゴシック" panose="020B0400000000000000" pitchFamily="50" charset="-128"/>
                          <a:ea typeface="BIZ UDPゴシック" panose="020B0400000000000000" pitchFamily="50" charset="-128"/>
                        </a:rPr>
                        <a:t>メタン浄化</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1,467</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1,690</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223</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3522380085"/>
                  </a:ext>
                </a:extLst>
              </a:tr>
              <a:tr h="260886">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Microbial Yield／</a:t>
                      </a:r>
                      <a:r>
                        <a:rPr lang="ja-JP" altLang="en-US" sz="1400" u="none" strike="noStrike" dirty="0">
                          <a:effectLst/>
                          <a:latin typeface="BIZ UDPゴシック" panose="020B0400000000000000" pitchFamily="50" charset="-128"/>
                          <a:ea typeface="BIZ UDPゴシック" panose="020B0400000000000000" pitchFamily="50" charset="-128"/>
                        </a:rPr>
                        <a:t>メタン栄養細菌収量</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1,711</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1,520</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191</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4140782093"/>
                  </a:ext>
                </a:extLst>
              </a:tr>
              <a:tr h="521770">
                <a:tc>
                  <a:txBody>
                    <a:bodyPr/>
                    <a:lstStyle/>
                    <a:p>
                      <a:pPr algn="ctr" fontAlgn="ctr"/>
                      <a:r>
                        <a:rPr lang="en-US" altLang="ja-JP" sz="1400" u="none" strike="noStrike" dirty="0">
                          <a:effectLst/>
                          <a:latin typeface="BIZ UDPゴシック" panose="020B0400000000000000" pitchFamily="50" charset="-128"/>
                          <a:ea typeface="BIZ UDPゴシック" panose="020B0400000000000000" pitchFamily="50" charset="-128"/>
                        </a:rPr>
                        <a:t>Scaling Factor</a:t>
                      </a:r>
                      <a:r>
                        <a:rPr lang="ja-JP" altLang="en-US" sz="1400" u="none" strike="noStrike" dirty="0">
                          <a:effectLst/>
                          <a:latin typeface="BIZ UDPゴシック" panose="020B0400000000000000" pitchFamily="50" charset="-128"/>
                          <a:ea typeface="BIZ UDPゴシック" panose="020B0400000000000000" pitchFamily="50" charset="-128"/>
                        </a:rPr>
                        <a:t>（</a:t>
                      </a:r>
                      <a:r>
                        <a:rPr lang="en-US" altLang="ja-JP" sz="1400" u="none" strike="noStrike" dirty="0">
                          <a:effectLst/>
                          <a:latin typeface="BIZ UDPゴシック" panose="020B0400000000000000" pitchFamily="50" charset="-128"/>
                          <a:ea typeface="BIZ UDPゴシック" panose="020B0400000000000000" pitchFamily="50" charset="-128"/>
                        </a:rPr>
                        <a:t>n</a:t>
                      </a:r>
                      <a:r>
                        <a:rPr lang="ja-JP" altLang="en-US" sz="1400" u="none" strike="noStrike" dirty="0">
                          <a:effectLst/>
                          <a:latin typeface="BIZ UDPゴシック" panose="020B0400000000000000" pitchFamily="50" charset="-128"/>
                          <a:ea typeface="BIZ UDPゴシック" panose="020B0400000000000000" pitchFamily="50" charset="-128"/>
                        </a:rPr>
                        <a:t>）スケーリングファクター</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1,548</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1,546</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2</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1318783278"/>
                  </a:ext>
                </a:extLst>
              </a:tr>
              <a:tr h="341158">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O&amp;M percent／</a:t>
                      </a:r>
                      <a:r>
                        <a:rPr lang="ja-JP" altLang="en-US" sz="1400" u="none" strike="noStrike" dirty="0">
                          <a:effectLst/>
                          <a:latin typeface="BIZ UDPゴシック" panose="020B0400000000000000" pitchFamily="50" charset="-128"/>
                          <a:ea typeface="BIZ UDPゴシック" panose="020B0400000000000000" pitchFamily="50" charset="-128"/>
                        </a:rPr>
                        <a:t>運用保守</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1,460</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1,634</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174</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651432798"/>
                  </a:ext>
                </a:extLst>
              </a:tr>
              <a:tr h="331123">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Utilization Factor／</a:t>
                      </a:r>
                      <a:r>
                        <a:rPr lang="ja-JP" altLang="en-US" sz="1400" u="none" strike="noStrike" dirty="0">
                          <a:effectLst/>
                          <a:latin typeface="BIZ UDPゴシック" panose="020B0400000000000000" pitchFamily="50" charset="-128"/>
                          <a:ea typeface="BIZ UDPゴシック" panose="020B0400000000000000" pitchFamily="50" charset="-128"/>
                        </a:rPr>
                        <a:t>稼働率</a:t>
                      </a:r>
                      <a:endParaRPr lang="ja-JP" altLang="en-US"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4">
                        <a:lumMod val="60000"/>
                        <a:lumOff val="4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1,632</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a:effectLst/>
                          <a:latin typeface="BIZ UDPゴシック" panose="020B0400000000000000" pitchFamily="50" charset="-128"/>
                          <a:ea typeface="BIZ UDPゴシック" panose="020B0400000000000000" pitchFamily="50" charset="-128"/>
                        </a:rPr>
                        <a:t>1,481</a:t>
                      </a:r>
                      <a:endParaRPr lang="en-US" altLang="ja-JP" sz="14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tc>
                  <a:txBody>
                    <a:bodyPr/>
                    <a:lstStyle/>
                    <a:p>
                      <a:pPr algn="r" fontAlgn="ctr"/>
                      <a:r>
                        <a:rPr lang="en-US" altLang="ja-JP" sz="1400" u="none" strike="noStrike" dirty="0">
                          <a:effectLst/>
                          <a:latin typeface="BIZ UDPゴシック" panose="020B0400000000000000" pitchFamily="50" charset="-128"/>
                          <a:ea typeface="BIZ UDPゴシック" panose="020B0400000000000000" pitchFamily="50" charset="-128"/>
                        </a:rPr>
                        <a:t>150</a:t>
                      </a:r>
                      <a:endParaRPr lang="en-US" altLang="ja-JP" sz="1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8953" marR="8953" marT="8953" marB="0" anchor="ctr">
                    <a:solidFill>
                      <a:schemeClr val="accent2">
                        <a:lumMod val="20000"/>
                        <a:lumOff val="80000"/>
                      </a:schemeClr>
                    </a:solidFill>
                  </a:tcPr>
                </a:tc>
                <a:extLst>
                  <a:ext uri="{0D108BD9-81ED-4DB2-BD59-A6C34878D82A}">
                    <a16:rowId xmlns:a16="http://schemas.microsoft.com/office/drawing/2014/main" val="681904813"/>
                  </a:ext>
                </a:extLst>
              </a:tr>
            </a:tbl>
          </a:graphicData>
        </a:graphic>
      </p:graphicFrame>
    </p:spTree>
    <p:extLst>
      <p:ext uri="{BB962C8B-B14F-4D97-AF65-F5344CB8AC3E}">
        <p14:creationId xmlns:p14="http://schemas.microsoft.com/office/powerpoint/2010/main" val="611404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40B138A-7264-471E-A92C-AA37275EC4A4}"/>
              </a:ext>
            </a:extLst>
          </p:cNvPr>
          <p:cNvSpPr txBox="1"/>
          <p:nvPr/>
        </p:nvSpPr>
        <p:spPr>
          <a:xfrm>
            <a:off x="0" y="-1384"/>
            <a:ext cx="2351315" cy="369332"/>
          </a:xfrm>
          <a:prstGeom prst="rect">
            <a:avLst/>
          </a:prstGeom>
          <a:solidFill>
            <a:schemeClr val="tx1">
              <a:lumMod val="95000"/>
              <a:lumOff val="5000"/>
            </a:schemeClr>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後で観てください</a:t>
            </a:r>
          </a:p>
        </p:txBody>
      </p:sp>
      <p:graphicFrame>
        <p:nvGraphicFramePr>
          <p:cNvPr id="2" name="表 1">
            <a:extLst>
              <a:ext uri="{FF2B5EF4-FFF2-40B4-BE49-F238E27FC236}">
                <a16:creationId xmlns:a16="http://schemas.microsoft.com/office/drawing/2014/main" id="{64478D58-8917-45B5-A691-96C469FD10C2}"/>
              </a:ext>
            </a:extLst>
          </p:cNvPr>
          <p:cNvGraphicFramePr>
            <a:graphicFrameLocks noGrp="1"/>
          </p:cNvGraphicFramePr>
          <p:nvPr>
            <p:extLst>
              <p:ext uri="{D42A27DB-BD31-4B8C-83A1-F6EECF244321}">
                <p14:modId xmlns:p14="http://schemas.microsoft.com/office/powerpoint/2010/main" val="2024928478"/>
              </p:ext>
            </p:extLst>
          </p:nvPr>
        </p:nvGraphicFramePr>
        <p:xfrm>
          <a:off x="354107" y="367948"/>
          <a:ext cx="11483785" cy="2779395"/>
        </p:xfrm>
        <a:graphic>
          <a:graphicData uri="http://schemas.openxmlformats.org/drawingml/2006/table">
            <a:tbl>
              <a:tblPr>
                <a:tableStyleId>{5C22544A-7EE6-4342-B048-85BDC9FD1C3A}</a:tableStyleId>
              </a:tblPr>
              <a:tblGrid>
                <a:gridCol w="3571513">
                  <a:extLst>
                    <a:ext uri="{9D8B030D-6E8A-4147-A177-3AD203B41FA5}">
                      <a16:colId xmlns:a16="http://schemas.microsoft.com/office/drawing/2014/main" val="1132604141"/>
                    </a:ext>
                  </a:extLst>
                </a:gridCol>
                <a:gridCol w="989034">
                  <a:extLst>
                    <a:ext uri="{9D8B030D-6E8A-4147-A177-3AD203B41FA5}">
                      <a16:colId xmlns:a16="http://schemas.microsoft.com/office/drawing/2014/main" val="758037061"/>
                    </a:ext>
                  </a:extLst>
                </a:gridCol>
                <a:gridCol w="989034">
                  <a:extLst>
                    <a:ext uri="{9D8B030D-6E8A-4147-A177-3AD203B41FA5}">
                      <a16:colId xmlns:a16="http://schemas.microsoft.com/office/drawing/2014/main" val="1415594489"/>
                    </a:ext>
                  </a:extLst>
                </a:gridCol>
                <a:gridCol w="989034">
                  <a:extLst>
                    <a:ext uri="{9D8B030D-6E8A-4147-A177-3AD203B41FA5}">
                      <a16:colId xmlns:a16="http://schemas.microsoft.com/office/drawing/2014/main" val="2793340276"/>
                    </a:ext>
                  </a:extLst>
                </a:gridCol>
                <a:gridCol w="989034">
                  <a:extLst>
                    <a:ext uri="{9D8B030D-6E8A-4147-A177-3AD203B41FA5}">
                      <a16:colId xmlns:a16="http://schemas.microsoft.com/office/drawing/2014/main" val="924271701"/>
                    </a:ext>
                  </a:extLst>
                </a:gridCol>
                <a:gridCol w="989034">
                  <a:extLst>
                    <a:ext uri="{9D8B030D-6E8A-4147-A177-3AD203B41FA5}">
                      <a16:colId xmlns:a16="http://schemas.microsoft.com/office/drawing/2014/main" val="3532112197"/>
                    </a:ext>
                  </a:extLst>
                </a:gridCol>
                <a:gridCol w="989034">
                  <a:extLst>
                    <a:ext uri="{9D8B030D-6E8A-4147-A177-3AD203B41FA5}">
                      <a16:colId xmlns:a16="http://schemas.microsoft.com/office/drawing/2014/main" val="3002581673"/>
                    </a:ext>
                  </a:extLst>
                </a:gridCol>
                <a:gridCol w="989034">
                  <a:extLst>
                    <a:ext uri="{9D8B030D-6E8A-4147-A177-3AD203B41FA5}">
                      <a16:colId xmlns:a16="http://schemas.microsoft.com/office/drawing/2014/main" val="2158528077"/>
                    </a:ext>
                  </a:extLst>
                </a:gridCol>
                <a:gridCol w="989034">
                  <a:extLst>
                    <a:ext uri="{9D8B030D-6E8A-4147-A177-3AD203B41FA5}">
                      <a16:colId xmlns:a16="http://schemas.microsoft.com/office/drawing/2014/main" val="1521417214"/>
                    </a:ext>
                  </a:extLst>
                </a:gridCol>
              </a:tblGrid>
              <a:tr h="476250">
                <a:tc gridSpan="9">
                  <a:txBody>
                    <a:bodyPr/>
                    <a:lstStyle/>
                    <a:p>
                      <a:pPr algn="ctr" fontAlgn="ctr"/>
                      <a:r>
                        <a:rPr lang="ja-JP" altLang="en-US" sz="2000" u="none" strike="noStrike" dirty="0">
                          <a:effectLst/>
                          <a:latin typeface="BIZ UDPゴシック" panose="020B0400000000000000" pitchFamily="50" charset="-128"/>
                          <a:ea typeface="BIZ UDPゴシック" panose="020B0400000000000000" pitchFamily="50" charset="-128"/>
                        </a:rPr>
                        <a:t>メタノトローフバイオマスと魚粉バイオマスの組成</a:t>
                      </a: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1"/>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633236323"/>
                  </a:ext>
                </a:extLst>
              </a:tr>
              <a:tr h="0">
                <a:tc>
                  <a:txBody>
                    <a:bodyPr/>
                    <a:lstStyle/>
                    <a:p>
                      <a:pPr algn="ctr" fontAlgn="ctr"/>
                      <a:r>
                        <a:rPr lang="en-US" sz="1800" u="none" strike="noStrike" dirty="0">
                          <a:solidFill>
                            <a:srgbClr val="C00000"/>
                          </a:solidFill>
                          <a:effectLst/>
                          <a:latin typeface="BIZ UDPゴシック" panose="020B0400000000000000" pitchFamily="50" charset="-128"/>
                          <a:ea typeface="BIZ UDPゴシック" panose="020B0400000000000000" pitchFamily="50" charset="-128"/>
                        </a:rPr>
                        <a:t>Protein Type</a:t>
                      </a:r>
                      <a:endParaRPr lang="en-US" sz="1800" b="0" i="0" u="none" strike="noStrike" dirty="0">
                        <a:solidFill>
                          <a:srgbClr val="C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60000"/>
                        <a:lumOff val="40000"/>
                      </a:schemeClr>
                    </a:solidFill>
                  </a:tcPr>
                </a:tc>
                <a:tc>
                  <a:txBody>
                    <a:bodyPr/>
                    <a:lstStyle/>
                    <a:p>
                      <a:pPr algn="ctr" fontAlgn="ctr"/>
                      <a:r>
                        <a:rPr lang="ja-JP" altLang="en-US" sz="1800" u="none" strike="noStrike" dirty="0">
                          <a:solidFill>
                            <a:srgbClr val="C00000"/>
                          </a:solidFill>
                          <a:effectLst/>
                          <a:latin typeface="BIZ UDPゴシック" panose="020B0400000000000000" pitchFamily="50" charset="-128"/>
                          <a:ea typeface="BIZ UDPゴシック" panose="020B0400000000000000" pitchFamily="50" charset="-128"/>
                        </a:rPr>
                        <a:t>　</a:t>
                      </a:r>
                      <a:endParaRPr lang="ja-JP" altLang="en-US" sz="1800" b="0" i="0" u="none" strike="noStrike" dirty="0">
                        <a:solidFill>
                          <a:srgbClr val="C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60000"/>
                        <a:lumOff val="40000"/>
                      </a:schemeClr>
                    </a:solidFill>
                  </a:tcPr>
                </a:tc>
                <a:tc gridSpan="3">
                  <a:txBody>
                    <a:bodyPr/>
                    <a:lstStyle/>
                    <a:p>
                      <a:pPr algn="ctr" fontAlgn="ctr"/>
                      <a:r>
                        <a:rPr lang="en-US" sz="1600" u="none" strike="noStrike" dirty="0">
                          <a:solidFill>
                            <a:srgbClr val="C00000"/>
                          </a:solidFill>
                          <a:effectLst/>
                          <a:latin typeface="BIZ UDPゴシック" panose="020B0400000000000000" pitchFamily="50" charset="-128"/>
                          <a:ea typeface="BIZ UDPゴシック" panose="020B0400000000000000" pitchFamily="50" charset="-128"/>
                        </a:rPr>
                        <a:t>Crude Protein</a:t>
                      </a:r>
                      <a:br>
                        <a:rPr lang="en-US" sz="1600" u="none" strike="noStrike" dirty="0">
                          <a:solidFill>
                            <a:srgbClr val="C00000"/>
                          </a:solidFill>
                          <a:effectLst/>
                          <a:latin typeface="BIZ UDPゴシック" panose="020B0400000000000000" pitchFamily="50" charset="-128"/>
                          <a:ea typeface="BIZ UDPゴシック" panose="020B0400000000000000" pitchFamily="50" charset="-128"/>
                        </a:rPr>
                      </a:br>
                      <a:r>
                        <a:rPr lang="ja-JP" altLang="en-US" sz="1600" u="none" strike="noStrike" dirty="0">
                          <a:solidFill>
                            <a:srgbClr val="C00000"/>
                          </a:solidFill>
                          <a:effectLst/>
                          <a:latin typeface="BIZ UDPゴシック" panose="020B0400000000000000" pitchFamily="50" charset="-128"/>
                          <a:ea typeface="BIZ UDPゴシック" panose="020B0400000000000000" pitchFamily="50" charset="-128"/>
                        </a:rPr>
                        <a:t>粗タンパク質</a:t>
                      </a:r>
                      <a:endParaRPr lang="ja-JP" altLang="en-US" sz="1600" b="0" i="0" u="none" strike="noStrike" dirty="0">
                        <a:solidFill>
                          <a:srgbClr val="C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gridSpan="2">
                  <a:txBody>
                    <a:bodyPr/>
                    <a:lstStyle/>
                    <a:p>
                      <a:pPr algn="ctr" fontAlgn="ctr"/>
                      <a:r>
                        <a:rPr lang="en-US" sz="1600" u="none" strike="noStrike" dirty="0">
                          <a:solidFill>
                            <a:srgbClr val="C00000"/>
                          </a:solidFill>
                          <a:effectLst/>
                          <a:latin typeface="BIZ UDPゴシック" panose="020B0400000000000000" pitchFamily="50" charset="-128"/>
                          <a:ea typeface="BIZ UDPゴシック" panose="020B0400000000000000" pitchFamily="50" charset="-128"/>
                        </a:rPr>
                        <a:t>Lipids</a:t>
                      </a:r>
                      <a:br>
                        <a:rPr lang="en-US" sz="1600" u="none" strike="noStrike" dirty="0">
                          <a:solidFill>
                            <a:srgbClr val="C00000"/>
                          </a:solidFill>
                          <a:effectLst/>
                          <a:latin typeface="BIZ UDPゴシック" panose="020B0400000000000000" pitchFamily="50" charset="-128"/>
                          <a:ea typeface="BIZ UDPゴシック" panose="020B0400000000000000" pitchFamily="50" charset="-128"/>
                        </a:rPr>
                      </a:br>
                      <a:r>
                        <a:rPr lang="ja-JP" altLang="en-US" sz="1600" u="none" strike="noStrike" dirty="0">
                          <a:solidFill>
                            <a:srgbClr val="C00000"/>
                          </a:solidFill>
                          <a:effectLst/>
                          <a:latin typeface="BIZ UDPゴシック" panose="020B0400000000000000" pitchFamily="50" charset="-128"/>
                          <a:ea typeface="BIZ UDPゴシック" panose="020B0400000000000000" pitchFamily="50" charset="-128"/>
                        </a:rPr>
                        <a:t>脂質</a:t>
                      </a:r>
                      <a:endParaRPr lang="ja-JP" altLang="en-US" sz="1600" b="0" i="0" u="none" strike="noStrike" dirty="0">
                        <a:solidFill>
                          <a:srgbClr val="C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60000"/>
                        <a:lumOff val="40000"/>
                      </a:schemeClr>
                    </a:solidFill>
                  </a:tcPr>
                </a:tc>
                <a:tc hMerge="1">
                  <a:txBody>
                    <a:bodyPr/>
                    <a:lstStyle/>
                    <a:p>
                      <a:endParaRPr kumimoji="1" lang="ja-JP" altLang="en-US"/>
                    </a:p>
                  </a:txBody>
                  <a:tcPr/>
                </a:tc>
                <a:tc gridSpan="2">
                  <a:txBody>
                    <a:bodyPr/>
                    <a:lstStyle/>
                    <a:p>
                      <a:pPr algn="ctr" fontAlgn="ctr"/>
                      <a:r>
                        <a:rPr lang="en-US" sz="1600" u="none" strike="noStrike" dirty="0">
                          <a:solidFill>
                            <a:srgbClr val="C00000"/>
                          </a:solidFill>
                          <a:effectLst/>
                          <a:latin typeface="BIZ UDPゴシック" panose="020B0400000000000000" pitchFamily="50" charset="-128"/>
                          <a:ea typeface="BIZ UDPゴシック" panose="020B0400000000000000" pitchFamily="50" charset="-128"/>
                        </a:rPr>
                        <a:t>Ash</a:t>
                      </a:r>
                      <a:br>
                        <a:rPr lang="en-US" sz="1600" u="none" strike="noStrike" dirty="0">
                          <a:solidFill>
                            <a:srgbClr val="C00000"/>
                          </a:solidFill>
                          <a:effectLst/>
                          <a:latin typeface="BIZ UDPゴシック" panose="020B0400000000000000" pitchFamily="50" charset="-128"/>
                          <a:ea typeface="BIZ UDPゴシック" panose="020B0400000000000000" pitchFamily="50" charset="-128"/>
                        </a:rPr>
                      </a:br>
                      <a:r>
                        <a:rPr lang="ja-JP" altLang="en-US" sz="1600" u="none" strike="noStrike" dirty="0">
                          <a:solidFill>
                            <a:srgbClr val="C00000"/>
                          </a:solidFill>
                          <a:effectLst/>
                          <a:latin typeface="BIZ UDPゴシック" panose="020B0400000000000000" pitchFamily="50" charset="-128"/>
                          <a:ea typeface="BIZ UDPゴシック" panose="020B0400000000000000" pitchFamily="50" charset="-128"/>
                        </a:rPr>
                        <a:t>灰分</a:t>
                      </a:r>
                      <a:endParaRPr lang="ja-JP" altLang="en-US" sz="1600" b="0" i="0" u="none" strike="noStrike" dirty="0">
                        <a:solidFill>
                          <a:srgbClr val="C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60000"/>
                        <a:lumOff val="40000"/>
                      </a:schemeClr>
                    </a:solidFill>
                  </a:tcPr>
                </a:tc>
                <a:tc hMerge="1">
                  <a:txBody>
                    <a:bodyPr/>
                    <a:lstStyle/>
                    <a:p>
                      <a:endParaRPr kumimoji="1" lang="ja-JP" altLang="en-US"/>
                    </a:p>
                  </a:txBody>
                  <a:tcPr/>
                </a:tc>
                <a:extLst>
                  <a:ext uri="{0D108BD9-81ED-4DB2-BD59-A6C34878D82A}">
                    <a16:rowId xmlns:a16="http://schemas.microsoft.com/office/drawing/2014/main" val="914119199"/>
                  </a:ext>
                </a:extLst>
              </a:tr>
              <a:tr h="0">
                <a:tc>
                  <a:txBody>
                    <a:bodyPr/>
                    <a:lstStyle/>
                    <a:p>
                      <a:pPr algn="ctr" fontAlgn="ctr"/>
                      <a:r>
                        <a:rPr lang="en-US" altLang="ja-JP" sz="2000" u="none" strike="noStrike" dirty="0">
                          <a:effectLst/>
                          <a:latin typeface="BIZ UDPゴシック" panose="020B0400000000000000" pitchFamily="50" charset="-128"/>
                          <a:ea typeface="BIZ UDPゴシック" panose="020B0400000000000000" pitchFamily="50" charset="-128"/>
                        </a:rPr>
                        <a:t>Methanotrophic Biomass</a:t>
                      </a:r>
                      <a:br>
                        <a:rPr lang="en-US" altLang="ja-JP" sz="2000" u="none" strike="noStrike" dirty="0">
                          <a:effectLst/>
                          <a:latin typeface="BIZ UDPゴシック" panose="020B0400000000000000" pitchFamily="50" charset="-128"/>
                          <a:ea typeface="BIZ UDPゴシック" panose="020B0400000000000000" pitchFamily="50" charset="-128"/>
                        </a:rPr>
                      </a:br>
                      <a:r>
                        <a:rPr lang="ja-JP" altLang="en-US" sz="2000" u="none" strike="noStrike" dirty="0">
                          <a:effectLst/>
                          <a:latin typeface="BIZ UDPゴシック" panose="020B0400000000000000" pitchFamily="50" charset="-128"/>
                          <a:ea typeface="BIZ UDPゴシック" panose="020B0400000000000000" pitchFamily="50" charset="-128"/>
                        </a:rPr>
                        <a:t>メタノトロフ・バイオマス</a:t>
                      </a: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a:txBody>
                    <a:bodyPr/>
                    <a:lstStyle/>
                    <a:p>
                      <a:pPr algn="ctr" fontAlgn="ctr"/>
                      <a:r>
                        <a:rPr lang="en-US" sz="1800" u="none" strike="noStrike">
                          <a:effectLst/>
                          <a:latin typeface="BIZ UDPゴシック" panose="020B0400000000000000" pitchFamily="50" charset="-128"/>
                          <a:ea typeface="BIZ UDPゴシック" panose="020B0400000000000000" pitchFamily="50" charset="-128"/>
                        </a:rPr>
                        <a:t>Type</a:t>
                      </a:r>
                      <a:br>
                        <a:rPr lang="en-US" sz="1800" u="none" strike="noStrike">
                          <a:effectLst/>
                          <a:latin typeface="BIZ UDPゴシック" panose="020B0400000000000000" pitchFamily="50" charset="-128"/>
                          <a:ea typeface="BIZ UDPゴシック" panose="020B0400000000000000" pitchFamily="50" charset="-128"/>
                        </a:rPr>
                      </a:br>
                      <a:r>
                        <a:rPr lang="en-US" sz="1800" u="none" strike="noStrike">
                          <a:effectLst/>
                          <a:latin typeface="BIZ UDPゴシック" panose="020B0400000000000000" pitchFamily="50" charset="-128"/>
                          <a:ea typeface="BIZ UDPゴシック" panose="020B0400000000000000" pitchFamily="50" charset="-128"/>
                        </a:rPr>
                        <a:t>Ⅱ</a:t>
                      </a:r>
                      <a:r>
                        <a:rPr lang="ja-JP" altLang="en-US" sz="1800" u="none" strike="noStrike">
                          <a:effectLst/>
                          <a:latin typeface="BIZ UDPゴシック" panose="020B0400000000000000" pitchFamily="50" charset="-128"/>
                          <a:ea typeface="BIZ UDPゴシック" panose="020B0400000000000000" pitchFamily="50" charset="-128"/>
                        </a:rPr>
                        <a:t>型</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gridSpan="3">
                  <a:txBody>
                    <a:bodyPr/>
                    <a:lstStyle/>
                    <a:p>
                      <a:pPr algn="ctr" fontAlgn="ctr"/>
                      <a:r>
                        <a:rPr lang="en-US" altLang="ja-JP" sz="2000" u="none" strike="noStrike">
                          <a:effectLst/>
                          <a:latin typeface="BIZ UDPゴシック" panose="020B0400000000000000" pitchFamily="50" charset="-128"/>
                          <a:ea typeface="BIZ UDPゴシック" panose="020B0400000000000000" pitchFamily="50" charset="-128"/>
                        </a:rPr>
                        <a:t>70%</a:t>
                      </a:r>
                      <a:endParaRPr lang="en-US" altLang="ja-JP" sz="20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gridSpan="2">
                  <a:txBody>
                    <a:bodyPr/>
                    <a:lstStyle/>
                    <a:p>
                      <a:pPr algn="ctr" fontAlgn="ctr"/>
                      <a:r>
                        <a:rPr lang="en-US" altLang="ja-JP" sz="2000" u="none" strike="noStrike">
                          <a:effectLst/>
                          <a:latin typeface="BIZ UDPゴシック" panose="020B0400000000000000" pitchFamily="50" charset="-128"/>
                          <a:ea typeface="BIZ UDPゴシック" panose="020B0400000000000000" pitchFamily="50" charset="-128"/>
                        </a:rPr>
                        <a:t>9%</a:t>
                      </a:r>
                      <a:endParaRPr lang="en-US" altLang="ja-JP" sz="20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hMerge="1">
                  <a:txBody>
                    <a:bodyPr/>
                    <a:lstStyle/>
                    <a:p>
                      <a:endParaRPr kumimoji="1" lang="ja-JP" altLang="en-US"/>
                    </a:p>
                  </a:txBody>
                  <a:tcPr/>
                </a:tc>
                <a:tc gridSpan="2">
                  <a:txBody>
                    <a:bodyPr/>
                    <a:lstStyle/>
                    <a:p>
                      <a:pPr algn="ctr" fontAlgn="ctr"/>
                      <a:r>
                        <a:rPr lang="en-US" altLang="ja-JP" sz="2000" u="none" strike="noStrike">
                          <a:effectLst/>
                          <a:latin typeface="BIZ UDPゴシック" panose="020B0400000000000000" pitchFamily="50" charset="-128"/>
                          <a:ea typeface="BIZ UDPゴシック" panose="020B0400000000000000" pitchFamily="50" charset="-128"/>
                        </a:rPr>
                        <a:t>7%</a:t>
                      </a:r>
                      <a:endParaRPr lang="en-US" altLang="ja-JP" sz="20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hMerge="1">
                  <a:txBody>
                    <a:bodyPr/>
                    <a:lstStyle/>
                    <a:p>
                      <a:endParaRPr kumimoji="1" lang="ja-JP" altLang="en-US"/>
                    </a:p>
                  </a:txBody>
                  <a:tcPr/>
                </a:tc>
                <a:extLst>
                  <a:ext uri="{0D108BD9-81ED-4DB2-BD59-A6C34878D82A}">
                    <a16:rowId xmlns:a16="http://schemas.microsoft.com/office/drawing/2014/main" val="2041686132"/>
                  </a:ext>
                </a:extLst>
              </a:tr>
              <a:tr h="0">
                <a:tc>
                  <a:txBody>
                    <a:bodyPr/>
                    <a:lstStyle/>
                    <a:p>
                      <a:pPr algn="ctr" fontAlgn="ctr"/>
                      <a:r>
                        <a:rPr lang="en-US" sz="2000" u="none" strike="noStrike" dirty="0">
                          <a:effectLst/>
                          <a:latin typeface="BIZ UDPゴシック" panose="020B0400000000000000" pitchFamily="50" charset="-128"/>
                          <a:ea typeface="BIZ UDPゴシック" panose="020B0400000000000000" pitchFamily="50" charset="-128"/>
                        </a:rPr>
                        <a:t>Fishmeal</a:t>
                      </a:r>
                      <a:br>
                        <a:rPr lang="en-US" sz="2000" u="none" strike="noStrike" dirty="0">
                          <a:effectLst/>
                          <a:latin typeface="BIZ UDPゴシック" panose="020B0400000000000000" pitchFamily="50" charset="-128"/>
                          <a:ea typeface="BIZ UDPゴシック" panose="020B0400000000000000" pitchFamily="50" charset="-128"/>
                        </a:rPr>
                      </a:br>
                      <a:r>
                        <a:rPr lang="ja-JP" altLang="en-US" sz="2000" u="none" strike="noStrike" dirty="0">
                          <a:effectLst/>
                          <a:latin typeface="BIZ UDPゴシック" panose="020B0400000000000000" pitchFamily="50" charset="-128"/>
                          <a:ea typeface="BIZ UDPゴシック" panose="020B0400000000000000" pitchFamily="50" charset="-128"/>
                        </a:rPr>
                        <a:t>魚粉</a:t>
                      </a: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4">
                        <a:lumMod val="40000"/>
                        <a:lumOff val="60000"/>
                      </a:schemeClr>
                    </a:solidFill>
                  </a:tcPr>
                </a:tc>
                <a:tc>
                  <a:txBody>
                    <a:bodyPr/>
                    <a:lstStyle/>
                    <a:p>
                      <a:pPr algn="ctr" fontAlgn="ctr"/>
                      <a:r>
                        <a:rPr lang="en-US" sz="1800" u="none" strike="noStrike" dirty="0">
                          <a:effectLst/>
                          <a:latin typeface="BIZ UDPゴシック" panose="020B0400000000000000" pitchFamily="50" charset="-128"/>
                          <a:ea typeface="BIZ UDPゴシック" panose="020B0400000000000000" pitchFamily="50" charset="-128"/>
                        </a:rPr>
                        <a:t>N/A</a:t>
                      </a:r>
                      <a:endParaRPr 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4">
                        <a:lumMod val="40000"/>
                        <a:lumOff val="60000"/>
                      </a:schemeClr>
                    </a:solidFill>
                  </a:tcPr>
                </a:tc>
                <a:tc gridSpan="3">
                  <a:txBody>
                    <a:bodyPr/>
                    <a:lstStyle/>
                    <a:p>
                      <a:pPr algn="ctr" fontAlgn="ctr"/>
                      <a:r>
                        <a:rPr lang="en-US" altLang="ja-JP" sz="2000" u="none" strike="noStrike" dirty="0">
                          <a:effectLst/>
                          <a:latin typeface="BIZ UDPゴシック" panose="020B0400000000000000" pitchFamily="50" charset="-128"/>
                          <a:ea typeface="BIZ UDPゴシック" panose="020B0400000000000000" pitchFamily="50" charset="-128"/>
                        </a:rPr>
                        <a:t>74%</a:t>
                      </a:r>
                      <a:endPar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4">
                        <a:lumMod val="40000"/>
                        <a:lumOff val="60000"/>
                      </a:schemeClr>
                    </a:solidFill>
                  </a:tcPr>
                </a:tc>
                <a:tc hMerge="1">
                  <a:txBody>
                    <a:bodyPr/>
                    <a:lstStyle/>
                    <a:p>
                      <a:endParaRPr kumimoji="1" lang="ja-JP" altLang="en-US"/>
                    </a:p>
                  </a:txBody>
                  <a:tcPr/>
                </a:tc>
                <a:tc hMerge="1">
                  <a:txBody>
                    <a:bodyPr/>
                    <a:lstStyle/>
                    <a:p>
                      <a:endParaRPr kumimoji="1" lang="ja-JP" altLang="en-US"/>
                    </a:p>
                  </a:txBody>
                  <a:tcPr/>
                </a:tc>
                <a:tc gridSpan="2">
                  <a:txBody>
                    <a:bodyPr/>
                    <a:lstStyle/>
                    <a:p>
                      <a:pPr algn="ctr" fontAlgn="ctr"/>
                      <a:r>
                        <a:rPr lang="en-US" altLang="ja-JP" sz="2000" u="none" strike="noStrike" dirty="0">
                          <a:effectLst/>
                          <a:latin typeface="BIZ UDPゴシック" panose="020B0400000000000000" pitchFamily="50" charset="-128"/>
                          <a:ea typeface="BIZ UDPゴシック" panose="020B0400000000000000" pitchFamily="50" charset="-128"/>
                        </a:rPr>
                        <a:t>11%</a:t>
                      </a:r>
                      <a:endPar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4">
                        <a:lumMod val="40000"/>
                        <a:lumOff val="60000"/>
                      </a:schemeClr>
                    </a:solidFill>
                  </a:tcPr>
                </a:tc>
                <a:tc hMerge="1">
                  <a:txBody>
                    <a:bodyPr/>
                    <a:lstStyle/>
                    <a:p>
                      <a:endParaRPr kumimoji="1" lang="ja-JP" altLang="en-US"/>
                    </a:p>
                  </a:txBody>
                  <a:tcPr/>
                </a:tc>
                <a:tc gridSpan="2">
                  <a:txBody>
                    <a:bodyPr/>
                    <a:lstStyle/>
                    <a:p>
                      <a:pPr algn="ctr" fontAlgn="ctr"/>
                      <a:r>
                        <a:rPr lang="en-US" altLang="ja-JP" sz="2000" u="none" strike="noStrike" dirty="0">
                          <a:effectLst/>
                          <a:latin typeface="BIZ UDPゴシック" panose="020B0400000000000000" pitchFamily="50" charset="-128"/>
                          <a:ea typeface="BIZ UDPゴシック" panose="020B0400000000000000" pitchFamily="50" charset="-128"/>
                        </a:rPr>
                        <a:t>12%</a:t>
                      </a:r>
                      <a:endParaRPr lang="en-US" altLang="ja-JP"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4">
                        <a:lumMod val="40000"/>
                        <a:lumOff val="60000"/>
                      </a:schemeClr>
                    </a:solidFill>
                  </a:tcPr>
                </a:tc>
                <a:tc hMerge="1">
                  <a:txBody>
                    <a:bodyPr/>
                    <a:lstStyle/>
                    <a:p>
                      <a:endParaRPr kumimoji="1" lang="ja-JP" altLang="en-US"/>
                    </a:p>
                  </a:txBody>
                  <a:tcPr/>
                </a:tc>
                <a:extLst>
                  <a:ext uri="{0D108BD9-81ED-4DB2-BD59-A6C34878D82A}">
                    <a16:rowId xmlns:a16="http://schemas.microsoft.com/office/drawing/2014/main" val="2248276667"/>
                  </a:ext>
                </a:extLst>
              </a:tr>
              <a:tr h="247650">
                <a:tc>
                  <a:txBody>
                    <a:bodyPr/>
                    <a:lstStyle/>
                    <a:p>
                      <a:pPr algn="l" fontAlgn="ct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1"/>
                    </a:solidFill>
                  </a:tcPr>
                </a:tc>
                <a:tc>
                  <a:txBody>
                    <a:bodyPr/>
                    <a:lstStyle/>
                    <a:p>
                      <a:pPr algn="l" fontAlgn="ct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1"/>
                    </a:solidFill>
                  </a:tcPr>
                </a:tc>
                <a:tc>
                  <a:txBody>
                    <a:bodyPr/>
                    <a:lstStyle/>
                    <a:p>
                      <a:pPr algn="l" fontAlgn="ct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1"/>
                    </a:solidFill>
                  </a:tcPr>
                </a:tc>
                <a:tc>
                  <a:txBody>
                    <a:bodyPr/>
                    <a:lstStyle/>
                    <a:p>
                      <a:pPr algn="l" fontAlgn="ct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1"/>
                    </a:solidFill>
                  </a:tcPr>
                </a:tc>
                <a:tc>
                  <a:txBody>
                    <a:bodyPr/>
                    <a:lstStyle/>
                    <a:p>
                      <a:pPr algn="l" fontAlgn="ct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1"/>
                    </a:solidFill>
                  </a:tcPr>
                </a:tc>
                <a:tc>
                  <a:txBody>
                    <a:bodyPr/>
                    <a:lstStyle/>
                    <a:p>
                      <a:pPr algn="l" fontAlgn="ct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1"/>
                    </a:solidFill>
                  </a:tcPr>
                </a:tc>
                <a:tc>
                  <a:txBody>
                    <a:bodyPr/>
                    <a:lstStyle/>
                    <a:p>
                      <a:pPr algn="l" fontAlgn="ct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1"/>
                    </a:solidFill>
                  </a:tcPr>
                </a:tc>
                <a:tc>
                  <a:txBody>
                    <a:bodyPr/>
                    <a:lstStyle/>
                    <a:p>
                      <a:pPr algn="l" fontAlgn="ct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1"/>
                    </a:solidFill>
                  </a:tcPr>
                </a:tc>
                <a:tc>
                  <a:txBody>
                    <a:bodyPr/>
                    <a:lstStyle/>
                    <a:p>
                      <a:pPr algn="l" fontAlgn="ctr"/>
                      <a:endParaRPr lang="ja-JP" altLang="en-US" sz="20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1"/>
                    </a:solidFill>
                  </a:tcPr>
                </a:tc>
                <a:extLst>
                  <a:ext uri="{0D108BD9-81ED-4DB2-BD59-A6C34878D82A}">
                    <a16:rowId xmlns:a16="http://schemas.microsoft.com/office/drawing/2014/main" val="558446535"/>
                  </a:ext>
                </a:extLst>
              </a:tr>
              <a:tr h="247650">
                <a:tc gridSpan="9">
                  <a:txBody>
                    <a:bodyPr/>
                    <a:lstStyle/>
                    <a:p>
                      <a:pPr algn="ctr" fontAlgn="ctr"/>
                      <a:r>
                        <a:rPr lang="ja-JP" altLang="en-US" sz="1600" u="none" strike="noStrike" dirty="0">
                          <a:effectLst/>
                          <a:latin typeface="BIZ UDPゴシック" panose="020B0400000000000000" pitchFamily="50" charset="-128"/>
                          <a:ea typeface="BIZ UDPゴシック" panose="020B0400000000000000" pitchFamily="50" charset="-128"/>
                        </a:rPr>
                        <a:t>灰分は、有機物を燃焼した後に残る非有機物を差し、リン、硫黄、鐵などが含まれる。</a:t>
                      </a:r>
                      <a:endParaRPr lang="ja-JP" altLang="en-US" sz="16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2"/>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438318471"/>
                  </a:ext>
                </a:extLst>
              </a:tr>
            </a:tbl>
          </a:graphicData>
        </a:graphic>
      </p:graphicFrame>
      <p:graphicFrame>
        <p:nvGraphicFramePr>
          <p:cNvPr id="5" name="表 4">
            <a:extLst>
              <a:ext uri="{FF2B5EF4-FFF2-40B4-BE49-F238E27FC236}">
                <a16:creationId xmlns:a16="http://schemas.microsoft.com/office/drawing/2014/main" id="{137B5AEA-9E95-4F06-A498-37D141B1DF7D}"/>
              </a:ext>
            </a:extLst>
          </p:cNvPr>
          <p:cNvGraphicFramePr>
            <a:graphicFrameLocks noGrp="1"/>
          </p:cNvGraphicFramePr>
          <p:nvPr>
            <p:extLst>
              <p:ext uri="{D42A27DB-BD31-4B8C-83A1-F6EECF244321}">
                <p14:modId xmlns:p14="http://schemas.microsoft.com/office/powerpoint/2010/main" val="2132095805"/>
              </p:ext>
            </p:extLst>
          </p:nvPr>
        </p:nvGraphicFramePr>
        <p:xfrm>
          <a:off x="354107" y="3392488"/>
          <a:ext cx="11483785" cy="3282313"/>
        </p:xfrm>
        <a:graphic>
          <a:graphicData uri="http://schemas.openxmlformats.org/drawingml/2006/table">
            <a:tbl>
              <a:tblPr>
                <a:tableStyleId>{5C22544A-7EE6-4342-B048-85BDC9FD1C3A}</a:tableStyleId>
              </a:tblPr>
              <a:tblGrid>
                <a:gridCol w="1844807">
                  <a:extLst>
                    <a:ext uri="{9D8B030D-6E8A-4147-A177-3AD203B41FA5}">
                      <a16:colId xmlns:a16="http://schemas.microsoft.com/office/drawing/2014/main" val="3105687563"/>
                    </a:ext>
                  </a:extLst>
                </a:gridCol>
                <a:gridCol w="3363686">
                  <a:extLst>
                    <a:ext uri="{9D8B030D-6E8A-4147-A177-3AD203B41FA5}">
                      <a16:colId xmlns:a16="http://schemas.microsoft.com/office/drawing/2014/main" val="3679470161"/>
                    </a:ext>
                  </a:extLst>
                </a:gridCol>
                <a:gridCol w="2426916">
                  <a:extLst>
                    <a:ext uri="{9D8B030D-6E8A-4147-A177-3AD203B41FA5}">
                      <a16:colId xmlns:a16="http://schemas.microsoft.com/office/drawing/2014/main" val="3685845248"/>
                    </a:ext>
                  </a:extLst>
                </a:gridCol>
                <a:gridCol w="3848376">
                  <a:extLst>
                    <a:ext uri="{9D8B030D-6E8A-4147-A177-3AD203B41FA5}">
                      <a16:colId xmlns:a16="http://schemas.microsoft.com/office/drawing/2014/main" val="3203982293"/>
                    </a:ext>
                  </a:extLst>
                </a:gridCol>
              </a:tblGrid>
              <a:tr h="355203">
                <a:tc gridSpan="4">
                  <a:txBody>
                    <a:bodyPr/>
                    <a:lstStyle/>
                    <a:p>
                      <a:pPr algn="ctr" fontAlgn="ctr"/>
                      <a:r>
                        <a:rPr lang="en-US" sz="1800" u="none" strike="noStrike" dirty="0">
                          <a:effectLst/>
                          <a:latin typeface="Amasis MT Pro Black" panose="02040A04050005020304" pitchFamily="18" charset="0"/>
                        </a:rPr>
                        <a:t>Cost of cleanup in literature</a:t>
                      </a:r>
                      <a:endParaRPr lang="en-US" sz="1800" b="1" i="0" u="none" strike="noStrike" dirty="0">
                        <a:solidFill>
                          <a:srgbClr val="000000"/>
                        </a:solidFill>
                        <a:effectLst/>
                        <a:latin typeface="Amasis MT Pro Black" panose="02040A04050005020304" pitchFamily="18" charset="0"/>
                        <a:ea typeface="BIZ UDP明朝 Medium" panose="02020500000000000000" pitchFamily="18" charset="-128"/>
                      </a:endParaRPr>
                    </a:p>
                  </a:txBody>
                  <a:tcPr marL="6020" marR="6020" marT="6020" marB="0" anchor="ctr">
                    <a:solidFill>
                      <a:schemeClr val="accent2">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341752409"/>
                  </a:ext>
                </a:extLst>
              </a:tr>
              <a:tr h="475610">
                <a:tc>
                  <a:txBody>
                    <a:bodyPr/>
                    <a:lstStyle/>
                    <a:p>
                      <a:pPr algn="ctr" fontAlgn="ctr"/>
                      <a:r>
                        <a:rPr lang="en-US" altLang="ja-JP" sz="1000" u="none" strike="noStrike" dirty="0">
                          <a:effectLst/>
                          <a:latin typeface="BIZ UDPゴシック" panose="020B0400000000000000" pitchFamily="50" charset="-128"/>
                          <a:ea typeface="BIZ UDPゴシック" panose="020B0400000000000000" pitchFamily="50" charset="-128"/>
                        </a:rPr>
                        <a:t>Reference</a:t>
                      </a:r>
                      <a:br>
                        <a:rPr lang="en-US" altLang="ja-JP" sz="1000" u="none" strike="noStrike" dirty="0">
                          <a:effectLst/>
                          <a:latin typeface="BIZ UDPゴシック" panose="020B0400000000000000" pitchFamily="50" charset="-128"/>
                          <a:ea typeface="BIZ UDPゴシック" panose="020B0400000000000000" pitchFamily="50" charset="-128"/>
                        </a:rPr>
                      </a:br>
                      <a:r>
                        <a:rPr lang="en-US" altLang="ja-JP" sz="1000" u="none" strike="noStrike" dirty="0">
                          <a:effectLst/>
                          <a:latin typeface="BIZ UDPゴシック" panose="020B0400000000000000" pitchFamily="50" charset="-128"/>
                          <a:ea typeface="BIZ UDPゴシック" panose="020B0400000000000000" pitchFamily="50" charset="-128"/>
                        </a:rPr>
                        <a:t>Nature</a:t>
                      </a:r>
                      <a:r>
                        <a:rPr lang="ja-JP" altLang="en-US" sz="1000" u="none" strike="noStrike" dirty="0">
                          <a:effectLst/>
                          <a:latin typeface="BIZ UDPゴシック" panose="020B0400000000000000" pitchFamily="50" charset="-128"/>
                          <a:ea typeface="BIZ UDPゴシック" panose="020B0400000000000000" pitchFamily="50" charset="-128"/>
                        </a:rPr>
                        <a:t>附属書にある</a:t>
                      </a:r>
                      <a:br>
                        <a:rPr lang="ja-JP" altLang="en-US" sz="1000" u="none" strike="noStrike" dirty="0">
                          <a:effectLst/>
                          <a:latin typeface="BIZ UDPゴシック" panose="020B0400000000000000" pitchFamily="50" charset="-128"/>
                          <a:ea typeface="BIZ UDPゴシック" panose="020B0400000000000000" pitchFamily="50" charset="-128"/>
                        </a:rPr>
                      </a:br>
                      <a:r>
                        <a:rPr lang="ja-JP" altLang="en-US" sz="1000" u="none" strike="noStrike" dirty="0">
                          <a:effectLst/>
                          <a:latin typeface="BIZ UDPゴシック" panose="020B0400000000000000" pitchFamily="50" charset="-128"/>
                          <a:ea typeface="BIZ UDPゴシック" panose="020B0400000000000000" pitchFamily="50" charset="-128"/>
                        </a:rPr>
                        <a:t>メタン浄化の算定モデル</a:t>
                      </a:r>
                      <a:endParaRPr lang="ja-JP" altLang="en-US" sz="10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2">
                        <a:lumMod val="60000"/>
                        <a:lumOff val="40000"/>
                      </a:schemeClr>
                    </a:solidFill>
                  </a:tcPr>
                </a:tc>
                <a:tc>
                  <a:txBody>
                    <a:bodyPr/>
                    <a:lstStyle/>
                    <a:p>
                      <a:pPr algn="ctr" fontAlgn="ctr"/>
                      <a:r>
                        <a:rPr lang="en-US" sz="1000" u="none" strike="noStrike" dirty="0">
                          <a:effectLst/>
                          <a:latin typeface="BIZ UDPゴシック" panose="020B0400000000000000" pitchFamily="50" charset="-128"/>
                          <a:ea typeface="BIZ UDPゴシック" panose="020B0400000000000000" pitchFamily="50" charset="-128"/>
                        </a:rPr>
                        <a:t>Description</a:t>
                      </a:r>
                      <a:endParaRPr lang="en-US" sz="10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2">
                        <a:lumMod val="60000"/>
                        <a:lumOff val="40000"/>
                      </a:schemeClr>
                    </a:solidFill>
                  </a:tcPr>
                </a:tc>
                <a:tc>
                  <a:txBody>
                    <a:bodyPr/>
                    <a:lstStyle/>
                    <a:p>
                      <a:pPr algn="ctr" fontAlgn="ctr"/>
                      <a:r>
                        <a:rPr lang="en-US" altLang="ja-JP" sz="1000" u="none" strike="noStrike" dirty="0">
                          <a:effectLst/>
                          <a:latin typeface="BIZ UDPゴシック" panose="020B0400000000000000" pitchFamily="50" charset="-128"/>
                          <a:ea typeface="BIZ UDPゴシック" panose="020B0400000000000000" pitchFamily="50" charset="-128"/>
                        </a:rPr>
                        <a:t>Cost  (</a:t>
                      </a:r>
                      <a:r>
                        <a:rPr lang="ja-JP" altLang="en-US" sz="1000" u="none" strike="noStrike" dirty="0">
                          <a:effectLst/>
                          <a:latin typeface="BIZ UDPゴシック" panose="020B0400000000000000" pitchFamily="50" charset="-128"/>
                          <a:ea typeface="BIZ UDPゴシック" panose="020B0400000000000000" pitchFamily="50" charset="-128"/>
                        </a:rPr>
                        <a:t>ドル／トン　メタン）</a:t>
                      </a:r>
                      <a:endParaRPr lang="ja-JP" altLang="en-US" sz="10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2">
                        <a:lumMod val="60000"/>
                        <a:lumOff val="40000"/>
                      </a:schemeClr>
                    </a:solidFill>
                  </a:tcPr>
                </a:tc>
                <a:tc>
                  <a:txBody>
                    <a:bodyPr/>
                    <a:lstStyle/>
                    <a:p>
                      <a:pPr algn="ctr" fontAlgn="ctr"/>
                      <a:r>
                        <a:rPr lang="ja-JP" altLang="en-US" sz="700" u="none" strike="noStrike" dirty="0">
                          <a:effectLst/>
                          <a:latin typeface="BIZ UDPゴシック" panose="020B0400000000000000" pitchFamily="50" charset="-128"/>
                          <a:ea typeface="BIZ UDPゴシック" panose="020B0400000000000000" pitchFamily="50" charset="-128"/>
                        </a:rPr>
                        <a:t>　</a:t>
                      </a:r>
                      <a:endParaRPr lang="ja-JP" altLang="en-US" sz="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2">
                        <a:lumMod val="60000"/>
                        <a:lumOff val="40000"/>
                      </a:schemeClr>
                    </a:solidFill>
                  </a:tcPr>
                </a:tc>
                <a:extLst>
                  <a:ext uri="{0D108BD9-81ED-4DB2-BD59-A6C34878D82A}">
                    <a16:rowId xmlns:a16="http://schemas.microsoft.com/office/drawing/2014/main" val="762483443"/>
                  </a:ext>
                </a:extLst>
              </a:tr>
              <a:tr h="468386">
                <a:tc rowSpan="5">
                  <a:txBody>
                    <a:bodyPr/>
                    <a:lstStyle/>
                    <a:p>
                      <a:pPr algn="ctr" fontAlgn="ctr"/>
                      <a:r>
                        <a:rPr lang="en-US" sz="1000" u="none" strike="noStrike" dirty="0" err="1">
                          <a:effectLst/>
                          <a:latin typeface="BIZ UDPゴシック" panose="020B0400000000000000" pitchFamily="50" charset="-128"/>
                          <a:ea typeface="BIZ UDPゴシック" panose="020B0400000000000000" pitchFamily="50" charset="-128"/>
                        </a:rPr>
                        <a:t>Tansel</a:t>
                      </a:r>
                      <a:r>
                        <a:rPr lang="en-US" sz="1000" u="none" strike="noStrike" dirty="0">
                          <a:effectLst/>
                          <a:latin typeface="BIZ UDPゴシック" panose="020B0400000000000000" pitchFamily="50" charset="-128"/>
                          <a:ea typeface="BIZ UDPゴシック" panose="020B0400000000000000" pitchFamily="50" charset="-128"/>
                        </a:rPr>
                        <a:t> et al., 2019</a:t>
                      </a:r>
                      <a:endParaRPr lang="en-US" sz="10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4">
                        <a:lumMod val="60000"/>
                        <a:lumOff val="40000"/>
                      </a:schemeClr>
                    </a:solidFill>
                  </a:tcPr>
                </a:tc>
                <a:tc>
                  <a:txBody>
                    <a:bodyPr/>
                    <a:lstStyle/>
                    <a:p>
                      <a:pPr algn="ctr" fontAlgn="ctr"/>
                      <a:r>
                        <a:rPr lang="en-US" sz="1050" u="none" strike="noStrike" dirty="0">
                          <a:effectLst/>
                          <a:latin typeface="BIZ UDPゴシック" panose="020B0400000000000000" pitchFamily="50" charset="-128"/>
                          <a:ea typeface="BIZ UDPゴシック" panose="020B0400000000000000" pitchFamily="50" charset="-128"/>
                        </a:rPr>
                        <a:t>Siloxane only Method 1</a:t>
                      </a:r>
                      <a:endParaRPr 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5">
                        <a:lumMod val="60000"/>
                        <a:lumOff val="40000"/>
                      </a:schemeClr>
                    </a:solidFill>
                  </a:tcPr>
                </a:tc>
                <a:tc>
                  <a:txBody>
                    <a:bodyPr/>
                    <a:lstStyle/>
                    <a:p>
                      <a:pPr algn="ctr" fontAlgn="ctr"/>
                      <a:r>
                        <a:rPr lang="en-US" altLang="ja-JP" sz="1050" u="none" strike="noStrike" dirty="0">
                          <a:effectLst/>
                          <a:latin typeface="BIZ UDPゴシック" panose="020B0400000000000000" pitchFamily="50" charset="-128"/>
                          <a:ea typeface="BIZ UDPゴシック" panose="020B0400000000000000" pitchFamily="50" charset="-128"/>
                        </a:rPr>
                        <a:t>17.82</a:t>
                      </a:r>
                      <a:r>
                        <a:rPr lang="ja-JP" altLang="en-US" sz="1050" u="none" strike="noStrike" dirty="0">
                          <a:effectLst/>
                          <a:latin typeface="BIZ UDPゴシック" panose="020B0400000000000000" pitchFamily="50" charset="-128"/>
                          <a:ea typeface="BIZ UDPゴシック" panose="020B0400000000000000" pitchFamily="50" charset="-128"/>
                        </a:rPr>
                        <a:t>ドル</a:t>
                      </a:r>
                      <a:endParaRPr lang="ja-JP" alt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6">
                        <a:lumMod val="40000"/>
                        <a:lumOff val="60000"/>
                      </a:schemeClr>
                    </a:solidFill>
                  </a:tcPr>
                </a:tc>
                <a:tc>
                  <a:txBody>
                    <a:bodyPr/>
                    <a:lstStyle/>
                    <a:p>
                      <a:pPr algn="l" fontAlgn="ctr"/>
                      <a:r>
                        <a:rPr lang="ja-JP" altLang="en-US" sz="700" u="none" strike="noStrike">
                          <a:effectLst/>
                          <a:latin typeface="BIZ UDPゴシック" panose="020B0400000000000000" pitchFamily="50" charset="-128"/>
                          <a:ea typeface="BIZ UDPゴシック" panose="020B0400000000000000" pitchFamily="50" charset="-128"/>
                        </a:rPr>
                        <a:t>工業製品や電子機器に有害なシロキサンを、ガス燃焼に先立って</a:t>
                      </a:r>
                      <a:r>
                        <a:rPr lang="en-US" altLang="ja-JP" sz="700" u="none" strike="noStrike">
                          <a:effectLst/>
                          <a:latin typeface="BIZ UDPゴシック" panose="020B0400000000000000" pitchFamily="50" charset="-128"/>
                          <a:ea typeface="BIZ UDPゴシック" panose="020B0400000000000000" pitchFamily="50" charset="-128"/>
                        </a:rPr>
                        <a:t>580 scfm</a:t>
                      </a:r>
                      <a:r>
                        <a:rPr lang="ja-JP" altLang="en-US" sz="700" u="none" strike="noStrike">
                          <a:effectLst/>
                          <a:latin typeface="BIZ UDPゴシック" panose="020B0400000000000000" pitchFamily="50" charset="-128"/>
                          <a:ea typeface="BIZ UDPゴシック" panose="020B0400000000000000" pitchFamily="50" charset="-128"/>
                        </a:rPr>
                        <a:t>（</a:t>
                      </a:r>
                      <a:r>
                        <a:rPr lang="en-US" altLang="ja-JP" sz="700" u="none" strike="noStrike">
                          <a:effectLst/>
                          <a:latin typeface="BIZ UDPゴシック" panose="020B0400000000000000" pitchFamily="50" charset="-128"/>
                          <a:ea typeface="BIZ UDPゴシック" panose="020B0400000000000000" pitchFamily="50" charset="-128"/>
                        </a:rPr>
                        <a:t>17</a:t>
                      </a:r>
                      <a:r>
                        <a:rPr lang="ja-JP" altLang="en-US" sz="700" u="none" strike="noStrike">
                          <a:effectLst/>
                          <a:latin typeface="BIZ UDPゴシック" panose="020B0400000000000000" pitchFamily="50" charset="-128"/>
                          <a:ea typeface="BIZ UDPゴシック" panose="020B0400000000000000" pitchFamily="50" charset="-128"/>
                        </a:rPr>
                        <a:t>トン</a:t>
                      </a:r>
                      <a:r>
                        <a:rPr lang="en-US" altLang="ja-JP" sz="700" u="none" strike="noStrike">
                          <a:effectLst/>
                          <a:latin typeface="BIZ UDPゴシック" panose="020B0400000000000000" pitchFamily="50" charset="-128"/>
                          <a:ea typeface="BIZ UDPゴシック" panose="020B0400000000000000" pitchFamily="50" charset="-128"/>
                        </a:rPr>
                        <a:t>CH4 /</a:t>
                      </a:r>
                      <a:r>
                        <a:rPr lang="ja-JP" altLang="en-US" sz="700" u="none" strike="noStrike">
                          <a:effectLst/>
                          <a:latin typeface="BIZ UDPゴシック" panose="020B0400000000000000" pitchFamily="50" charset="-128"/>
                          <a:ea typeface="BIZ UDPゴシック" panose="020B0400000000000000" pitchFamily="50" charset="-128"/>
                        </a:rPr>
                        <a:t>日）のバイオガス流から除去するバイオガス・ツー・エネルギーシステムのコスト。炭素吸着システムを用いたバイオガス処理のコストを評価しており、ここではシロキサンのみの除去に係るコスト。</a:t>
                      </a:r>
                      <a:endParaRPr lang="ja-JP" altLang="en-US" sz="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2">
                        <a:lumMod val="20000"/>
                        <a:lumOff val="80000"/>
                      </a:schemeClr>
                    </a:solidFill>
                  </a:tcPr>
                </a:tc>
                <a:extLst>
                  <a:ext uri="{0D108BD9-81ED-4DB2-BD59-A6C34878D82A}">
                    <a16:rowId xmlns:a16="http://schemas.microsoft.com/office/drawing/2014/main" val="1385606988"/>
                  </a:ext>
                </a:extLst>
              </a:tr>
              <a:tr h="237203">
                <a:tc vMerge="1">
                  <a:txBody>
                    <a:bodyPr/>
                    <a:lstStyle/>
                    <a:p>
                      <a:endParaRPr kumimoji="1" lang="ja-JP" altLang="en-US"/>
                    </a:p>
                  </a:txBody>
                  <a:tcPr/>
                </a:tc>
                <a:tc>
                  <a:txBody>
                    <a:bodyPr/>
                    <a:lstStyle/>
                    <a:p>
                      <a:pPr algn="ctr" fontAlgn="ctr"/>
                      <a:r>
                        <a:rPr lang="en-US" sz="1050" u="none" strike="noStrike" dirty="0">
                          <a:effectLst/>
                          <a:latin typeface="BIZ UDPゴシック" panose="020B0400000000000000" pitchFamily="50" charset="-128"/>
                          <a:ea typeface="BIZ UDPゴシック" panose="020B0400000000000000" pitchFamily="50" charset="-128"/>
                        </a:rPr>
                        <a:t>Siloxane only Method 2 - power fit</a:t>
                      </a:r>
                      <a:endParaRPr 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5">
                        <a:lumMod val="60000"/>
                        <a:lumOff val="40000"/>
                      </a:schemeClr>
                    </a:solidFill>
                  </a:tcPr>
                </a:tc>
                <a:tc>
                  <a:txBody>
                    <a:bodyPr/>
                    <a:lstStyle/>
                    <a:p>
                      <a:pPr algn="ctr" fontAlgn="ctr"/>
                      <a:r>
                        <a:rPr lang="en-US" altLang="ja-JP" sz="1050" u="none" strike="noStrike" dirty="0">
                          <a:effectLst/>
                          <a:latin typeface="BIZ UDPゴシック" panose="020B0400000000000000" pitchFamily="50" charset="-128"/>
                          <a:ea typeface="BIZ UDPゴシック" panose="020B0400000000000000" pitchFamily="50" charset="-128"/>
                        </a:rPr>
                        <a:t>4.77</a:t>
                      </a:r>
                      <a:r>
                        <a:rPr lang="ja-JP" altLang="en-US" sz="1050" u="none" strike="noStrike" dirty="0">
                          <a:effectLst/>
                          <a:latin typeface="BIZ UDPゴシック" panose="020B0400000000000000" pitchFamily="50" charset="-128"/>
                          <a:ea typeface="BIZ UDPゴシック" panose="020B0400000000000000" pitchFamily="50" charset="-128"/>
                        </a:rPr>
                        <a:t>ドル</a:t>
                      </a:r>
                      <a:endParaRPr lang="ja-JP" alt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6">
                        <a:lumMod val="40000"/>
                        <a:lumOff val="60000"/>
                      </a:schemeClr>
                    </a:solidFill>
                  </a:tcPr>
                </a:tc>
                <a:tc>
                  <a:txBody>
                    <a:bodyPr/>
                    <a:lstStyle/>
                    <a:p>
                      <a:pPr algn="l" fontAlgn="ctr"/>
                      <a:r>
                        <a:rPr lang="en-US" sz="700" u="none" strike="noStrike">
                          <a:effectLst/>
                          <a:latin typeface="BIZ UDPゴシック" panose="020B0400000000000000" pitchFamily="50" charset="-128"/>
                          <a:ea typeface="BIZ UDPゴシック" panose="020B0400000000000000" pitchFamily="50" charset="-128"/>
                        </a:rPr>
                        <a:t>Gas Technology Institute（GTI）</a:t>
                      </a:r>
                      <a:r>
                        <a:rPr lang="ja-JP" altLang="en-US" sz="700" u="none" strike="noStrike">
                          <a:effectLst/>
                          <a:latin typeface="BIZ UDPゴシック" panose="020B0400000000000000" pitchFamily="50" charset="-128"/>
                          <a:ea typeface="BIZ UDPゴシック" panose="020B0400000000000000" pitchFamily="50" charset="-128"/>
                        </a:rPr>
                        <a:t>の </a:t>
                      </a:r>
                      <a:r>
                        <a:rPr lang="en-US" sz="700" u="none" strike="noStrike">
                          <a:effectLst/>
                          <a:latin typeface="BIZ UDPゴシック" panose="020B0400000000000000" pitchFamily="50" charset="-128"/>
                          <a:ea typeface="BIZ UDPゴシック" panose="020B0400000000000000" pitchFamily="50" charset="-128"/>
                        </a:rPr>
                        <a:t>cost estimator toolkit </a:t>
                      </a:r>
                      <a:r>
                        <a:rPr lang="ja-JP" altLang="en-US" sz="700" u="none" strike="noStrike">
                          <a:effectLst/>
                          <a:latin typeface="BIZ UDPゴシック" panose="020B0400000000000000" pitchFamily="50" charset="-128"/>
                          <a:ea typeface="BIZ UDPゴシック" panose="020B0400000000000000" pitchFamily="50" charset="-128"/>
                        </a:rPr>
                        <a:t>から得たシロキサンのみの除去</a:t>
                      </a:r>
                      <a:endParaRPr lang="ja-JP" altLang="en-US" sz="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2">
                        <a:lumMod val="20000"/>
                        <a:lumOff val="80000"/>
                      </a:schemeClr>
                    </a:solidFill>
                  </a:tcPr>
                </a:tc>
                <a:extLst>
                  <a:ext uri="{0D108BD9-81ED-4DB2-BD59-A6C34878D82A}">
                    <a16:rowId xmlns:a16="http://schemas.microsoft.com/office/drawing/2014/main" val="2856447040"/>
                  </a:ext>
                </a:extLst>
              </a:tr>
              <a:tr h="264897">
                <a:tc vMerge="1">
                  <a:txBody>
                    <a:bodyPr/>
                    <a:lstStyle/>
                    <a:p>
                      <a:endParaRPr kumimoji="1" lang="ja-JP" altLang="en-US"/>
                    </a:p>
                  </a:txBody>
                  <a:tcPr/>
                </a:tc>
                <a:tc>
                  <a:txBody>
                    <a:bodyPr/>
                    <a:lstStyle/>
                    <a:p>
                      <a:pPr algn="ctr" fontAlgn="ctr"/>
                      <a:r>
                        <a:rPr lang="en-US" sz="1050" u="none" strike="noStrike" dirty="0">
                          <a:effectLst/>
                          <a:latin typeface="BIZ UDPゴシック" panose="020B0400000000000000" pitchFamily="50" charset="-128"/>
                          <a:ea typeface="BIZ UDPゴシック" panose="020B0400000000000000" pitchFamily="50" charset="-128"/>
                        </a:rPr>
                        <a:t>Siloxane only Method 2 - liner fit</a:t>
                      </a:r>
                      <a:endParaRPr 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5">
                        <a:lumMod val="60000"/>
                        <a:lumOff val="40000"/>
                      </a:schemeClr>
                    </a:solidFill>
                  </a:tcPr>
                </a:tc>
                <a:tc>
                  <a:txBody>
                    <a:bodyPr/>
                    <a:lstStyle/>
                    <a:p>
                      <a:pPr algn="ctr" fontAlgn="ctr"/>
                      <a:r>
                        <a:rPr lang="en-US" altLang="ja-JP" sz="1050" u="none" strike="noStrike" dirty="0">
                          <a:effectLst/>
                          <a:latin typeface="BIZ UDPゴシック" panose="020B0400000000000000" pitchFamily="50" charset="-128"/>
                          <a:ea typeface="BIZ UDPゴシック" panose="020B0400000000000000" pitchFamily="50" charset="-128"/>
                        </a:rPr>
                        <a:t>10.74</a:t>
                      </a:r>
                      <a:r>
                        <a:rPr lang="ja-JP" altLang="en-US" sz="1050" u="none" strike="noStrike" dirty="0">
                          <a:effectLst/>
                          <a:latin typeface="BIZ UDPゴシック" panose="020B0400000000000000" pitchFamily="50" charset="-128"/>
                          <a:ea typeface="BIZ UDPゴシック" panose="020B0400000000000000" pitchFamily="50" charset="-128"/>
                        </a:rPr>
                        <a:t>ドル</a:t>
                      </a:r>
                      <a:endParaRPr lang="ja-JP" alt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6">
                        <a:lumMod val="40000"/>
                        <a:lumOff val="60000"/>
                      </a:schemeClr>
                    </a:solidFill>
                  </a:tcPr>
                </a:tc>
                <a:tc>
                  <a:txBody>
                    <a:bodyPr/>
                    <a:lstStyle/>
                    <a:p>
                      <a:pPr algn="l" fontAlgn="ctr"/>
                      <a:r>
                        <a:rPr lang="en-US" sz="700" u="none" strike="noStrike">
                          <a:effectLst/>
                          <a:latin typeface="BIZ UDPゴシック" panose="020B0400000000000000" pitchFamily="50" charset="-128"/>
                          <a:ea typeface="BIZ UDPゴシック" panose="020B0400000000000000" pitchFamily="50" charset="-128"/>
                        </a:rPr>
                        <a:t>Gas Technology Institute（GTI）</a:t>
                      </a:r>
                      <a:r>
                        <a:rPr lang="ja-JP" altLang="en-US" sz="700" u="none" strike="noStrike">
                          <a:effectLst/>
                          <a:latin typeface="BIZ UDPゴシック" panose="020B0400000000000000" pitchFamily="50" charset="-128"/>
                          <a:ea typeface="BIZ UDPゴシック" panose="020B0400000000000000" pitchFamily="50" charset="-128"/>
                        </a:rPr>
                        <a:t>の </a:t>
                      </a:r>
                      <a:r>
                        <a:rPr lang="en-US" sz="700" u="none" strike="noStrike">
                          <a:effectLst/>
                          <a:latin typeface="BIZ UDPゴシック" panose="020B0400000000000000" pitchFamily="50" charset="-128"/>
                          <a:ea typeface="BIZ UDPゴシック" panose="020B0400000000000000" pitchFamily="50" charset="-128"/>
                        </a:rPr>
                        <a:t>cost estimator toolkit </a:t>
                      </a:r>
                      <a:r>
                        <a:rPr lang="ja-JP" altLang="en-US" sz="700" u="none" strike="noStrike">
                          <a:effectLst/>
                          <a:latin typeface="BIZ UDPゴシック" panose="020B0400000000000000" pitchFamily="50" charset="-128"/>
                          <a:ea typeface="BIZ UDPゴシック" panose="020B0400000000000000" pitchFamily="50" charset="-128"/>
                        </a:rPr>
                        <a:t>から得たシロキサンや硫化水素を含む全ての汚染物質の除去</a:t>
                      </a:r>
                      <a:endParaRPr lang="ja-JP" altLang="en-US" sz="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2">
                        <a:lumMod val="20000"/>
                        <a:lumOff val="80000"/>
                      </a:schemeClr>
                    </a:solidFill>
                  </a:tcPr>
                </a:tc>
                <a:extLst>
                  <a:ext uri="{0D108BD9-81ED-4DB2-BD59-A6C34878D82A}">
                    <a16:rowId xmlns:a16="http://schemas.microsoft.com/office/drawing/2014/main" val="3558766461"/>
                  </a:ext>
                </a:extLst>
              </a:tr>
              <a:tr h="186632">
                <a:tc vMerge="1">
                  <a:txBody>
                    <a:bodyPr/>
                    <a:lstStyle/>
                    <a:p>
                      <a:endParaRPr kumimoji="1" lang="ja-JP" altLang="en-US"/>
                    </a:p>
                  </a:txBody>
                  <a:tcPr/>
                </a:tc>
                <a:tc>
                  <a:txBody>
                    <a:bodyPr/>
                    <a:lstStyle/>
                    <a:p>
                      <a:pPr algn="ctr" fontAlgn="ctr"/>
                      <a:r>
                        <a:rPr lang="en-US" sz="1050" u="none" strike="noStrike">
                          <a:effectLst/>
                          <a:latin typeface="BIZ UDPゴシック" panose="020B0400000000000000" pitchFamily="50" charset="-128"/>
                          <a:ea typeface="BIZ UDPゴシック" panose="020B0400000000000000" pitchFamily="50" charset="-128"/>
                        </a:rPr>
                        <a:t>All contaminants, Method 1</a:t>
                      </a:r>
                      <a:endParaRPr lang="en-US" sz="105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5">
                        <a:lumMod val="60000"/>
                        <a:lumOff val="40000"/>
                      </a:schemeClr>
                    </a:solidFill>
                  </a:tcPr>
                </a:tc>
                <a:tc>
                  <a:txBody>
                    <a:bodyPr/>
                    <a:lstStyle/>
                    <a:p>
                      <a:pPr algn="ctr" fontAlgn="ctr"/>
                      <a:r>
                        <a:rPr lang="en-US" altLang="ja-JP" sz="1050" u="none" strike="noStrike" dirty="0">
                          <a:effectLst/>
                          <a:latin typeface="BIZ UDPゴシック" panose="020B0400000000000000" pitchFamily="50" charset="-128"/>
                          <a:ea typeface="BIZ UDPゴシック" panose="020B0400000000000000" pitchFamily="50" charset="-128"/>
                        </a:rPr>
                        <a:t>73.6</a:t>
                      </a:r>
                      <a:r>
                        <a:rPr lang="ja-JP" altLang="en-US" sz="1050" u="none" strike="noStrike" dirty="0">
                          <a:effectLst/>
                          <a:latin typeface="BIZ UDPゴシック" panose="020B0400000000000000" pitchFamily="50" charset="-128"/>
                          <a:ea typeface="BIZ UDPゴシック" panose="020B0400000000000000" pitchFamily="50" charset="-128"/>
                        </a:rPr>
                        <a:t>ドル</a:t>
                      </a:r>
                      <a:endParaRPr lang="ja-JP" alt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6">
                        <a:lumMod val="40000"/>
                        <a:lumOff val="60000"/>
                      </a:schemeClr>
                    </a:solidFill>
                  </a:tcPr>
                </a:tc>
                <a:tc>
                  <a:txBody>
                    <a:bodyPr/>
                    <a:lstStyle/>
                    <a:p>
                      <a:pPr algn="l" fontAlgn="ctr"/>
                      <a:r>
                        <a:rPr lang="ja-JP" altLang="en-US" sz="700" u="none" strike="noStrike">
                          <a:effectLst/>
                          <a:latin typeface="BIZ UDPゴシック" panose="020B0400000000000000" pitchFamily="50" charset="-128"/>
                          <a:ea typeface="BIZ UDPゴシック" panose="020B0400000000000000" pitchFamily="50" charset="-128"/>
                        </a:rPr>
                        <a:t>異なるソースサイズでのコスト　シロキサン除去モデル</a:t>
                      </a:r>
                      <a:endParaRPr lang="ja-JP" altLang="en-US" sz="7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2">
                        <a:lumMod val="20000"/>
                        <a:lumOff val="80000"/>
                      </a:schemeClr>
                    </a:solidFill>
                  </a:tcPr>
                </a:tc>
                <a:extLst>
                  <a:ext uri="{0D108BD9-81ED-4DB2-BD59-A6C34878D82A}">
                    <a16:rowId xmlns:a16="http://schemas.microsoft.com/office/drawing/2014/main" val="1792781312"/>
                  </a:ext>
                </a:extLst>
              </a:tr>
              <a:tr h="228775">
                <a:tc vMerge="1">
                  <a:txBody>
                    <a:bodyPr/>
                    <a:lstStyle/>
                    <a:p>
                      <a:endParaRPr kumimoji="1" lang="ja-JP" altLang="en-US"/>
                    </a:p>
                  </a:txBody>
                  <a:tcPr/>
                </a:tc>
                <a:tc>
                  <a:txBody>
                    <a:bodyPr/>
                    <a:lstStyle/>
                    <a:p>
                      <a:pPr algn="ctr" fontAlgn="ctr"/>
                      <a:r>
                        <a:rPr lang="en-US" sz="1050" u="none" strike="noStrike" dirty="0">
                          <a:effectLst/>
                          <a:latin typeface="BIZ UDPゴシック" panose="020B0400000000000000" pitchFamily="50" charset="-128"/>
                          <a:ea typeface="BIZ UDPゴシック" panose="020B0400000000000000" pitchFamily="50" charset="-128"/>
                        </a:rPr>
                        <a:t>All contaminants, Method 2</a:t>
                      </a:r>
                      <a:endParaRPr 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5">
                        <a:lumMod val="60000"/>
                        <a:lumOff val="40000"/>
                      </a:schemeClr>
                    </a:solidFill>
                  </a:tcPr>
                </a:tc>
                <a:tc>
                  <a:txBody>
                    <a:bodyPr/>
                    <a:lstStyle/>
                    <a:p>
                      <a:pPr algn="ctr" fontAlgn="ctr"/>
                      <a:r>
                        <a:rPr lang="en-US" altLang="ja-JP" sz="1050" u="none" strike="noStrike" dirty="0">
                          <a:effectLst/>
                          <a:latin typeface="BIZ UDPゴシック" panose="020B0400000000000000" pitchFamily="50" charset="-128"/>
                          <a:ea typeface="BIZ UDPゴシック" panose="020B0400000000000000" pitchFamily="50" charset="-128"/>
                        </a:rPr>
                        <a:t>106</a:t>
                      </a:r>
                      <a:r>
                        <a:rPr lang="ja-JP" altLang="en-US" sz="1050" u="none" strike="noStrike" dirty="0">
                          <a:effectLst/>
                          <a:latin typeface="BIZ UDPゴシック" panose="020B0400000000000000" pitchFamily="50" charset="-128"/>
                          <a:ea typeface="BIZ UDPゴシック" panose="020B0400000000000000" pitchFamily="50" charset="-128"/>
                        </a:rPr>
                        <a:t>ドル</a:t>
                      </a:r>
                      <a:endParaRPr lang="ja-JP" alt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6">
                        <a:lumMod val="40000"/>
                        <a:lumOff val="60000"/>
                      </a:schemeClr>
                    </a:solidFill>
                  </a:tcPr>
                </a:tc>
                <a:tc>
                  <a:txBody>
                    <a:bodyPr/>
                    <a:lstStyle/>
                    <a:p>
                      <a:pPr algn="l" fontAlgn="ctr"/>
                      <a:r>
                        <a:rPr lang="ja-JP" altLang="en-US" sz="700" u="none" strike="noStrike" dirty="0">
                          <a:effectLst/>
                          <a:latin typeface="BIZ UDPゴシック" panose="020B0400000000000000" pitchFamily="50" charset="-128"/>
                          <a:ea typeface="BIZ UDPゴシック" panose="020B0400000000000000" pitchFamily="50" charset="-128"/>
                        </a:rPr>
                        <a:t>異なるソースサイズでのコスト　全ての汚染物質除去モデル</a:t>
                      </a:r>
                      <a:endParaRPr lang="ja-JP" altLang="en-US" sz="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2">
                        <a:lumMod val="20000"/>
                        <a:lumOff val="80000"/>
                      </a:schemeClr>
                    </a:solidFill>
                  </a:tcPr>
                </a:tc>
                <a:extLst>
                  <a:ext uri="{0D108BD9-81ED-4DB2-BD59-A6C34878D82A}">
                    <a16:rowId xmlns:a16="http://schemas.microsoft.com/office/drawing/2014/main" val="2168523391"/>
                  </a:ext>
                </a:extLst>
              </a:tr>
              <a:tr h="638160">
                <a:tc>
                  <a:txBody>
                    <a:bodyPr/>
                    <a:lstStyle/>
                    <a:p>
                      <a:pPr algn="ctr" fontAlgn="ctr"/>
                      <a:r>
                        <a:rPr lang="en-US" sz="1000" u="none" strike="noStrike" dirty="0">
                          <a:effectLst/>
                          <a:latin typeface="BIZ UDPゴシック" panose="020B0400000000000000" pitchFamily="50" charset="-128"/>
                          <a:ea typeface="BIZ UDPゴシック" panose="020B0400000000000000" pitchFamily="50" charset="-128"/>
                        </a:rPr>
                        <a:t>Aguilera et al., 2016</a:t>
                      </a:r>
                      <a:endParaRPr lang="en-US" sz="10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4">
                        <a:lumMod val="60000"/>
                        <a:lumOff val="40000"/>
                      </a:schemeClr>
                    </a:solidFill>
                  </a:tcPr>
                </a:tc>
                <a:tc>
                  <a:txBody>
                    <a:bodyPr/>
                    <a:lstStyle/>
                    <a:p>
                      <a:pPr algn="ctr" fontAlgn="ctr"/>
                      <a:r>
                        <a:rPr lang="en-US" sz="1050" u="none" strike="noStrike" dirty="0">
                          <a:effectLst/>
                          <a:latin typeface="BIZ UDPゴシック" panose="020B0400000000000000" pitchFamily="50" charset="-128"/>
                          <a:ea typeface="BIZ UDPゴシック" panose="020B0400000000000000" pitchFamily="50" charset="-128"/>
                        </a:rPr>
                        <a:t>Desulfurization </a:t>
                      </a:r>
                      <a:endParaRPr 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5">
                        <a:lumMod val="60000"/>
                        <a:lumOff val="40000"/>
                      </a:schemeClr>
                    </a:solidFill>
                  </a:tcPr>
                </a:tc>
                <a:tc>
                  <a:txBody>
                    <a:bodyPr/>
                    <a:lstStyle/>
                    <a:p>
                      <a:pPr algn="ctr" fontAlgn="ctr"/>
                      <a:r>
                        <a:rPr lang="en-US" altLang="ja-JP" sz="1050" u="none" strike="noStrike" dirty="0">
                          <a:effectLst/>
                          <a:latin typeface="BIZ UDPゴシック" panose="020B0400000000000000" pitchFamily="50" charset="-128"/>
                          <a:ea typeface="BIZ UDPゴシック" panose="020B0400000000000000" pitchFamily="50" charset="-128"/>
                        </a:rPr>
                        <a:t>41.67</a:t>
                      </a:r>
                      <a:r>
                        <a:rPr lang="ja-JP" altLang="en-US" sz="1050" u="none" strike="noStrike" dirty="0">
                          <a:effectLst/>
                          <a:latin typeface="BIZ UDPゴシック" panose="020B0400000000000000" pitchFamily="50" charset="-128"/>
                          <a:ea typeface="BIZ UDPゴシック" panose="020B0400000000000000" pitchFamily="50" charset="-128"/>
                        </a:rPr>
                        <a:t>ドル～</a:t>
                      </a:r>
                      <a:r>
                        <a:rPr lang="en-US" altLang="ja-JP" sz="1050" u="none" strike="noStrike" dirty="0">
                          <a:effectLst/>
                          <a:latin typeface="BIZ UDPゴシック" panose="020B0400000000000000" pitchFamily="50" charset="-128"/>
                          <a:ea typeface="BIZ UDPゴシック" panose="020B0400000000000000" pitchFamily="50" charset="-128"/>
                        </a:rPr>
                        <a:t>67</a:t>
                      </a:r>
                      <a:r>
                        <a:rPr lang="ja-JP" altLang="en-US" sz="1050" u="none" strike="noStrike" dirty="0">
                          <a:effectLst/>
                          <a:latin typeface="BIZ UDPゴシック" panose="020B0400000000000000" pitchFamily="50" charset="-128"/>
                          <a:ea typeface="BIZ UDPゴシック" panose="020B0400000000000000" pitchFamily="50" charset="-128"/>
                        </a:rPr>
                        <a:t>ドル</a:t>
                      </a:r>
                      <a:endParaRPr lang="ja-JP" alt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6">
                        <a:lumMod val="40000"/>
                        <a:lumOff val="60000"/>
                      </a:schemeClr>
                    </a:solidFill>
                  </a:tcPr>
                </a:tc>
                <a:tc>
                  <a:txBody>
                    <a:bodyPr/>
                    <a:lstStyle/>
                    <a:p>
                      <a:pPr algn="l" fontAlgn="ctr"/>
                      <a:r>
                        <a:rPr lang="en-US" altLang="ja-JP" sz="700" u="none" strike="noStrike" dirty="0">
                          <a:effectLst/>
                          <a:latin typeface="BIZ UDPゴシック" panose="020B0400000000000000" pitchFamily="50" charset="-128"/>
                          <a:ea typeface="BIZ UDPゴシック" panose="020B0400000000000000" pitchFamily="50" charset="-128"/>
                        </a:rPr>
                        <a:t>Aguilera</a:t>
                      </a:r>
                      <a:r>
                        <a:rPr lang="ja-JP" altLang="en-US" sz="700" u="none" strike="noStrike" dirty="0">
                          <a:effectLst/>
                          <a:latin typeface="BIZ UDPゴシック" panose="020B0400000000000000" pitchFamily="50" charset="-128"/>
                          <a:ea typeface="BIZ UDPゴシック" panose="020B0400000000000000" pitchFamily="50" charset="-128"/>
                        </a:rPr>
                        <a:t>は、バイオガスから硫化水素を除去するために廃水処理プラントをアップグレードするコストをモデル化したもの。このプロセスには、バイオガスを浄化するための吸着ユニットと、下水汚泥から吸着剤を製造する設備が含まれている。下水汚泥から吸着剤を製造し、オンサイトで吸着剤を再生する施設も含まれる。</a:t>
                      </a:r>
                      <a:endParaRPr lang="ja-JP" altLang="en-US" sz="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2">
                        <a:lumMod val="20000"/>
                        <a:lumOff val="80000"/>
                      </a:schemeClr>
                    </a:solidFill>
                  </a:tcPr>
                </a:tc>
                <a:extLst>
                  <a:ext uri="{0D108BD9-81ED-4DB2-BD59-A6C34878D82A}">
                    <a16:rowId xmlns:a16="http://schemas.microsoft.com/office/drawing/2014/main" val="242516394"/>
                  </a:ext>
                </a:extLst>
              </a:tr>
              <a:tr h="427447">
                <a:tc>
                  <a:txBody>
                    <a:bodyPr/>
                    <a:lstStyle/>
                    <a:p>
                      <a:pPr algn="ctr" fontAlgn="ctr"/>
                      <a:r>
                        <a:rPr lang="en-US" sz="1000" u="none" strike="noStrike" dirty="0" err="1">
                          <a:effectLst/>
                          <a:latin typeface="BIZ UDPゴシック" panose="020B0400000000000000" pitchFamily="50" charset="-128"/>
                          <a:ea typeface="BIZ UDPゴシック" panose="020B0400000000000000" pitchFamily="50" charset="-128"/>
                        </a:rPr>
                        <a:t>Pipatmanomai</a:t>
                      </a:r>
                      <a:r>
                        <a:rPr lang="en-US" sz="1000" u="none" strike="noStrike" dirty="0">
                          <a:effectLst/>
                          <a:latin typeface="BIZ UDPゴシック" panose="020B0400000000000000" pitchFamily="50" charset="-128"/>
                          <a:ea typeface="BIZ UDPゴシック" panose="020B0400000000000000" pitchFamily="50" charset="-128"/>
                        </a:rPr>
                        <a:t> et al., 2008</a:t>
                      </a:r>
                      <a:endParaRPr lang="en-US" sz="10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4">
                        <a:lumMod val="60000"/>
                        <a:lumOff val="40000"/>
                      </a:schemeClr>
                    </a:solidFill>
                  </a:tcPr>
                </a:tc>
                <a:tc>
                  <a:txBody>
                    <a:bodyPr/>
                    <a:lstStyle/>
                    <a:p>
                      <a:pPr algn="ctr" fontAlgn="ctr"/>
                      <a:r>
                        <a:rPr lang="en-US" sz="1050" u="none" strike="noStrike" dirty="0">
                          <a:effectLst/>
                          <a:latin typeface="BIZ UDPゴシック" panose="020B0400000000000000" pitchFamily="50" charset="-128"/>
                          <a:ea typeface="BIZ UDPゴシック" panose="020B0400000000000000" pitchFamily="50" charset="-128"/>
                        </a:rPr>
                        <a:t>Small-scale adsorption unit</a:t>
                      </a:r>
                      <a:endParaRPr 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5">
                        <a:lumMod val="60000"/>
                        <a:lumOff val="40000"/>
                      </a:schemeClr>
                    </a:solidFill>
                  </a:tcPr>
                </a:tc>
                <a:tc>
                  <a:txBody>
                    <a:bodyPr/>
                    <a:lstStyle/>
                    <a:p>
                      <a:pPr algn="ctr" fontAlgn="ctr"/>
                      <a:r>
                        <a:rPr lang="en-US" altLang="ja-JP" sz="1050" u="none" strike="noStrike" dirty="0">
                          <a:effectLst/>
                          <a:latin typeface="BIZ UDPゴシック" panose="020B0400000000000000" pitchFamily="50" charset="-128"/>
                          <a:ea typeface="BIZ UDPゴシック" panose="020B0400000000000000" pitchFamily="50" charset="-128"/>
                        </a:rPr>
                        <a:t>127.8</a:t>
                      </a:r>
                      <a:r>
                        <a:rPr lang="ja-JP" altLang="en-US" sz="1050" u="none" strike="noStrike" dirty="0">
                          <a:effectLst/>
                          <a:latin typeface="BIZ UDPゴシック" panose="020B0400000000000000" pitchFamily="50" charset="-128"/>
                          <a:ea typeface="BIZ UDPゴシック" panose="020B0400000000000000" pitchFamily="50" charset="-128"/>
                        </a:rPr>
                        <a:t>ドル</a:t>
                      </a:r>
                      <a:endParaRPr lang="ja-JP" altLang="en-US" sz="105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6">
                        <a:lumMod val="40000"/>
                        <a:lumOff val="60000"/>
                      </a:schemeClr>
                    </a:solidFill>
                  </a:tcPr>
                </a:tc>
                <a:tc>
                  <a:txBody>
                    <a:bodyPr/>
                    <a:lstStyle/>
                    <a:p>
                      <a:pPr algn="l" fontAlgn="ctr"/>
                      <a:r>
                        <a:rPr lang="en-US" altLang="ja-JP" sz="700" u="none" strike="noStrike" dirty="0">
                          <a:effectLst/>
                          <a:latin typeface="BIZ UDPゴシック" panose="020B0400000000000000" pitchFamily="50" charset="-128"/>
                          <a:ea typeface="BIZ UDPゴシック" panose="020B0400000000000000" pitchFamily="50" charset="-128"/>
                        </a:rPr>
                        <a:t>2008</a:t>
                      </a:r>
                      <a:r>
                        <a:rPr lang="ja-JP" altLang="en-US" sz="700" u="none" strike="noStrike" dirty="0">
                          <a:effectLst/>
                          <a:latin typeface="BIZ UDPゴシック" panose="020B0400000000000000" pitchFamily="50" charset="-128"/>
                          <a:ea typeface="BIZ UDPゴシック" panose="020B0400000000000000" pitchFamily="50" charset="-128"/>
                        </a:rPr>
                        <a:t>年におけるタイの小規模養豚場におけるバイオガスからの発電の経済的実現性テスト</a:t>
                      </a:r>
                      <a:endParaRPr lang="ja-JP" altLang="en-US" sz="7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6020" marR="6020" marT="6020" marB="0" anchor="ctr">
                    <a:solidFill>
                      <a:schemeClr val="accent2">
                        <a:lumMod val="20000"/>
                        <a:lumOff val="80000"/>
                      </a:schemeClr>
                    </a:solidFill>
                  </a:tcPr>
                </a:tc>
                <a:extLst>
                  <a:ext uri="{0D108BD9-81ED-4DB2-BD59-A6C34878D82A}">
                    <a16:rowId xmlns:a16="http://schemas.microsoft.com/office/drawing/2014/main" val="509702082"/>
                  </a:ext>
                </a:extLst>
              </a:tr>
            </a:tbl>
          </a:graphicData>
        </a:graphic>
      </p:graphicFrame>
    </p:spTree>
    <p:extLst>
      <p:ext uri="{BB962C8B-B14F-4D97-AF65-F5344CB8AC3E}">
        <p14:creationId xmlns:p14="http://schemas.microsoft.com/office/powerpoint/2010/main" val="2275381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40B138A-7264-471E-A92C-AA37275EC4A4}"/>
              </a:ext>
            </a:extLst>
          </p:cNvPr>
          <p:cNvSpPr txBox="1"/>
          <p:nvPr/>
        </p:nvSpPr>
        <p:spPr>
          <a:xfrm>
            <a:off x="0" y="-1384"/>
            <a:ext cx="2351315" cy="369332"/>
          </a:xfrm>
          <a:prstGeom prst="rect">
            <a:avLst/>
          </a:prstGeom>
          <a:solidFill>
            <a:schemeClr val="tx1">
              <a:lumMod val="95000"/>
              <a:lumOff val="5000"/>
            </a:schemeClr>
          </a:solidFill>
        </p:spPr>
        <p:txBody>
          <a:bodyPr wrap="square" rtlCol="0">
            <a:spAutoFit/>
          </a:bodyP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後で観てください</a:t>
            </a:r>
          </a:p>
        </p:txBody>
      </p:sp>
      <p:graphicFrame>
        <p:nvGraphicFramePr>
          <p:cNvPr id="5" name="表 4">
            <a:extLst>
              <a:ext uri="{FF2B5EF4-FFF2-40B4-BE49-F238E27FC236}">
                <a16:creationId xmlns:a16="http://schemas.microsoft.com/office/drawing/2014/main" id="{B5B200D6-C1B7-46E5-8F21-2F08685962CC}"/>
              </a:ext>
            </a:extLst>
          </p:cNvPr>
          <p:cNvGraphicFramePr>
            <a:graphicFrameLocks noGrp="1"/>
          </p:cNvGraphicFramePr>
          <p:nvPr>
            <p:extLst>
              <p:ext uri="{D42A27DB-BD31-4B8C-83A1-F6EECF244321}">
                <p14:modId xmlns:p14="http://schemas.microsoft.com/office/powerpoint/2010/main" val="3283745580"/>
              </p:ext>
            </p:extLst>
          </p:nvPr>
        </p:nvGraphicFramePr>
        <p:xfrm>
          <a:off x="301597" y="862286"/>
          <a:ext cx="11349319" cy="4078605"/>
        </p:xfrm>
        <a:graphic>
          <a:graphicData uri="http://schemas.openxmlformats.org/drawingml/2006/table">
            <a:tbl>
              <a:tblPr>
                <a:tableStyleId>{5C22544A-7EE6-4342-B048-85BDC9FD1C3A}</a:tableStyleId>
              </a:tblPr>
              <a:tblGrid>
                <a:gridCol w="3627250">
                  <a:extLst>
                    <a:ext uri="{9D8B030D-6E8A-4147-A177-3AD203B41FA5}">
                      <a16:colId xmlns:a16="http://schemas.microsoft.com/office/drawing/2014/main" val="3518814213"/>
                    </a:ext>
                  </a:extLst>
                </a:gridCol>
                <a:gridCol w="1020163">
                  <a:extLst>
                    <a:ext uri="{9D8B030D-6E8A-4147-A177-3AD203B41FA5}">
                      <a16:colId xmlns:a16="http://schemas.microsoft.com/office/drawing/2014/main" val="1982830959"/>
                    </a:ext>
                  </a:extLst>
                </a:gridCol>
                <a:gridCol w="1020163">
                  <a:extLst>
                    <a:ext uri="{9D8B030D-6E8A-4147-A177-3AD203B41FA5}">
                      <a16:colId xmlns:a16="http://schemas.microsoft.com/office/drawing/2014/main" val="2379976634"/>
                    </a:ext>
                  </a:extLst>
                </a:gridCol>
                <a:gridCol w="1020163">
                  <a:extLst>
                    <a:ext uri="{9D8B030D-6E8A-4147-A177-3AD203B41FA5}">
                      <a16:colId xmlns:a16="http://schemas.microsoft.com/office/drawing/2014/main" val="81341249"/>
                    </a:ext>
                  </a:extLst>
                </a:gridCol>
                <a:gridCol w="1020163">
                  <a:extLst>
                    <a:ext uri="{9D8B030D-6E8A-4147-A177-3AD203B41FA5}">
                      <a16:colId xmlns:a16="http://schemas.microsoft.com/office/drawing/2014/main" val="2444223603"/>
                    </a:ext>
                  </a:extLst>
                </a:gridCol>
                <a:gridCol w="1020163">
                  <a:extLst>
                    <a:ext uri="{9D8B030D-6E8A-4147-A177-3AD203B41FA5}">
                      <a16:colId xmlns:a16="http://schemas.microsoft.com/office/drawing/2014/main" val="3883628469"/>
                    </a:ext>
                  </a:extLst>
                </a:gridCol>
                <a:gridCol w="1020163">
                  <a:extLst>
                    <a:ext uri="{9D8B030D-6E8A-4147-A177-3AD203B41FA5}">
                      <a16:colId xmlns:a16="http://schemas.microsoft.com/office/drawing/2014/main" val="3692961131"/>
                    </a:ext>
                  </a:extLst>
                </a:gridCol>
                <a:gridCol w="1601091">
                  <a:extLst>
                    <a:ext uri="{9D8B030D-6E8A-4147-A177-3AD203B41FA5}">
                      <a16:colId xmlns:a16="http://schemas.microsoft.com/office/drawing/2014/main" val="2739670811"/>
                    </a:ext>
                  </a:extLst>
                </a:gridCol>
              </a:tblGrid>
              <a:tr h="333375">
                <a:tc gridSpan="8">
                  <a:txBody>
                    <a:bodyPr/>
                    <a:lstStyle/>
                    <a:p>
                      <a:pPr algn="ctr" fontAlgn="ctr"/>
                      <a:r>
                        <a:rPr lang="ja-JP" altLang="en-US" sz="2400" u="none" strike="noStrike" dirty="0">
                          <a:effectLst/>
                          <a:latin typeface="BIZ UDPゴシック" panose="020B0400000000000000" pitchFamily="50" charset="-128"/>
                          <a:ea typeface="BIZ UDPゴシック" panose="020B0400000000000000" pitchFamily="50" charset="-128"/>
                        </a:rPr>
                        <a:t>水産養殖飼料に含まれる魚粉の割合</a:t>
                      </a:r>
                      <a:endParaRPr lang="ja-JP" altLang="en-US" sz="24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bg1"/>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86195504"/>
                  </a:ext>
                </a:extLst>
              </a:tr>
              <a:tr h="247650">
                <a:tc rowSpan="2">
                  <a:txBody>
                    <a:bodyPr/>
                    <a:lstStyle/>
                    <a:p>
                      <a:pPr algn="ctr" fontAlgn="ctr"/>
                      <a:r>
                        <a:rPr lang="en-US" sz="1800" u="none" strike="noStrike" dirty="0">
                          <a:effectLst/>
                          <a:latin typeface="BIZ UDPゴシック" panose="020B0400000000000000" pitchFamily="50" charset="-128"/>
                          <a:ea typeface="BIZ UDPゴシック" panose="020B0400000000000000" pitchFamily="50" charset="-128"/>
                        </a:rPr>
                        <a:t>Species</a:t>
                      </a:r>
                      <a:endParaRPr lang="en-US"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60000"/>
                        <a:lumOff val="40000"/>
                      </a:schemeClr>
                    </a:solidFill>
                  </a:tcPr>
                </a:tc>
                <a:tc gridSpan="7">
                  <a:txBody>
                    <a:bodyPr/>
                    <a:lstStyle/>
                    <a:p>
                      <a:pPr algn="ctr" fontAlgn="ctr"/>
                      <a:r>
                        <a:rPr lang="en-US" sz="1800" u="none" strike="noStrike" dirty="0">
                          <a:effectLst/>
                          <a:latin typeface="BIZ UDPゴシック" panose="020B0400000000000000" pitchFamily="50" charset="-128"/>
                          <a:ea typeface="BIZ UDPゴシック" panose="020B0400000000000000" pitchFamily="50" charset="-128"/>
                        </a:rPr>
                        <a:t>Year</a:t>
                      </a:r>
                      <a:endParaRPr lang="en-US"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863538247"/>
                  </a:ext>
                </a:extLst>
              </a:tr>
              <a:tr h="247650">
                <a:tc vMerge="1">
                  <a:txBody>
                    <a:bodyPr/>
                    <a:lstStyle/>
                    <a:p>
                      <a:endParaRPr kumimoji="1" lang="ja-JP" altLang="en-US"/>
                    </a:p>
                  </a:txBody>
                  <a:tcPr/>
                </a:tc>
                <a:tc gridSpan="2">
                  <a:txBody>
                    <a:bodyPr/>
                    <a:lstStyle/>
                    <a:p>
                      <a:pPr algn="r" fontAlgn="ctr"/>
                      <a:r>
                        <a:rPr lang="en-US" altLang="ja-JP" sz="1800" u="none" strike="noStrike">
                          <a:effectLst/>
                          <a:latin typeface="BIZ UDPゴシック" panose="020B0400000000000000" pitchFamily="50" charset="-128"/>
                          <a:ea typeface="BIZ UDPゴシック" panose="020B0400000000000000" pitchFamily="50" charset="-128"/>
                        </a:rPr>
                        <a:t>1995</a:t>
                      </a:r>
                      <a:r>
                        <a:rPr lang="ja-JP" altLang="en-US" sz="1800" u="none" strike="noStrike">
                          <a:effectLst/>
                          <a:latin typeface="BIZ UDPゴシック" panose="020B0400000000000000" pitchFamily="50" charset="-128"/>
                          <a:ea typeface="BIZ UDPゴシック" panose="020B0400000000000000" pitchFamily="50" charset="-128"/>
                        </a:rPr>
                        <a:t>年</a:t>
                      </a:r>
                      <a:endParaRPr lang="ja-JP" altLang="en-US"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60000"/>
                        <a:lumOff val="40000"/>
                      </a:schemeClr>
                    </a:solidFill>
                  </a:tcPr>
                </a:tc>
                <a:tc hMerge="1">
                  <a:txBody>
                    <a:bodyPr/>
                    <a:lstStyle/>
                    <a:p>
                      <a:endParaRPr kumimoji="1" lang="ja-JP" altLang="en-US"/>
                    </a:p>
                  </a:txBody>
                  <a:tcPr/>
                </a:tc>
                <a:tc gridSpan="2">
                  <a:txBody>
                    <a:bodyPr/>
                    <a:lstStyle/>
                    <a:p>
                      <a:pPr algn="r" fontAlgn="ctr"/>
                      <a:r>
                        <a:rPr lang="en-US" altLang="ja-JP" sz="1800" u="none" strike="noStrike" dirty="0">
                          <a:effectLst/>
                          <a:latin typeface="BIZ UDPゴシック" panose="020B0400000000000000" pitchFamily="50" charset="-128"/>
                          <a:ea typeface="BIZ UDPゴシック" panose="020B0400000000000000" pitchFamily="50" charset="-128"/>
                        </a:rPr>
                        <a:t>2007</a:t>
                      </a:r>
                      <a:r>
                        <a:rPr lang="ja-JP" altLang="en-US" sz="1800" u="none" strike="noStrike" dirty="0">
                          <a:effectLst/>
                          <a:latin typeface="BIZ UDPゴシック" panose="020B0400000000000000" pitchFamily="50" charset="-128"/>
                          <a:ea typeface="BIZ UDPゴシック" panose="020B0400000000000000" pitchFamily="50" charset="-128"/>
                        </a:rPr>
                        <a:t>年</a:t>
                      </a:r>
                      <a:endParaRPr lang="ja-JP" altLang="en-US"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60000"/>
                        <a:lumOff val="40000"/>
                      </a:schemeClr>
                    </a:solidFill>
                  </a:tcPr>
                </a:tc>
                <a:tc hMerge="1">
                  <a:txBody>
                    <a:bodyPr/>
                    <a:lstStyle/>
                    <a:p>
                      <a:endParaRPr kumimoji="1" lang="ja-JP" altLang="en-US"/>
                    </a:p>
                  </a:txBody>
                  <a:tcPr/>
                </a:tc>
                <a:tc gridSpan="2">
                  <a:txBody>
                    <a:bodyPr/>
                    <a:lstStyle/>
                    <a:p>
                      <a:pPr algn="r" fontAlgn="ctr"/>
                      <a:r>
                        <a:rPr lang="en-US" altLang="ja-JP" sz="1800" u="none" strike="noStrike" dirty="0">
                          <a:effectLst/>
                          <a:latin typeface="BIZ UDPゴシック" panose="020B0400000000000000" pitchFamily="50" charset="-128"/>
                          <a:ea typeface="BIZ UDPゴシック" panose="020B0400000000000000" pitchFamily="50" charset="-128"/>
                        </a:rPr>
                        <a:t>2017</a:t>
                      </a:r>
                      <a:r>
                        <a:rPr lang="ja-JP" altLang="en-US" sz="1800" u="none" strike="noStrike" dirty="0">
                          <a:effectLst/>
                          <a:latin typeface="BIZ UDPゴシック" panose="020B0400000000000000" pitchFamily="50" charset="-128"/>
                          <a:ea typeface="BIZ UDPゴシック" panose="020B0400000000000000" pitchFamily="50" charset="-128"/>
                        </a:rPr>
                        <a:t>年</a:t>
                      </a:r>
                      <a:endParaRPr lang="ja-JP" altLang="en-US"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60000"/>
                        <a:lumOff val="40000"/>
                      </a:schemeClr>
                    </a:solidFill>
                  </a:tcPr>
                </a:tc>
                <a:tc hMerge="1">
                  <a:txBody>
                    <a:bodyPr/>
                    <a:lstStyle/>
                    <a:p>
                      <a:endParaRPr kumimoji="1" lang="ja-JP" altLang="en-US"/>
                    </a:p>
                  </a:txBody>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endParaRPr lang="ja-JP" altLang="en-US"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60000"/>
                        <a:lumOff val="40000"/>
                      </a:schemeClr>
                    </a:solidFill>
                  </a:tcPr>
                </a:tc>
                <a:extLst>
                  <a:ext uri="{0D108BD9-81ED-4DB2-BD59-A6C34878D82A}">
                    <a16:rowId xmlns:a16="http://schemas.microsoft.com/office/drawing/2014/main" val="3153334057"/>
                  </a:ext>
                </a:extLst>
              </a:tr>
              <a:tr h="194173">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3065882607"/>
                  </a:ext>
                </a:extLst>
              </a:tr>
              <a:tr h="247650">
                <a:tc rowSpan="2">
                  <a:txBody>
                    <a:bodyPr/>
                    <a:lstStyle/>
                    <a:p>
                      <a:pPr algn="ctr" fontAlgn="t"/>
                      <a:r>
                        <a:rPr lang="en-US" sz="1800" u="none" strike="noStrike" dirty="0">
                          <a:effectLst/>
                          <a:latin typeface="BIZ UDPゴシック" panose="020B0400000000000000" pitchFamily="50" charset="-128"/>
                          <a:ea typeface="BIZ UDPゴシック" panose="020B0400000000000000" pitchFamily="50" charset="-128"/>
                        </a:rPr>
                        <a:t>Fed carps</a:t>
                      </a:r>
                      <a:br>
                        <a:rPr lang="en-US" sz="1800" u="none" strike="noStrike" dirty="0">
                          <a:effectLst/>
                          <a:latin typeface="BIZ UDPゴシック" panose="020B0400000000000000" pitchFamily="50" charset="-128"/>
                          <a:ea typeface="BIZ UDPゴシック" panose="020B0400000000000000" pitchFamily="50" charset="-128"/>
                        </a:rPr>
                      </a:br>
                      <a:r>
                        <a:rPr lang="ja-JP" altLang="en-US" sz="1800" u="none" strike="noStrike" dirty="0">
                          <a:effectLst/>
                          <a:latin typeface="BIZ UDPゴシック" panose="020B0400000000000000" pitchFamily="50" charset="-128"/>
                          <a:ea typeface="BIZ UDPゴシック" panose="020B0400000000000000" pitchFamily="50" charset="-128"/>
                        </a:rPr>
                        <a:t>鯉</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b">
                    <a:solidFill>
                      <a:schemeClr val="accent6">
                        <a:lumMod val="40000"/>
                        <a:lumOff val="60000"/>
                      </a:schemeClr>
                    </a:solidFill>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dirty="0">
                          <a:effectLst/>
                          <a:latin typeface="BIZ UDPゴシック" panose="020B0400000000000000" pitchFamily="50" charset="-128"/>
                          <a:ea typeface="BIZ UDPゴシック" panose="020B0400000000000000" pitchFamily="50" charset="-128"/>
                        </a:rPr>
                        <a:t>10%</a:t>
                      </a:r>
                      <a:endParaRPr lang="en-US" altLang="ja-JP"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dirty="0">
                          <a:effectLst/>
                          <a:latin typeface="BIZ UDPゴシック" panose="020B0400000000000000" pitchFamily="50" charset="-128"/>
                          <a:ea typeface="BIZ UDPゴシック" panose="020B0400000000000000" pitchFamily="50" charset="-128"/>
                        </a:rPr>
                        <a:t>5%</a:t>
                      </a:r>
                      <a:endParaRPr lang="en-US" altLang="ja-JP"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dirty="0">
                          <a:effectLst/>
                          <a:latin typeface="BIZ UDPゴシック" panose="020B0400000000000000" pitchFamily="50" charset="-128"/>
                          <a:ea typeface="BIZ UDPゴシック" panose="020B0400000000000000" pitchFamily="50" charset="-128"/>
                        </a:rPr>
                        <a:t>1%</a:t>
                      </a:r>
                      <a:endParaRPr lang="en-US" altLang="ja-JP"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dirty="0">
                          <a:effectLst/>
                          <a:latin typeface="BIZ UDPゴシック" panose="020B0400000000000000" pitchFamily="50" charset="-128"/>
                          <a:ea typeface="BIZ UDPゴシック" panose="020B0400000000000000" pitchFamily="50" charset="-128"/>
                        </a:rPr>
                        <a:t>0.4%</a:t>
                      </a:r>
                      <a:endParaRPr lang="en-US" altLang="ja-JP"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extLst>
                  <a:ext uri="{0D108BD9-81ED-4DB2-BD59-A6C34878D82A}">
                    <a16:rowId xmlns:a16="http://schemas.microsoft.com/office/drawing/2014/main" val="3431985046"/>
                  </a:ext>
                </a:extLst>
              </a:tr>
              <a:tr h="225197">
                <a:tc vMerge="1">
                  <a:txBody>
                    <a:bodyPr/>
                    <a:lstStyle/>
                    <a:p>
                      <a:endParaRPr kumimoji="1" lang="ja-JP" altLang="en-US"/>
                    </a:p>
                  </a:txBody>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a:txBody>
                    <a:bodyPr/>
                    <a:lstStyle/>
                    <a:p>
                      <a:pPr algn="l" fontAlgn="ct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422458386"/>
                  </a:ext>
                </a:extLst>
              </a:tr>
              <a:tr h="247650">
                <a:tc rowSpan="2">
                  <a:txBody>
                    <a:bodyPr/>
                    <a:lstStyle/>
                    <a:p>
                      <a:pPr algn="ctr" fontAlgn="t"/>
                      <a:r>
                        <a:rPr lang="en-US" sz="1800" u="none" strike="noStrike" dirty="0">
                          <a:effectLst/>
                          <a:latin typeface="BIZ UDPゴシック" panose="020B0400000000000000" pitchFamily="50" charset="-128"/>
                          <a:ea typeface="BIZ UDPゴシック" panose="020B0400000000000000" pitchFamily="50" charset="-128"/>
                        </a:rPr>
                        <a:t>Tilapia</a:t>
                      </a:r>
                      <a:br>
                        <a:rPr lang="en-US" sz="1800" u="none" strike="noStrike" dirty="0">
                          <a:effectLst/>
                          <a:latin typeface="BIZ UDPゴシック" panose="020B0400000000000000" pitchFamily="50" charset="-128"/>
                          <a:ea typeface="BIZ UDPゴシック" panose="020B0400000000000000" pitchFamily="50" charset="-128"/>
                        </a:rPr>
                      </a:br>
                      <a:r>
                        <a:rPr lang="ja-JP" altLang="en-US" sz="1800" u="none" strike="noStrike" dirty="0">
                          <a:effectLst/>
                          <a:latin typeface="BIZ UDPゴシック" panose="020B0400000000000000" pitchFamily="50" charset="-128"/>
                          <a:ea typeface="BIZ UDPゴシック" panose="020B0400000000000000" pitchFamily="50" charset="-128"/>
                        </a:rPr>
                        <a:t>テラピア</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b">
                    <a:solidFill>
                      <a:schemeClr val="accent6">
                        <a:lumMod val="40000"/>
                        <a:lumOff val="60000"/>
                      </a:schemeClr>
                    </a:solidFill>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14%</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5%</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l" fontAlgn="ct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2%</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0.5%</a:t>
                      </a:r>
                      <a:endParaRPr lang="en-US" altLang="ja-JP"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extLst>
                  <a:ext uri="{0D108BD9-81ED-4DB2-BD59-A6C34878D82A}">
                    <a16:rowId xmlns:a16="http://schemas.microsoft.com/office/drawing/2014/main" val="2369464321"/>
                  </a:ext>
                </a:extLst>
              </a:tr>
              <a:tr h="247650">
                <a:tc vMerge="1">
                  <a:txBody>
                    <a:bodyPr/>
                    <a:lstStyle/>
                    <a:p>
                      <a:endParaRPr kumimoji="1" lang="ja-JP" altLang="en-US"/>
                    </a:p>
                  </a:txBody>
                  <a:tcPr/>
                </a:tc>
                <a:tc>
                  <a:txBody>
                    <a:bodyPr/>
                    <a:lstStyle/>
                    <a:p>
                      <a:pPr algn="l" fontAlgn="ct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a:txBody>
                    <a:bodyPr/>
                    <a:lstStyle/>
                    <a:p>
                      <a:pPr algn="l" fontAlgn="ct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64016287"/>
                  </a:ext>
                </a:extLst>
              </a:tr>
              <a:tr h="247650">
                <a:tc rowSpan="2">
                  <a:txBody>
                    <a:bodyPr/>
                    <a:lstStyle/>
                    <a:p>
                      <a:pPr algn="ctr" fontAlgn="t"/>
                      <a:r>
                        <a:rPr lang="en-US" sz="1800" u="none" strike="noStrike" dirty="0">
                          <a:effectLst/>
                          <a:latin typeface="BIZ UDPゴシック" panose="020B0400000000000000" pitchFamily="50" charset="-128"/>
                          <a:ea typeface="BIZ UDPゴシック" panose="020B0400000000000000" pitchFamily="50" charset="-128"/>
                        </a:rPr>
                        <a:t>Shrimp</a:t>
                      </a:r>
                      <a:br>
                        <a:rPr lang="en-US" sz="1800" u="none" strike="noStrike" dirty="0">
                          <a:effectLst/>
                          <a:latin typeface="BIZ UDPゴシック" panose="020B0400000000000000" pitchFamily="50" charset="-128"/>
                          <a:ea typeface="BIZ UDPゴシック" panose="020B0400000000000000" pitchFamily="50" charset="-128"/>
                        </a:rPr>
                      </a:br>
                      <a:r>
                        <a:rPr lang="ja-JP" altLang="en-US" sz="1800" u="none" strike="noStrike" dirty="0">
                          <a:effectLst/>
                          <a:latin typeface="BIZ UDPゴシック" panose="020B0400000000000000" pitchFamily="50" charset="-128"/>
                          <a:ea typeface="BIZ UDPゴシック" panose="020B0400000000000000" pitchFamily="50" charset="-128"/>
                        </a:rPr>
                        <a:t>エビ</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b">
                    <a:solidFill>
                      <a:schemeClr val="accent6">
                        <a:lumMod val="40000"/>
                        <a:lumOff val="60000"/>
                      </a:schemeClr>
                    </a:solidFill>
                  </a:tcPr>
                </a:tc>
                <a:tc>
                  <a:txBody>
                    <a:bodyPr/>
                    <a:lstStyle/>
                    <a:p>
                      <a:pPr algn="l" fontAlgn="ct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28%</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18%</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l" fontAlgn="ct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10%</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5%</a:t>
                      </a:r>
                      <a:endParaRPr lang="en-US" altLang="ja-JP"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extLst>
                  <a:ext uri="{0D108BD9-81ED-4DB2-BD59-A6C34878D82A}">
                    <a16:rowId xmlns:a16="http://schemas.microsoft.com/office/drawing/2014/main" val="550808254"/>
                  </a:ext>
                </a:extLst>
              </a:tr>
              <a:tr h="247650">
                <a:tc vMerge="1">
                  <a:txBody>
                    <a:bodyPr/>
                    <a:lstStyle/>
                    <a:p>
                      <a:endParaRPr kumimoji="1" lang="ja-JP" altLang="en-US"/>
                    </a:p>
                  </a:txBody>
                  <a:tcPr/>
                </a:tc>
                <a:tc>
                  <a:txBody>
                    <a:bodyPr/>
                    <a:lstStyle/>
                    <a:p>
                      <a:pPr algn="l" fontAlgn="ct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a:txBody>
                    <a:bodyPr/>
                    <a:lstStyle/>
                    <a:p>
                      <a:pPr algn="l" fontAlgn="ct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4191228113"/>
                  </a:ext>
                </a:extLst>
              </a:tr>
              <a:tr h="247650">
                <a:tc rowSpan="2">
                  <a:txBody>
                    <a:bodyPr/>
                    <a:lstStyle/>
                    <a:p>
                      <a:pPr algn="ctr" fontAlgn="t"/>
                      <a:r>
                        <a:rPr lang="en-US" sz="1800" u="none" strike="noStrike" dirty="0">
                          <a:effectLst/>
                          <a:latin typeface="BIZ UDPゴシック" panose="020B0400000000000000" pitchFamily="50" charset="-128"/>
                          <a:ea typeface="BIZ UDPゴシック" panose="020B0400000000000000" pitchFamily="50" charset="-128"/>
                        </a:rPr>
                        <a:t>Marine Fish</a:t>
                      </a:r>
                      <a:br>
                        <a:rPr lang="en-US" sz="1800" u="none" strike="noStrike" dirty="0">
                          <a:effectLst/>
                          <a:latin typeface="BIZ UDPゴシック" panose="020B0400000000000000" pitchFamily="50" charset="-128"/>
                          <a:ea typeface="BIZ UDPゴシック" panose="020B0400000000000000" pitchFamily="50" charset="-128"/>
                        </a:rPr>
                      </a:br>
                      <a:r>
                        <a:rPr lang="ja-JP" altLang="en-US" sz="1800" u="none" strike="noStrike" dirty="0">
                          <a:effectLst/>
                          <a:latin typeface="BIZ UDPゴシック" panose="020B0400000000000000" pitchFamily="50" charset="-128"/>
                          <a:ea typeface="BIZ UDPゴシック" panose="020B0400000000000000" pitchFamily="50" charset="-128"/>
                        </a:rPr>
                        <a:t>海産魚</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b">
                    <a:solidFill>
                      <a:schemeClr val="accent6">
                        <a:lumMod val="40000"/>
                        <a:lumOff val="60000"/>
                      </a:schemeClr>
                    </a:solidFill>
                  </a:tcPr>
                </a:tc>
                <a:tc>
                  <a:txBody>
                    <a:bodyPr/>
                    <a:lstStyle/>
                    <a:p>
                      <a:pPr algn="l" fontAlgn="ct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50%</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30%</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l" fontAlgn="ct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14%</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rowSpan="2">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8%</a:t>
                      </a:r>
                      <a:endParaRPr lang="en-US" altLang="ja-JP"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extLst>
                  <a:ext uri="{0D108BD9-81ED-4DB2-BD59-A6C34878D82A}">
                    <a16:rowId xmlns:a16="http://schemas.microsoft.com/office/drawing/2014/main" val="89776304"/>
                  </a:ext>
                </a:extLst>
              </a:tr>
              <a:tr h="247650">
                <a:tc vMerge="1">
                  <a:txBody>
                    <a:bodyPr/>
                    <a:lstStyle/>
                    <a:p>
                      <a:endParaRPr kumimoji="1" lang="ja-JP" altLang="en-US"/>
                    </a:p>
                  </a:txBody>
                  <a:tcPr/>
                </a:tc>
                <a:tc>
                  <a:txBody>
                    <a:bodyPr/>
                    <a:lstStyle/>
                    <a:p>
                      <a:pPr algn="l" fontAlgn="ct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a:txBody>
                    <a:bodyPr/>
                    <a:lstStyle/>
                    <a:p>
                      <a:pPr algn="l" fontAlgn="ct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935934678"/>
                  </a:ext>
                </a:extLst>
              </a:tr>
              <a:tr h="581025">
                <a:tc>
                  <a:txBody>
                    <a:bodyPr/>
                    <a:lstStyle/>
                    <a:p>
                      <a:pPr algn="ctr" fontAlgn="t"/>
                      <a:r>
                        <a:rPr lang="en-US" altLang="ja-JP" sz="1800" u="none" strike="noStrike" dirty="0">
                          <a:effectLst/>
                          <a:latin typeface="BIZ UDPゴシック" panose="020B0400000000000000" pitchFamily="50" charset="-128"/>
                          <a:ea typeface="BIZ UDPゴシック" panose="020B0400000000000000" pitchFamily="50" charset="-128"/>
                        </a:rPr>
                        <a:t>Salmon</a:t>
                      </a:r>
                      <a:br>
                        <a:rPr lang="en-US" altLang="ja-JP" sz="1800" u="none" strike="noStrike" dirty="0">
                          <a:effectLst/>
                          <a:latin typeface="BIZ UDPゴシック" panose="020B0400000000000000" pitchFamily="50" charset="-128"/>
                          <a:ea typeface="BIZ UDPゴシック" panose="020B0400000000000000" pitchFamily="50" charset="-128"/>
                        </a:rPr>
                      </a:br>
                      <a:r>
                        <a:rPr lang="ja-JP" altLang="en-US" sz="1800" u="none" strike="noStrike" dirty="0">
                          <a:effectLst/>
                          <a:latin typeface="BIZ UDPゴシック" panose="020B0400000000000000" pitchFamily="50" charset="-128"/>
                          <a:ea typeface="BIZ UDPゴシック" panose="020B0400000000000000" pitchFamily="50" charset="-128"/>
                        </a:rPr>
                        <a:t>鮭／サーモン</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b">
                    <a:solidFill>
                      <a:schemeClr val="accent6">
                        <a:lumMod val="40000"/>
                        <a:lumOff val="60000"/>
                      </a:schemeClr>
                    </a:solidFill>
                  </a:tcPr>
                </a:tc>
                <a:tc>
                  <a:txBody>
                    <a:bodyPr/>
                    <a:lstStyle/>
                    <a:p>
                      <a:pPr algn="l" fontAlgn="ctr"/>
                      <a:r>
                        <a:rPr lang="ja-JP" altLang="en-US" sz="1800" u="none" strike="noStrike">
                          <a:effectLst/>
                          <a:latin typeface="BIZ UDPゴシック" panose="020B0400000000000000" pitchFamily="50" charset="-128"/>
                          <a:ea typeface="BIZ UDPゴシック" panose="020B0400000000000000" pitchFamily="50" charset="-128"/>
                        </a:rPr>
                        <a:t>　</a:t>
                      </a:r>
                      <a:endParaRPr lang="ja-JP" altLang="en-US" sz="1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ctr" fontAlgn="ctr"/>
                      <a:r>
                        <a:rPr lang="en-US" altLang="ja-JP" sz="1800" u="none" strike="noStrike">
                          <a:effectLst/>
                          <a:latin typeface="BIZ UDPゴシック" panose="020B0400000000000000" pitchFamily="50" charset="-128"/>
                          <a:ea typeface="BIZ UDPゴシック" panose="020B0400000000000000" pitchFamily="50" charset="-128"/>
                        </a:rPr>
                        <a:t>45%</a:t>
                      </a:r>
                      <a:endParaRPr lang="en-US" altLang="ja-JP" sz="18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ctr" fontAlgn="ctr"/>
                      <a:r>
                        <a:rPr lang="en-US" altLang="ja-JP" sz="1800" u="none" strike="noStrike" dirty="0">
                          <a:effectLst/>
                          <a:latin typeface="BIZ UDPゴシック" panose="020B0400000000000000" pitchFamily="50" charset="-128"/>
                          <a:ea typeface="BIZ UDPゴシック" panose="020B0400000000000000" pitchFamily="50" charset="-128"/>
                        </a:rPr>
                        <a:t>24%</a:t>
                      </a:r>
                      <a:endParaRPr lang="en-US" altLang="ja-JP"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l" fontAlgn="ctr"/>
                      <a:r>
                        <a:rPr lang="ja-JP" altLang="en-US" sz="1800" u="none" strike="noStrike" dirty="0">
                          <a:effectLst/>
                          <a:latin typeface="BIZ UDPゴシック" panose="020B0400000000000000" pitchFamily="50" charset="-128"/>
                          <a:ea typeface="BIZ UDPゴシック" panose="020B0400000000000000" pitchFamily="50" charset="-128"/>
                        </a:rPr>
                        <a:t>　</a:t>
                      </a:r>
                      <a:endParaRPr lang="ja-JP" altLang="en-US"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ctr" fontAlgn="ctr"/>
                      <a:r>
                        <a:rPr lang="en-US" altLang="ja-JP" sz="1800" u="none" strike="noStrike" dirty="0">
                          <a:effectLst/>
                          <a:latin typeface="BIZ UDPゴシック" panose="020B0400000000000000" pitchFamily="50" charset="-128"/>
                          <a:ea typeface="BIZ UDPゴシック" panose="020B0400000000000000" pitchFamily="50" charset="-128"/>
                        </a:rPr>
                        <a:t>12%</a:t>
                      </a:r>
                      <a:endParaRPr lang="en-US" altLang="ja-JP"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tc>
                  <a:txBody>
                    <a:bodyPr/>
                    <a:lstStyle/>
                    <a:p>
                      <a:pPr algn="ctr" fontAlgn="ctr"/>
                      <a:r>
                        <a:rPr lang="en-US" altLang="ja-JP" sz="1800" u="none" strike="noStrike" dirty="0">
                          <a:effectLst/>
                          <a:latin typeface="BIZ UDPゴシック" panose="020B0400000000000000" pitchFamily="50" charset="-128"/>
                          <a:ea typeface="BIZ UDPゴシック" panose="020B0400000000000000" pitchFamily="50" charset="-128"/>
                        </a:rPr>
                        <a:t>6%</a:t>
                      </a:r>
                      <a:endParaRPr lang="en-US" altLang="ja-JP" sz="1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solidFill>
                      <a:schemeClr val="accent5">
                        <a:lumMod val="60000"/>
                        <a:lumOff val="40000"/>
                      </a:schemeClr>
                    </a:solidFill>
                  </a:tcPr>
                </a:tc>
                <a:extLst>
                  <a:ext uri="{0D108BD9-81ED-4DB2-BD59-A6C34878D82A}">
                    <a16:rowId xmlns:a16="http://schemas.microsoft.com/office/drawing/2014/main" val="951608259"/>
                  </a:ext>
                </a:extLst>
              </a:tr>
            </a:tbl>
          </a:graphicData>
        </a:graphic>
      </p:graphicFrame>
      <p:sp>
        <p:nvSpPr>
          <p:cNvPr id="7" name="テキスト ボックス 6">
            <a:extLst>
              <a:ext uri="{FF2B5EF4-FFF2-40B4-BE49-F238E27FC236}">
                <a16:creationId xmlns:a16="http://schemas.microsoft.com/office/drawing/2014/main" id="{57EA04C7-6B26-406D-8D8D-8406796C7AB9}"/>
              </a:ext>
            </a:extLst>
          </p:cNvPr>
          <p:cNvSpPr txBox="1"/>
          <p:nvPr/>
        </p:nvSpPr>
        <p:spPr>
          <a:xfrm>
            <a:off x="1" y="5017093"/>
            <a:ext cx="12192000" cy="1754326"/>
          </a:xfrm>
          <a:prstGeom prst="rect">
            <a:avLst/>
          </a:prstGeom>
          <a:noFill/>
        </p:spPr>
        <p:txBody>
          <a:bodyPr wrap="square">
            <a:spAutoFit/>
          </a:bodyPr>
          <a:lstStyle/>
          <a:p>
            <a:r>
              <a:rPr lang="ja-JP" altLang="en-US" sz="1200" dirty="0">
                <a:latin typeface="BIZ UDPゴシック" panose="020B0400000000000000" pitchFamily="50" charset="-128"/>
                <a:ea typeface="BIZ UDPゴシック" panose="020B0400000000000000" pitchFamily="50" charset="-128"/>
              </a:rPr>
              <a:t>・水産養殖用飼料への魚粉の配合率は、過去</a:t>
            </a:r>
            <a:r>
              <a:rPr lang="en-US" altLang="ja-JP" sz="1200" dirty="0">
                <a:latin typeface="BIZ UDPゴシック" panose="020B0400000000000000" pitchFamily="50" charset="-128"/>
                <a:ea typeface="BIZ UDPゴシック" panose="020B0400000000000000" pitchFamily="50" charset="-128"/>
              </a:rPr>
              <a:t>20</a:t>
            </a:r>
            <a:r>
              <a:rPr lang="ja-JP" altLang="en-US" sz="1200" dirty="0">
                <a:latin typeface="BIZ UDPゴシック" panose="020B0400000000000000" pitchFamily="50" charset="-128"/>
                <a:ea typeface="BIZ UDPゴシック" panose="020B0400000000000000" pitchFamily="50" charset="-128"/>
              </a:rPr>
              <a:t>年間で低下。</a:t>
            </a:r>
          </a:p>
          <a:p>
            <a:r>
              <a:rPr lang="ja-JP" altLang="en-US" sz="1200" dirty="0">
                <a:latin typeface="BIZ UDPゴシック" panose="020B0400000000000000" pitchFamily="50" charset="-128"/>
                <a:ea typeface="BIZ UDPゴシック" panose="020B0400000000000000" pitchFamily="50" charset="-128"/>
              </a:rPr>
              <a:t>・</a:t>
            </a:r>
            <a:r>
              <a:rPr lang="en-US" altLang="ja-JP" sz="1200" dirty="0">
                <a:latin typeface="BIZ UDPゴシック" panose="020B0400000000000000" pitchFamily="50" charset="-128"/>
                <a:ea typeface="BIZ UDPゴシック" panose="020B0400000000000000" pitchFamily="50" charset="-128"/>
              </a:rPr>
              <a:t>1995</a:t>
            </a:r>
            <a:r>
              <a:rPr lang="ja-JP" altLang="en-US" sz="1200" dirty="0">
                <a:latin typeface="BIZ UDPゴシック" panose="020B0400000000000000" pitchFamily="50" charset="-128"/>
                <a:ea typeface="BIZ UDPゴシック" panose="020B0400000000000000" pitchFamily="50" charset="-128"/>
              </a:rPr>
              <a:t>年には、飼料に含まれる魚粉の平均的な割合は、鯉</a:t>
            </a:r>
            <a:r>
              <a:rPr lang="en-US" altLang="ja-JP" sz="1200" dirty="0">
                <a:latin typeface="BIZ UDPゴシック" panose="020B0400000000000000" pitchFamily="50" charset="-128"/>
                <a:ea typeface="BIZ UDPゴシック" panose="020B0400000000000000" pitchFamily="50" charset="-128"/>
              </a:rPr>
              <a:t>10</a:t>
            </a:r>
            <a:r>
              <a:rPr lang="ja-JP" altLang="en-US" sz="1200" dirty="0">
                <a:latin typeface="BIZ UDPゴシック" panose="020B0400000000000000" pitchFamily="50" charset="-128"/>
                <a:ea typeface="BIZ UDPゴシック" panose="020B0400000000000000" pitchFamily="50" charset="-128"/>
              </a:rPr>
              <a:t>％、鮭</a:t>
            </a:r>
            <a:r>
              <a:rPr lang="en-US" altLang="ja-JP" sz="1200" dirty="0">
                <a:latin typeface="BIZ UDPゴシック" panose="020B0400000000000000" pitchFamily="50" charset="-128"/>
                <a:ea typeface="BIZ UDPゴシック" panose="020B0400000000000000" pitchFamily="50" charset="-128"/>
              </a:rPr>
              <a:t>45</a:t>
            </a:r>
            <a:r>
              <a:rPr lang="ja-JP" altLang="en-US" sz="1200" dirty="0">
                <a:latin typeface="BIZ UDPゴシック" panose="020B0400000000000000" pitchFamily="50" charset="-128"/>
                <a:ea typeface="BIZ UDPゴシック" panose="020B0400000000000000" pitchFamily="50" charset="-128"/>
              </a:rPr>
              <a:t>％、海産魚</a:t>
            </a:r>
            <a:r>
              <a:rPr lang="en-US" altLang="ja-JP" sz="1200" dirty="0">
                <a:latin typeface="BIZ UDPゴシック" panose="020B0400000000000000" pitchFamily="50" charset="-128"/>
                <a:ea typeface="BIZ UDPゴシック" panose="020B0400000000000000" pitchFamily="50" charset="-128"/>
              </a:rPr>
              <a:t>50</a:t>
            </a:r>
            <a:r>
              <a:rPr lang="ja-JP" altLang="en-US" sz="1200" dirty="0">
                <a:latin typeface="BIZ UDPゴシック" panose="020B0400000000000000" pitchFamily="50" charset="-128"/>
                <a:ea typeface="BIZ UDPゴシック" panose="020B0400000000000000" pitchFamily="50" charset="-128"/>
              </a:rPr>
              <a:t>％。これが</a:t>
            </a:r>
            <a:r>
              <a:rPr lang="en-US" altLang="ja-JP" sz="1200" dirty="0">
                <a:latin typeface="BIZ UDPゴシック" panose="020B0400000000000000" pitchFamily="50" charset="-128"/>
                <a:ea typeface="BIZ UDPゴシック" panose="020B0400000000000000" pitchFamily="50" charset="-128"/>
              </a:rPr>
              <a:t>2017</a:t>
            </a:r>
            <a:r>
              <a:rPr lang="ja-JP" altLang="en-US" sz="1200" dirty="0">
                <a:latin typeface="BIZ UDPゴシック" panose="020B0400000000000000" pitchFamily="50" charset="-128"/>
                <a:ea typeface="BIZ UDPゴシック" panose="020B0400000000000000" pitchFamily="50" charset="-128"/>
              </a:rPr>
              <a:t>年には、鯉</a:t>
            </a:r>
            <a:r>
              <a:rPr lang="en-US" altLang="ja-JP" sz="1200" dirty="0">
                <a:latin typeface="BIZ UDPゴシック" panose="020B0400000000000000" pitchFamily="50" charset="-128"/>
                <a:ea typeface="BIZ UDPゴシック" panose="020B0400000000000000" pitchFamily="50" charset="-128"/>
              </a:rPr>
              <a:t>1</a:t>
            </a:r>
            <a:r>
              <a:rPr lang="ja-JP" altLang="en-US" sz="1200" dirty="0">
                <a:latin typeface="BIZ UDPゴシック" panose="020B0400000000000000" pitchFamily="50" charset="-128"/>
                <a:ea typeface="BIZ UDPゴシック" panose="020B0400000000000000" pitchFamily="50" charset="-128"/>
              </a:rPr>
              <a:t>％、鮭</a:t>
            </a:r>
            <a:r>
              <a:rPr lang="en-US" altLang="ja-JP" sz="1200" dirty="0">
                <a:latin typeface="BIZ UDPゴシック" panose="020B0400000000000000" pitchFamily="50" charset="-128"/>
                <a:ea typeface="BIZ UDPゴシック" panose="020B0400000000000000" pitchFamily="50" charset="-128"/>
              </a:rPr>
              <a:t>12</a:t>
            </a:r>
            <a:r>
              <a:rPr lang="ja-JP" altLang="en-US" sz="1200" dirty="0">
                <a:latin typeface="BIZ UDPゴシック" panose="020B0400000000000000" pitchFamily="50" charset="-128"/>
                <a:ea typeface="BIZ UDPゴシック" panose="020B0400000000000000" pitchFamily="50" charset="-128"/>
              </a:rPr>
              <a:t>％、海産魚</a:t>
            </a:r>
            <a:r>
              <a:rPr lang="en-US" altLang="ja-JP" sz="1200" dirty="0">
                <a:latin typeface="BIZ UDPゴシック" panose="020B0400000000000000" pitchFamily="50" charset="-128"/>
                <a:ea typeface="BIZ UDPゴシック" panose="020B0400000000000000" pitchFamily="50" charset="-128"/>
              </a:rPr>
              <a:t>14</a:t>
            </a:r>
            <a:r>
              <a:rPr lang="ja-JP" altLang="en-US" sz="1200" dirty="0">
                <a:latin typeface="BIZ UDPゴシック" panose="020B0400000000000000" pitchFamily="50" charset="-128"/>
                <a:ea typeface="BIZ UDPゴシック" panose="020B0400000000000000" pitchFamily="50" charset="-128"/>
              </a:rPr>
              <a:t>％にまで減少。</a:t>
            </a:r>
          </a:p>
          <a:p>
            <a:r>
              <a:rPr lang="ja-JP" altLang="en-US" sz="1200" dirty="0">
                <a:latin typeface="BIZ UDPゴシック" panose="020B0400000000000000" pitchFamily="50" charset="-128"/>
                <a:ea typeface="BIZ UDPゴシック" panose="020B0400000000000000" pitchFamily="50" charset="-128"/>
              </a:rPr>
              <a:t>・魚粉の使用量が減少した主な理由として、</a:t>
            </a:r>
          </a:p>
          <a:p>
            <a:r>
              <a:rPr lang="ja-JP" altLang="en-US" sz="1200" dirty="0">
                <a:latin typeface="BIZ UDPゴシック" panose="020B0400000000000000" pitchFamily="50" charset="-128"/>
                <a:ea typeface="BIZ UDPゴシック" panose="020B0400000000000000" pitchFamily="50" charset="-128"/>
              </a:rPr>
              <a:t>　　①雑食性の魚種の生産量の増加</a:t>
            </a:r>
          </a:p>
          <a:p>
            <a:r>
              <a:rPr lang="ja-JP" altLang="en-US" sz="1200" dirty="0">
                <a:latin typeface="BIZ UDPゴシック" panose="020B0400000000000000" pitchFamily="50" charset="-128"/>
                <a:ea typeface="BIZ UDPゴシック" panose="020B0400000000000000" pitchFamily="50" charset="-128"/>
              </a:rPr>
              <a:t>　　②飼料転換率の向上</a:t>
            </a:r>
          </a:p>
          <a:p>
            <a:r>
              <a:rPr lang="ja-JP" altLang="en-US" sz="1200" dirty="0">
                <a:latin typeface="BIZ UDPゴシック" panose="020B0400000000000000" pitchFamily="50" charset="-128"/>
                <a:ea typeface="BIZ UDPゴシック" panose="020B0400000000000000" pitchFamily="50" charset="-128"/>
              </a:rPr>
              <a:t>　　③飼料に含まれる代替タンパク質や油脂の使用量の増加</a:t>
            </a:r>
          </a:p>
          <a:p>
            <a:r>
              <a:rPr lang="ja-JP" altLang="en-US" sz="1200" dirty="0">
                <a:latin typeface="BIZ UDPゴシック" panose="020B0400000000000000" pitchFamily="50" charset="-128"/>
                <a:ea typeface="BIZ UDPゴシック" panose="020B0400000000000000" pitchFamily="50" charset="-128"/>
              </a:rPr>
              <a:t>　　④切り落としや水産加工廃棄物からの魚粉や魚油の使用量の増加、などがあるという。</a:t>
            </a:r>
          </a:p>
          <a:p>
            <a:r>
              <a:rPr lang="ja-JP" altLang="en-US" sz="1200" dirty="0">
                <a:latin typeface="BIZ UDPゴシック" panose="020B0400000000000000" pitchFamily="50" charset="-128"/>
                <a:ea typeface="BIZ UDPゴシック" panose="020B0400000000000000" pitchFamily="50" charset="-128"/>
              </a:rPr>
              <a:t>・魚種にもよるが、水産養殖飼料に含まれる魚粉の</a:t>
            </a:r>
            <a:r>
              <a:rPr lang="en-US" altLang="ja-JP" sz="1200" dirty="0">
                <a:latin typeface="BIZ UDPゴシック" panose="020B0400000000000000" pitchFamily="50" charset="-128"/>
                <a:ea typeface="BIZ UDPゴシック" panose="020B0400000000000000" pitchFamily="50" charset="-128"/>
              </a:rPr>
              <a:t>28</a:t>
            </a:r>
            <a:r>
              <a:rPr lang="ja-JP" altLang="en-US" sz="1200" dirty="0">
                <a:latin typeface="BIZ UDPゴシック" panose="020B0400000000000000" pitchFamily="50" charset="-128"/>
                <a:ea typeface="BIZ UDPゴシック" panose="020B0400000000000000" pitchFamily="50" charset="-128"/>
              </a:rPr>
              <a:t>％から</a:t>
            </a:r>
            <a:r>
              <a:rPr lang="en-US" altLang="ja-JP" sz="1200" dirty="0">
                <a:latin typeface="BIZ UDPゴシック" panose="020B0400000000000000" pitchFamily="50" charset="-128"/>
                <a:ea typeface="BIZ UDPゴシック" panose="020B0400000000000000" pitchFamily="50" charset="-128"/>
              </a:rPr>
              <a:t>75</a:t>
            </a:r>
            <a:r>
              <a:rPr lang="ja-JP" altLang="en-US" sz="1200" dirty="0">
                <a:latin typeface="BIZ UDPゴシック" panose="020B0400000000000000" pitchFamily="50" charset="-128"/>
                <a:ea typeface="BIZ UDPゴシック" panose="020B0400000000000000" pitchFamily="50" charset="-128"/>
              </a:rPr>
              <a:t>％は、天然の飼料用高級魚ではなく、切り落とした魚粉を使用。かつ、魚粉の配合率も大幅に低下。</a:t>
            </a:r>
          </a:p>
          <a:p>
            <a:r>
              <a:rPr lang="ja-JP" altLang="en-US" sz="1200" dirty="0">
                <a:latin typeface="BIZ UDPゴシック" panose="020B0400000000000000" pitchFamily="50" charset="-128"/>
                <a:ea typeface="BIZ UDPゴシック" panose="020B0400000000000000" pitchFamily="50" charset="-128"/>
              </a:rPr>
              <a:t>・養殖でもう一つ重要な魚油の配合率も一般的な養殖魚種で</a:t>
            </a:r>
            <a:r>
              <a:rPr lang="en-US" altLang="ja-JP" sz="1200" dirty="0">
                <a:latin typeface="BIZ UDPゴシック" panose="020B0400000000000000" pitchFamily="50" charset="-128"/>
                <a:ea typeface="BIZ UDPゴシック" panose="020B0400000000000000" pitchFamily="50" charset="-128"/>
              </a:rPr>
              <a:t>10</a:t>
            </a:r>
            <a:r>
              <a:rPr lang="ja-JP" altLang="en-US" sz="1200" dirty="0">
                <a:latin typeface="BIZ UDPゴシック" panose="020B0400000000000000" pitchFamily="50" charset="-128"/>
                <a:ea typeface="BIZ UDPゴシック" panose="020B0400000000000000" pitchFamily="50" charset="-128"/>
              </a:rPr>
              <a:t>％以下に低下（以前は鮭など肉食魚で</a:t>
            </a:r>
            <a:r>
              <a:rPr lang="en-US" altLang="ja-JP" sz="1200" dirty="0">
                <a:latin typeface="BIZ UDPゴシック" panose="020B0400000000000000" pitchFamily="50" charset="-128"/>
                <a:ea typeface="BIZ UDPゴシック" panose="020B0400000000000000" pitchFamily="50" charset="-128"/>
              </a:rPr>
              <a:t>16</a:t>
            </a:r>
            <a:r>
              <a:rPr lang="ja-JP" altLang="en-US" sz="1200" dirty="0">
                <a:latin typeface="BIZ UDPゴシック" panose="020B0400000000000000" pitchFamily="50" charset="-128"/>
                <a:ea typeface="BIZ UDPゴシック" panose="020B0400000000000000" pitchFamily="50" charset="-128"/>
              </a:rPr>
              <a:t>～</a:t>
            </a:r>
            <a:r>
              <a:rPr lang="en-US" altLang="ja-JP" sz="1200" dirty="0">
                <a:latin typeface="BIZ UDPゴシック" panose="020B0400000000000000" pitchFamily="50" charset="-128"/>
                <a:ea typeface="BIZ UDPゴシック" panose="020B0400000000000000" pitchFamily="50" charset="-128"/>
              </a:rPr>
              <a:t>25</a:t>
            </a:r>
            <a:r>
              <a:rPr lang="ja-JP" altLang="en-US" sz="1200" dirty="0">
                <a:latin typeface="BIZ UDPゴシック" panose="020B0400000000000000" pitchFamily="50" charset="-128"/>
                <a:ea typeface="BIZ UDPゴシック" panose="020B0400000000000000" pitchFamily="50" charset="-128"/>
              </a:rPr>
              <a:t>％）、ほとんどの魚種では現在、魚油をほとんど必要としていない。</a:t>
            </a:r>
          </a:p>
        </p:txBody>
      </p:sp>
    </p:spTree>
    <p:extLst>
      <p:ext uri="{BB962C8B-B14F-4D97-AF65-F5344CB8AC3E}">
        <p14:creationId xmlns:p14="http://schemas.microsoft.com/office/powerpoint/2010/main" val="674361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グローバルな価格高騰の中でガス代が維持されるローカルな事情 | 毎日新聞">
            <a:extLst>
              <a:ext uri="{FF2B5EF4-FFF2-40B4-BE49-F238E27FC236}">
                <a16:creationId xmlns:a16="http://schemas.microsoft.com/office/drawing/2014/main" id="{FEA903E9-8051-45CC-9B87-0F60B3CEC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372" y="147637"/>
            <a:ext cx="7620000" cy="6562725"/>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47">
            <a:extLst>
              <a:ext uri="{FF2B5EF4-FFF2-40B4-BE49-F238E27FC236}">
                <a16:creationId xmlns:a16="http://schemas.microsoft.com/office/drawing/2014/main" id="{286F69D5-38A2-4543-A14D-3F7E032E8806}"/>
              </a:ext>
            </a:extLst>
          </p:cNvPr>
          <p:cNvSpPr txBox="1"/>
          <p:nvPr/>
        </p:nvSpPr>
        <p:spPr>
          <a:xfrm>
            <a:off x="5209282" y="6551486"/>
            <a:ext cx="6098240" cy="261610"/>
          </a:xfrm>
          <a:prstGeom prst="rect">
            <a:avLst/>
          </a:prstGeom>
          <a:noFill/>
        </p:spPr>
        <p:txBody>
          <a:bodyPr wrap="square">
            <a:spAutoFit/>
          </a:bodyPr>
          <a:lstStyle/>
          <a:p>
            <a:pPr algn="ctr"/>
            <a:r>
              <a:rPr lang="en-US" altLang="ja-JP" sz="1050" dirty="0">
                <a:latin typeface="Amasis MT Pro Black" panose="02040A04050005020304" pitchFamily="18" charset="0"/>
                <a:ea typeface="BIZ UDPゴシック" panose="020B0400000000000000" pitchFamily="50" charset="-128"/>
              </a:rPr>
              <a:t>https://mainichi.jp/articles/20221007/k00/00m/040/037000c</a:t>
            </a:r>
            <a:endParaRPr lang="ja-JP" altLang="en-US" sz="1050" dirty="0">
              <a:latin typeface="Amasis MT Pro Black" panose="02040A04050005020304" pitchFamily="18" charset="0"/>
              <a:ea typeface="BIZ UDPゴシック" panose="020B0400000000000000" pitchFamily="50" charset="-128"/>
            </a:endParaRPr>
          </a:p>
        </p:txBody>
      </p:sp>
      <p:pic>
        <p:nvPicPr>
          <p:cNvPr id="9220" name="Picture 4" descr="__TBD__">
            <a:extLst>
              <a:ext uri="{FF2B5EF4-FFF2-40B4-BE49-F238E27FC236}">
                <a16:creationId xmlns:a16="http://schemas.microsoft.com/office/drawing/2014/main" id="{1F84625E-53D5-4172-BAD0-EF43FEE1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64" y="61333"/>
            <a:ext cx="2673350" cy="235499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南関東ガス田 | 株式会社合同資源">
            <a:extLst>
              <a:ext uri="{FF2B5EF4-FFF2-40B4-BE49-F238E27FC236}">
                <a16:creationId xmlns:a16="http://schemas.microsoft.com/office/drawing/2014/main" id="{E1407DF5-B49A-4450-8C47-28B0CBD3E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604" y="2567666"/>
            <a:ext cx="3195512" cy="423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763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商業プラント 完成予想図">
            <a:extLst>
              <a:ext uri="{FF2B5EF4-FFF2-40B4-BE49-F238E27FC236}">
                <a16:creationId xmlns:a16="http://schemas.microsoft.com/office/drawing/2014/main" id="{9F1ED5D1-2C3C-4F25-8403-6F45D1035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457" y="222724"/>
            <a:ext cx="2429146" cy="1349911"/>
          </a:xfrm>
          <a:prstGeom prst="rect">
            <a:avLst/>
          </a:prstGeom>
          <a:noFill/>
          <a:extLst>
            <a:ext uri="{909E8E84-426E-40DD-AFC4-6F175D3DCCD1}">
              <a14:hiddenFill xmlns:a14="http://schemas.microsoft.com/office/drawing/2010/main">
                <a:solidFill>
                  <a:srgbClr val="FFFFFF"/>
                </a:solidFill>
              </a14:hiddenFill>
            </a:ext>
          </a:extLst>
        </p:spPr>
      </p:pic>
      <p:sp>
        <p:nvSpPr>
          <p:cNvPr id="6" name="楕円 5">
            <a:extLst>
              <a:ext uri="{FF2B5EF4-FFF2-40B4-BE49-F238E27FC236}">
                <a16:creationId xmlns:a16="http://schemas.microsoft.com/office/drawing/2014/main" id="{62F5FBD7-6842-4D74-9721-82AF2C0AABD5}"/>
              </a:ext>
            </a:extLst>
          </p:cNvPr>
          <p:cNvSpPr/>
          <p:nvPr/>
        </p:nvSpPr>
        <p:spPr>
          <a:xfrm>
            <a:off x="1127760" y="1987731"/>
            <a:ext cx="2664823" cy="12975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明朝 Medium" panose="02020500000000000000" pitchFamily="18" charset="-128"/>
                <a:ea typeface="BIZ UDP明朝 Medium" panose="02020500000000000000" pitchFamily="18" charset="-128"/>
              </a:rPr>
              <a:t>浮体式</a:t>
            </a:r>
            <a:endParaRPr kumimoji="1" lang="en-US" altLang="ja-JP" dirty="0">
              <a:solidFill>
                <a:schemeClr val="tx1"/>
              </a:solidFill>
              <a:latin typeface="BIZ UDP明朝 Medium" panose="02020500000000000000" pitchFamily="18" charset="-128"/>
              <a:ea typeface="BIZ UDP明朝 Medium" panose="02020500000000000000" pitchFamily="18" charset="-128"/>
            </a:endParaRPr>
          </a:p>
          <a:p>
            <a:pPr algn="ctr"/>
            <a:r>
              <a:rPr kumimoji="1" lang="ja-JP" altLang="en-US" dirty="0">
                <a:solidFill>
                  <a:schemeClr val="tx1"/>
                </a:solidFill>
                <a:latin typeface="BIZ UDP明朝 Medium" panose="02020500000000000000" pitchFamily="18" charset="-128"/>
                <a:ea typeface="BIZ UDP明朝 Medium" panose="02020500000000000000" pitchFamily="18" charset="-128"/>
              </a:rPr>
              <a:t>洋上風力発電所</a:t>
            </a:r>
            <a:endParaRPr kumimoji="1" lang="en-US" altLang="ja-JP" dirty="0">
              <a:solidFill>
                <a:schemeClr val="tx1"/>
              </a:solidFill>
              <a:latin typeface="BIZ UDP明朝 Medium" panose="02020500000000000000" pitchFamily="18" charset="-128"/>
              <a:ea typeface="BIZ UDP明朝 Medium" panose="02020500000000000000" pitchFamily="18" charset="-128"/>
            </a:endParaRPr>
          </a:p>
        </p:txBody>
      </p:sp>
      <p:cxnSp>
        <p:nvCxnSpPr>
          <p:cNvPr id="8" name="直線矢印コネクタ 7">
            <a:extLst>
              <a:ext uri="{FF2B5EF4-FFF2-40B4-BE49-F238E27FC236}">
                <a16:creationId xmlns:a16="http://schemas.microsoft.com/office/drawing/2014/main" id="{503B813C-9093-4903-837E-5F834305C5C6}"/>
              </a:ext>
            </a:extLst>
          </p:cNvPr>
          <p:cNvCxnSpPr>
            <a:cxnSpLocks/>
            <a:stCxn id="6" idx="4"/>
            <a:endCxn id="9" idx="0"/>
          </p:cNvCxnSpPr>
          <p:nvPr/>
        </p:nvCxnSpPr>
        <p:spPr>
          <a:xfrm flipH="1">
            <a:off x="2460171" y="3285309"/>
            <a:ext cx="1" cy="882525"/>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05E475D-6B00-4505-B37F-A99BD413F00B}"/>
              </a:ext>
            </a:extLst>
          </p:cNvPr>
          <p:cNvSpPr/>
          <p:nvPr/>
        </p:nvSpPr>
        <p:spPr>
          <a:xfrm>
            <a:off x="1267097" y="4167834"/>
            <a:ext cx="2386148" cy="12975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BIZ UDP明朝 Medium" panose="02020500000000000000" pitchFamily="18" charset="-128"/>
                <a:ea typeface="BIZ UDP明朝 Medium" panose="02020500000000000000" pitchFamily="18" charset="-128"/>
              </a:rPr>
              <a:t>海洋養殖</a:t>
            </a:r>
            <a:endParaRPr kumimoji="1" lang="ja-JP" altLang="en-US" sz="1100" dirty="0">
              <a:solidFill>
                <a:schemeClr val="tx1"/>
              </a:solidFill>
              <a:latin typeface="BIZ UDP明朝 Medium" panose="02020500000000000000" pitchFamily="18" charset="-128"/>
              <a:ea typeface="BIZ UDP明朝 Medium" panose="02020500000000000000" pitchFamily="18" charset="-128"/>
            </a:endParaRPr>
          </a:p>
        </p:txBody>
      </p:sp>
      <p:sp>
        <p:nvSpPr>
          <p:cNvPr id="10" name="楕円 9">
            <a:extLst>
              <a:ext uri="{FF2B5EF4-FFF2-40B4-BE49-F238E27FC236}">
                <a16:creationId xmlns:a16="http://schemas.microsoft.com/office/drawing/2014/main" id="{38AB272E-FC69-472E-A4C1-98A1B54DF2D3}"/>
              </a:ext>
            </a:extLst>
          </p:cNvPr>
          <p:cNvSpPr/>
          <p:nvPr/>
        </p:nvSpPr>
        <p:spPr>
          <a:xfrm>
            <a:off x="4985657" y="1392588"/>
            <a:ext cx="1484812" cy="12975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BIZ UDP明朝 Medium" panose="02020500000000000000" pitchFamily="18" charset="-128"/>
                <a:ea typeface="BIZ UDP明朝 Medium" panose="02020500000000000000" pitchFamily="18" charset="-128"/>
              </a:rPr>
              <a:t>クリーン電力</a:t>
            </a:r>
            <a:endParaRPr kumimoji="1" lang="ja-JP" altLang="en-US" sz="1100" dirty="0">
              <a:solidFill>
                <a:schemeClr val="tx1"/>
              </a:solidFill>
              <a:latin typeface="BIZ UDP明朝 Medium" panose="02020500000000000000" pitchFamily="18" charset="-128"/>
              <a:ea typeface="BIZ UDP明朝 Medium" panose="02020500000000000000" pitchFamily="18" charset="-128"/>
            </a:endParaRPr>
          </a:p>
        </p:txBody>
      </p:sp>
      <p:cxnSp>
        <p:nvCxnSpPr>
          <p:cNvPr id="13" name="直線矢印コネクタ 12">
            <a:extLst>
              <a:ext uri="{FF2B5EF4-FFF2-40B4-BE49-F238E27FC236}">
                <a16:creationId xmlns:a16="http://schemas.microsoft.com/office/drawing/2014/main" id="{512D8014-802F-4B3F-A5FE-204FD1539E75}"/>
              </a:ext>
            </a:extLst>
          </p:cNvPr>
          <p:cNvCxnSpPr>
            <a:cxnSpLocks/>
            <a:endCxn id="10" idx="2"/>
          </p:cNvCxnSpPr>
          <p:nvPr/>
        </p:nvCxnSpPr>
        <p:spPr>
          <a:xfrm>
            <a:off x="4094118" y="2041377"/>
            <a:ext cx="891539"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B60E9B13-2165-4F78-BB3D-1A580EEA49A4}"/>
              </a:ext>
            </a:extLst>
          </p:cNvPr>
          <p:cNvSpPr/>
          <p:nvPr/>
        </p:nvSpPr>
        <p:spPr>
          <a:xfrm>
            <a:off x="7663541" y="4305386"/>
            <a:ext cx="2386148" cy="10224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BIZ UDP明朝 Medium" panose="02020500000000000000" pitchFamily="18" charset="-128"/>
                <a:ea typeface="BIZ UDP明朝 Medium" panose="02020500000000000000" pitchFamily="18" charset="-128"/>
              </a:rPr>
              <a:t>メタン資化菌</a:t>
            </a:r>
            <a:endParaRPr lang="en-US" altLang="ja-JP" dirty="0">
              <a:solidFill>
                <a:schemeClr val="tx1"/>
              </a:solidFill>
              <a:latin typeface="BIZ UDP明朝 Medium" panose="02020500000000000000" pitchFamily="18" charset="-128"/>
              <a:ea typeface="BIZ UDP明朝 Medium" panose="02020500000000000000" pitchFamily="18" charset="-128"/>
            </a:endParaRPr>
          </a:p>
          <a:p>
            <a:pPr algn="ctr"/>
            <a:r>
              <a:rPr lang="ja-JP" altLang="en-US" dirty="0">
                <a:solidFill>
                  <a:schemeClr val="tx1"/>
                </a:solidFill>
                <a:latin typeface="BIZ UDP明朝 Medium" panose="02020500000000000000" pitchFamily="18" charset="-128"/>
                <a:ea typeface="BIZ UDP明朝 Medium" panose="02020500000000000000" pitchFamily="18" charset="-128"/>
              </a:rPr>
              <a:t>タンパク質製造</a:t>
            </a:r>
            <a:endParaRPr kumimoji="1" lang="ja-JP" altLang="en-US" sz="1100" dirty="0">
              <a:solidFill>
                <a:schemeClr val="tx1"/>
              </a:solidFill>
              <a:latin typeface="BIZ UDP明朝 Medium" panose="02020500000000000000" pitchFamily="18" charset="-128"/>
              <a:ea typeface="BIZ UDP明朝 Medium" panose="02020500000000000000" pitchFamily="18" charset="-128"/>
            </a:endParaRPr>
          </a:p>
        </p:txBody>
      </p:sp>
      <p:sp>
        <p:nvSpPr>
          <p:cNvPr id="21" name="楕円 20">
            <a:extLst>
              <a:ext uri="{FF2B5EF4-FFF2-40B4-BE49-F238E27FC236}">
                <a16:creationId xmlns:a16="http://schemas.microsoft.com/office/drawing/2014/main" id="{0796DFB5-CD26-44D6-9813-3D55EDD4AD6F}"/>
              </a:ext>
            </a:extLst>
          </p:cNvPr>
          <p:cNvSpPr/>
          <p:nvPr/>
        </p:nvSpPr>
        <p:spPr>
          <a:xfrm>
            <a:off x="7663541" y="1392588"/>
            <a:ext cx="2386148" cy="12975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BIZ UDP明朝 Medium" panose="02020500000000000000" pitchFamily="18" charset="-128"/>
                <a:ea typeface="BIZ UDP明朝 Medium" panose="02020500000000000000" pitchFamily="18" charset="-128"/>
              </a:rPr>
              <a:t>陸上養殖</a:t>
            </a:r>
            <a:endParaRPr kumimoji="1" lang="ja-JP" altLang="en-US" sz="1100" dirty="0">
              <a:solidFill>
                <a:schemeClr val="tx1"/>
              </a:solidFill>
              <a:latin typeface="BIZ UDP明朝 Medium" panose="02020500000000000000" pitchFamily="18" charset="-128"/>
              <a:ea typeface="BIZ UDP明朝 Medium" panose="02020500000000000000" pitchFamily="18" charset="-128"/>
            </a:endParaRPr>
          </a:p>
        </p:txBody>
      </p:sp>
      <p:cxnSp>
        <p:nvCxnSpPr>
          <p:cNvPr id="22" name="直線矢印コネクタ 21">
            <a:extLst>
              <a:ext uri="{FF2B5EF4-FFF2-40B4-BE49-F238E27FC236}">
                <a16:creationId xmlns:a16="http://schemas.microsoft.com/office/drawing/2014/main" id="{445FE6E2-7136-40EB-B934-6014EEF1C43F}"/>
              </a:ext>
            </a:extLst>
          </p:cNvPr>
          <p:cNvCxnSpPr>
            <a:cxnSpLocks/>
          </p:cNvCxnSpPr>
          <p:nvPr/>
        </p:nvCxnSpPr>
        <p:spPr>
          <a:xfrm>
            <a:off x="6470469" y="2041377"/>
            <a:ext cx="1193072"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5A1E1459-6B1A-419E-8F6D-FDCAE058EAF0}"/>
              </a:ext>
            </a:extLst>
          </p:cNvPr>
          <p:cNvSpPr/>
          <p:nvPr/>
        </p:nvSpPr>
        <p:spPr>
          <a:xfrm>
            <a:off x="3870973" y="5225142"/>
            <a:ext cx="1658983" cy="12142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BIZ UDP明朝 Medium" panose="02020500000000000000" pitchFamily="18" charset="-128"/>
                <a:ea typeface="BIZ UDP明朝 Medium" panose="02020500000000000000" pitchFamily="18" charset="-128"/>
              </a:rPr>
              <a:t>水素製造</a:t>
            </a:r>
            <a:endParaRPr lang="en-US" altLang="ja-JP" dirty="0">
              <a:solidFill>
                <a:schemeClr val="tx1"/>
              </a:solidFill>
              <a:latin typeface="BIZ UDP明朝 Medium" panose="02020500000000000000" pitchFamily="18" charset="-128"/>
              <a:ea typeface="BIZ UDP明朝 Medium" panose="02020500000000000000" pitchFamily="18" charset="-128"/>
            </a:endParaRPr>
          </a:p>
          <a:p>
            <a:pPr algn="ctr"/>
            <a:endParaRPr lang="en-US" altLang="ja-JP" sz="1100" dirty="0">
              <a:solidFill>
                <a:schemeClr val="tx1"/>
              </a:solidFill>
              <a:latin typeface="BIZ UDP明朝 Medium" panose="02020500000000000000" pitchFamily="18" charset="-128"/>
              <a:ea typeface="BIZ UDP明朝 Medium" panose="02020500000000000000" pitchFamily="18" charset="-128"/>
            </a:endParaRPr>
          </a:p>
          <a:p>
            <a:pPr algn="ctr"/>
            <a:r>
              <a:rPr lang="ja-JP" altLang="en-US" sz="1100" dirty="0">
                <a:solidFill>
                  <a:schemeClr val="tx1"/>
                </a:solidFill>
                <a:latin typeface="BIZ UDP明朝 Medium" panose="02020500000000000000" pitchFamily="18" charset="-128"/>
                <a:ea typeface="BIZ UDP明朝 Medium" panose="02020500000000000000" pitchFamily="18" charset="-128"/>
              </a:rPr>
              <a:t>海水資源抽出</a:t>
            </a:r>
            <a:endParaRPr lang="en-US" altLang="ja-JP" sz="1100" dirty="0">
              <a:solidFill>
                <a:schemeClr val="tx1"/>
              </a:solidFill>
              <a:latin typeface="BIZ UDP明朝 Medium" panose="02020500000000000000" pitchFamily="18" charset="-128"/>
              <a:ea typeface="BIZ UDP明朝 Medium" panose="02020500000000000000" pitchFamily="18" charset="-128"/>
            </a:endParaRPr>
          </a:p>
          <a:p>
            <a:pPr algn="ctr"/>
            <a:r>
              <a:rPr kumimoji="1" lang="ja-JP" altLang="en-US" sz="1100" dirty="0">
                <a:solidFill>
                  <a:schemeClr val="tx1"/>
                </a:solidFill>
                <a:latin typeface="BIZ UDP明朝 Medium" panose="02020500000000000000" pitchFamily="18" charset="-128"/>
                <a:ea typeface="BIZ UDP明朝 Medium" panose="02020500000000000000" pitchFamily="18" charset="-128"/>
              </a:rPr>
              <a:t>（リチウム）</a:t>
            </a:r>
          </a:p>
        </p:txBody>
      </p:sp>
      <p:sp>
        <p:nvSpPr>
          <p:cNvPr id="26" name="楕円 25">
            <a:extLst>
              <a:ext uri="{FF2B5EF4-FFF2-40B4-BE49-F238E27FC236}">
                <a16:creationId xmlns:a16="http://schemas.microsoft.com/office/drawing/2014/main" id="{F16AD84D-A8DE-42BF-A79C-E4D87302EA9B}"/>
              </a:ext>
            </a:extLst>
          </p:cNvPr>
          <p:cNvSpPr/>
          <p:nvPr/>
        </p:nvSpPr>
        <p:spPr>
          <a:xfrm>
            <a:off x="1140823" y="897680"/>
            <a:ext cx="2664823" cy="12975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BIZ UDP明朝 Medium" panose="02020500000000000000" pitchFamily="18" charset="-128"/>
                <a:ea typeface="BIZ UDP明朝 Medium" panose="02020500000000000000" pitchFamily="18" charset="-128"/>
              </a:rPr>
              <a:t>海洋</a:t>
            </a:r>
            <a:r>
              <a:rPr kumimoji="1" lang="ja-JP" altLang="en-US" b="1" dirty="0">
                <a:solidFill>
                  <a:srgbClr val="7030A0"/>
                </a:solidFill>
                <a:latin typeface="BIZ UDP明朝 Medium" panose="02020500000000000000" pitchFamily="18" charset="-128"/>
                <a:ea typeface="BIZ UDP明朝 Medium" panose="02020500000000000000" pitchFamily="18" charset="-128"/>
              </a:rPr>
              <a:t>温度差</a:t>
            </a:r>
            <a:r>
              <a:rPr kumimoji="1" lang="ja-JP" altLang="en-US" dirty="0">
                <a:solidFill>
                  <a:schemeClr val="tx1"/>
                </a:solidFill>
                <a:latin typeface="BIZ UDP明朝 Medium" panose="02020500000000000000" pitchFamily="18" charset="-128"/>
                <a:ea typeface="BIZ UDP明朝 Medium" panose="02020500000000000000" pitchFamily="18" charset="-128"/>
              </a:rPr>
              <a:t>発電</a:t>
            </a:r>
            <a:endParaRPr kumimoji="1" lang="en-US" altLang="ja-JP" dirty="0">
              <a:solidFill>
                <a:schemeClr val="tx1"/>
              </a:solidFill>
              <a:latin typeface="BIZ UDP明朝 Medium" panose="02020500000000000000" pitchFamily="18" charset="-128"/>
              <a:ea typeface="BIZ UDP明朝 Medium" panose="02020500000000000000" pitchFamily="18" charset="-128"/>
            </a:endParaRPr>
          </a:p>
          <a:p>
            <a:pPr algn="ctr"/>
            <a:r>
              <a:rPr kumimoji="1" lang="ja-JP" altLang="en-US" dirty="0">
                <a:solidFill>
                  <a:schemeClr val="tx1"/>
                </a:solidFill>
                <a:latin typeface="BIZ UDP明朝 Medium" panose="02020500000000000000" pitchFamily="18" charset="-128"/>
                <a:ea typeface="BIZ UDP明朝 Medium" panose="02020500000000000000" pitchFamily="18" charset="-128"/>
              </a:rPr>
              <a:t>海洋</a:t>
            </a:r>
            <a:r>
              <a:rPr kumimoji="1" lang="ja-JP" altLang="en-US" dirty="0">
                <a:solidFill>
                  <a:srgbClr val="FF0000"/>
                </a:solidFill>
                <a:latin typeface="BIZ UDP明朝 Medium" panose="02020500000000000000" pitchFamily="18" charset="-128"/>
                <a:ea typeface="BIZ UDP明朝 Medium" panose="02020500000000000000" pitchFamily="18" charset="-128"/>
              </a:rPr>
              <a:t>太陽光</a:t>
            </a:r>
            <a:r>
              <a:rPr kumimoji="1" lang="ja-JP" altLang="en-US" dirty="0">
                <a:solidFill>
                  <a:schemeClr val="tx1"/>
                </a:solidFill>
                <a:latin typeface="BIZ UDP明朝 Medium" panose="02020500000000000000" pitchFamily="18" charset="-128"/>
                <a:ea typeface="BIZ UDP明朝 Medium" panose="02020500000000000000" pitchFamily="18" charset="-128"/>
              </a:rPr>
              <a:t>発電</a:t>
            </a:r>
            <a:endParaRPr kumimoji="1" lang="ja-JP" altLang="en-US" sz="1100" dirty="0">
              <a:solidFill>
                <a:schemeClr val="tx1"/>
              </a:solidFill>
              <a:latin typeface="BIZ UDP明朝 Medium" panose="02020500000000000000" pitchFamily="18" charset="-128"/>
              <a:ea typeface="BIZ UDP明朝 Medium" panose="02020500000000000000" pitchFamily="18" charset="-128"/>
            </a:endParaRPr>
          </a:p>
        </p:txBody>
      </p:sp>
      <p:sp>
        <p:nvSpPr>
          <p:cNvPr id="27" name="四角形: 角を丸くする 26">
            <a:extLst>
              <a:ext uri="{FF2B5EF4-FFF2-40B4-BE49-F238E27FC236}">
                <a16:creationId xmlns:a16="http://schemas.microsoft.com/office/drawing/2014/main" id="{E196E4F5-2C12-4E8F-878D-66FE102EDF6B}"/>
              </a:ext>
            </a:extLst>
          </p:cNvPr>
          <p:cNvSpPr/>
          <p:nvPr/>
        </p:nvSpPr>
        <p:spPr>
          <a:xfrm>
            <a:off x="836023" y="661851"/>
            <a:ext cx="3248292" cy="292608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28" name="テキスト ボックス 27">
            <a:extLst>
              <a:ext uri="{FF2B5EF4-FFF2-40B4-BE49-F238E27FC236}">
                <a16:creationId xmlns:a16="http://schemas.microsoft.com/office/drawing/2014/main" id="{08E1DE8C-83CC-426A-B75B-267C91A5F50B}"/>
              </a:ext>
            </a:extLst>
          </p:cNvPr>
          <p:cNvSpPr txBox="1"/>
          <p:nvPr/>
        </p:nvSpPr>
        <p:spPr>
          <a:xfrm>
            <a:off x="1140823" y="292518"/>
            <a:ext cx="2673538" cy="369332"/>
          </a:xfrm>
          <a:prstGeom prst="rect">
            <a:avLst/>
          </a:prstGeom>
          <a:noFill/>
        </p:spPr>
        <p:txBody>
          <a:bodyPr wrap="square" rtlCol="0">
            <a:spAutoFit/>
          </a:bodyPr>
          <a:lstStyle/>
          <a:p>
            <a:pPr algn="ctr"/>
            <a:r>
              <a:rPr kumimoji="1" lang="ja-JP" altLang="en-US" b="1" dirty="0">
                <a:latin typeface="BIZ UDP明朝 Medium" panose="02020500000000000000" pitchFamily="18" charset="-128"/>
                <a:ea typeface="BIZ UDP明朝 Medium" panose="02020500000000000000" pitchFamily="18" charset="-128"/>
              </a:rPr>
              <a:t>海洋プラットフォーム</a:t>
            </a:r>
          </a:p>
        </p:txBody>
      </p:sp>
      <p:sp>
        <p:nvSpPr>
          <p:cNvPr id="35" name="楕円 34">
            <a:extLst>
              <a:ext uri="{FF2B5EF4-FFF2-40B4-BE49-F238E27FC236}">
                <a16:creationId xmlns:a16="http://schemas.microsoft.com/office/drawing/2014/main" id="{049D9D1F-51C6-423C-AD0E-FA420A7C2E85}"/>
              </a:ext>
            </a:extLst>
          </p:cNvPr>
          <p:cNvSpPr/>
          <p:nvPr/>
        </p:nvSpPr>
        <p:spPr>
          <a:xfrm>
            <a:off x="5353594" y="248891"/>
            <a:ext cx="742406" cy="6487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BIZ UDP明朝 Medium" panose="02020500000000000000" pitchFamily="18" charset="-128"/>
                <a:ea typeface="BIZ UDP明朝 Medium" panose="02020500000000000000" pitchFamily="18" charset="-128"/>
              </a:rPr>
              <a:t>売電</a:t>
            </a:r>
            <a:endParaRPr kumimoji="1" lang="ja-JP" altLang="en-US" sz="1100" dirty="0">
              <a:solidFill>
                <a:schemeClr val="tx1"/>
              </a:solidFill>
              <a:latin typeface="BIZ UDP明朝 Medium" panose="02020500000000000000" pitchFamily="18" charset="-128"/>
              <a:ea typeface="BIZ UDP明朝 Medium" panose="02020500000000000000" pitchFamily="18" charset="-128"/>
            </a:endParaRPr>
          </a:p>
        </p:txBody>
      </p:sp>
      <p:cxnSp>
        <p:nvCxnSpPr>
          <p:cNvPr id="36" name="直線矢印コネクタ 35">
            <a:extLst>
              <a:ext uri="{FF2B5EF4-FFF2-40B4-BE49-F238E27FC236}">
                <a16:creationId xmlns:a16="http://schemas.microsoft.com/office/drawing/2014/main" id="{20C2871A-18B3-4F40-8145-87831AADAE90}"/>
              </a:ext>
            </a:extLst>
          </p:cNvPr>
          <p:cNvCxnSpPr>
            <a:cxnSpLocks/>
            <a:endCxn id="35" idx="4"/>
          </p:cNvCxnSpPr>
          <p:nvPr/>
        </p:nvCxnSpPr>
        <p:spPr>
          <a:xfrm flipV="1">
            <a:off x="5724797" y="897680"/>
            <a:ext cx="0" cy="49490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CB22915B-0813-447D-91B6-88A20926C642}"/>
              </a:ext>
            </a:extLst>
          </p:cNvPr>
          <p:cNvCxnSpPr>
            <a:cxnSpLocks/>
            <a:stCxn id="10" idx="4"/>
            <a:endCxn id="16" idx="2"/>
          </p:cNvCxnSpPr>
          <p:nvPr/>
        </p:nvCxnSpPr>
        <p:spPr>
          <a:xfrm rot="16200000" flipH="1">
            <a:off x="5632574" y="2785655"/>
            <a:ext cx="2126457" cy="193547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F2437BF-3D49-4E50-9A33-0E5C7345556B}"/>
              </a:ext>
            </a:extLst>
          </p:cNvPr>
          <p:cNvCxnSpPr>
            <a:stCxn id="16" idx="0"/>
            <a:endCxn id="21" idx="4"/>
          </p:cNvCxnSpPr>
          <p:nvPr/>
        </p:nvCxnSpPr>
        <p:spPr>
          <a:xfrm flipV="1">
            <a:off x="8856615" y="2690166"/>
            <a:ext cx="0" cy="1615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83A48B6B-EC42-4917-BB0E-E2465D09FCAD}"/>
              </a:ext>
            </a:extLst>
          </p:cNvPr>
          <p:cNvSpPr/>
          <p:nvPr/>
        </p:nvSpPr>
        <p:spPr>
          <a:xfrm>
            <a:off x="11586749" y="3788229"/>
            <a:ext cx="444132" cy="211733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南関東ガス田</a:t>
            </a:r>
          </a:p>
        </p:txBody>
      </p:sp>
      <p:cxnSp>
        <p:nvCxnSpPr>
          <p:cNvPr id="46" name="直線矢印コネクタ 45">
            <a:extLst>
              <a:ext uri="{FF2B5EF4-FFF2-40B4-BE49-F238E27FC236}">
                <a16:creationId xmlns:a16="http://schemas.microsoft.com/office/drawing/2014/main" id="{CFCBE76D-4BA0-42CE-8C94-4EA94DB5C8EE}"/>
              </a:ext>
            </a:extLst>
          </p:cNvPr>
          <p:cNvCxnSpPr>
            <a:cxnSpLocks/>
            <a:stCxn id="45" idx="1"/>
          </p:cNvCxnSpPr>
          <p:nvPr/>
        </p:nvCxnSpPr>
        <p:spPr>
          <a:xfrm flipH="1" flipV="1">
            <a:off x="10049701" y="4841660"/>
            <a:ext cx="1537048" cy="523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4F7844A0-37B5-49A8-AF62-C974A6292A87}"/>
              </a:ext>
            </a:extLst>
          </p:cNvPr>
          <p:cNvSpPr txBox="1"/>
          <p:nvPr/>
        </p:nvSpPr>
        <p:spPr>
          <a:xfrm>
            <a:off x="10271755" y="4564379"/>
            <a:ext cx="1097266" cy="307777"/>
          </a:xfrm>
          <a:prstGeom prst="rect">
            <a:avLst/>
          </a:prstGeom>
          <a:noFill/>
        </p:spPr>
        <p:txBody>
          <a:bodyPr wrap="square" rtlCol="0">
            <a:spAutoFit/>
          </a:bodyPr>
          <a:lstStyle/>
          <a:p>
            <a:pPr algn="ctr"/>
            <a:r>
              <a:rPr lang="ja-JP" altLang="en-US" sz="1400" dirty="0"/>
              <a:t>メタン供給</a:t>
            </a:r>
            <a:endParaRPr kumimoji="1" lang="ja-JP" altLang="en-US" sz="1400" dirty="0"/>
          </a:p>
        </p:txBody>
      </p:sp>
      <p:sp>
        <p:nvSpPr>
          <p:cNvPr id="50" name="テキスト ボックス 49">
            <a:extLst>
              <a:ext uri="{FF2B5EF4-FFF2-40B4-BE49-F238E27FC236}">
                <a16:creationId xmlns:a16="http://schemas.microsoft.com/office/drawing/2014/main" id="{80364B76-7DDD-49F9-AE16-48DA2787A3E1}"/>
              </a:ext>
            </a:extLst>
          </p:cNvPr>
          <p:cNvSpPr txBox="1"/>
          <p:nvPr/>
        </p:nvSpPr>
        <p:spPr>
          <a:xfrm>
            <a:off x="6111259" y="4554871"/>
            <a:ext cx="1097266" cy="307777"/>
          </a:xfrm>
          <a:prstGeom prst="rect">
            <a:avLst/>
          </a:prstGeom>
          <a:noFill/>
        </p:spPr>
        <p:txBody>
          <a:bodyPr wrap="square" rtlCol="0">
            <a:spAutoFit/>
          </a:bodyPr>
          <a:lstStyle/>
          <a:p>
            <a:pPr algn="ctr"/>
            <a:r>
              <a:rPr lang="ja-JP" altLang="en-US" sz="1400" dirty="0"/>
              <a:t>電力供給</a:t>
            </a:r>
            <a:endParaRPr kumimoji="1" lang="ja-JP" altLang="en-US" sz="1400" dirty="0"/>
          </a:p>
        </p:txBody>
      </p:sp>
      <p:sp>
        <p:nvSpPr>
          <p:cNvPr id="52" name="テキスト ボックス 51">
            <a:extLst>
              <a:ext uri="{FF2B5EF4-FFF2-40B4-BE49-F238E27FC236}">
                <a16:creationId xmlns:a16="http://schemas.microsoft.com/office/drawing/2014/main" id="{6A1F79E1-C552-4C25-8F20-25983E86F3CD}"/>
              </a:ext>
            </a:extLst>
          </p:cNvPr>
          <p:cNvSpPr txBox="1"/>
          <p:nvPr/>
        </p:nvSpPr>
        <p:spPr>
          <a:xfrm>
            <a:off x="8876486" y="2756628"/>
            <a:ext cx="287365" cy="1600438"/>
          </a:xfrm>
          <a:prstGeom prst="rect">
            <a:avLst/>
          </a:prstGeom>
          <a:noFill/>
        </p:spPr>
        <p:txBody>
          <a:bodyPr wrap="square" rtlCol="0">
            <a:spAutoFit/>
          </a:bodyPr>
          <a:lstStyle/>
          <a:p>
            <a:pPr algn="ctr"/>
            <a:r>
              <a:rPr kumimoji="1" lang="ja-JP" altLang="en-US" sz="1400" dirty="0"/>
              <a:t>タンパク質供給</a:t>
            </a:r>
          </a:p>
        </p:txBody>
      </p:sp>
      <p:cxnSp>
        <p:nvCxnSpPr>
          <p:cNvPr id="54" name="コネクタ: カギ線 53">
            <a:extLst>
              <a:ext uri="{FF2B5EF4-FFF2-40B4-BE49-F238E27FC236}">
                <a16:creationId xmlns:a16="http://schemas.microsoft.com/office/drawing/2014/main" id="{0A97B171-8053-432C-9800-C994B49353AF}"/>
              </a:ext>
            </a:extLst>
          </p:cNvPr>
          <p:cNvCxnSpPr>
            <a:cxnSpLocks/>
            <a:stCxn id="16" idx="4"/>
            <a:endCxn id="9" idx="4"/>
          </p:cNvCxnSpPr>
          <p:nvPr/>
        </p:nvCxnSpPr>
        <p:spPr>
          <a:xfrm rot="5400000">
            <a:off x="5589617" y="2198414"/>
            <a:ext cx="137552" cy="6396444"/>
          </a:xfrm>
          <a:prstGeom prst="bentConnector3">
            <a:avLst>
              <a:gd name="adj1" fmla="val 99427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40EC1BAC-3B5C-4BB3-AF2A-A913D410C9D1}"/>
              </a:ext>
            </a:extLst>
          </p:cNvPr>
          <p:cNvSpPr txBox="1"/>
          <p:nvPr/>
        </p:nvSpPr>
        <p:spPr>
          <a:xfrm>
            <a:off x="6470469" y="1761444"/>
            <a:ext cx="1097266" cy="307777"/>
          </a:xfrm>
          <a:prstGeom prst="rect">
            <a:avLst/>
          </a:prstGeom>
          <a:noFill/>
        </p:spPr>
        <p:txBody>
          <a:bodyPr wrap="square" rtlCol="0">
            <a:spAutoFit/>
          </a:bodyPr>
          <a:lstStyle/>
          <a:p>
            <a:pPr algn="ctr"/>
            <a:r>
              <a:rPr lang="ja-JP" altLang="en-US" sz="1400" dirty="0"/>
              <a:t>電力供給</a:t>
            </a:r>
            <a:endParaRPr kumimoji="1" lang="ja-JP" altLang="en-US" sz="1400" dirty="0"/>
          </a:p>
        </p:txBody>
      </p:sp>
      <p:sp>
        <p:nvSpPr>
          <p:cNvPr id="61" name="テキスト ボックス 60">
            <a:extLst>
              <a:ext uri="{FF2B5EF4-FFF2-40B4-BE49-F238E27FC236}">
                <a16:creationId xmlns:a16="http://schemas.microsoft.com/office/drawing/2014/main" id="{6B0E1D37-0125-4EF0-8F25-87DB33FDD031}"/>
              </a:ext>
            </a:extLst>
          </p:cNvPr>
          <p:cNvSpPr txBox="1"/>
          <p:nvPr/>
        </p:nvSpPr>
        <p:spPr>
          <a:xfrm>
            <a:off x="716043" y="6045315"/>
            <a:ext cx="1648090" cy="523220"/>
          </a:xfrm>
          <a:prstGeom prst="rect">
            <a:avLst/>
          </a:prstGeom>
          <a:noFill/>
        </p:spPr>
        <p:txBody>
          <a:bodyPr wrap="square" rtlCol="0">
            <a:spAutoFit/>
          </a:bodyPr>
          <a:lstStyle/>
          <a:p>
            <a:pPr algn="ctr"/>
            <a:r>
              <a:rPr kumimoji="1" lang="ja-JP" altLang="en-US" sz="1400" dirty="0"/>
              <a:t>養殖飼料供給</a:t>
            </a:r>
            <a:endParaRPr kumimoji="1" lang="en-US" altLang="ja-JP" sz="1400" dirty="0"/>
          </a:p>
          <a:p>
            <a:pPr algn="ctr"/>
            <a:r>
              <a:rPr kumimoji="1" lang="ja-JP" altLang="en-US" sz="1400" dirty="0"/>
              <a:t>タンパク質供給</a:t>
            </a:r>
          </a:p>
        </p:txBody>
      </p:sp>
      <p:cxnSp>
        <p:nvCxnSpPr>
          <p:cNvPr id="68" name="直線矢印コネクタ 67">
            <a:extLst>
              <a:ext uri="{FF2B5EF4-FFF2-40B4-BE49-F238E27FC236}">
                <a16:creationId xmlns:a16="http://schemas.microsoft.com/office/drawing/2014/main" id="{52BCC07F-501E-415C-8199-5F987AA275D5}"/>
              </a:ext>
            </a:extLst>
          </p:cNvPr>
          <p:cNvCxnSpPr>
            <a:cxnSpLocks/>
            <a:endCxn id="23" idx="0"/>
          </p:cNvCxnSpPr>
          <p:nvPr/>
        </p:nvCxnSpPr>
        <p:spPr>
          <a:xfrm flipH="1">
            <a:off x="4700465" y="2041377"/>
            <a:ext cx="6523" cy="31837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楕円 68">
            <a:extLst>
              <a:ext uri="{FF2B5EF4-FFF2-40B4-BE49-F238E27FC236}">
                <a16:creationId xmlns:a16="http://schemas.microsoft.com/office/drawing/2014/main" id="{A5AAA255-AD32-4E54-9F59-07C13C16B452}"/>
              </a:ext>
            </a:extLst>
          </p:cNvPr>
          <p:cNvSpPr/>
          <p:nvPr/>
        </p:nvSpPr>
        <p:spPr>
          <a:xfrm>
            <a:off x="5521248" y="5514702"/>
            <a:ext cx="742406" cy="6487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latin typeface="BIZ UDP明朝 Medium" panose="02020500000000000000" pitchFamily="18" charset="-128"/>
                <a:ea typeface="BIZ UDP明朝 Medium" panose="02020500000000000000" pitchFamily="18" charset="-128"/>
              </a:rPr>
              <a:t>回収</a:t>
            </a:r>
            <a:r>
              <a:rPr kumimoji="1" lang="en-US" altLang="ja-JP" sz="1100" dirty="0">
                <a:solidFill>
                  <a:schemeClr val="tx1"/>
                </a:solidFill>
                <a:latin typeface="BIZ UDP明朝 Medium" panose="02020500000000000000" pitchFamily="18" charset="-128"/>
                <a:ea typeface="BIZ UDP明朝 Medium" panose="02020500000000000000" pitchFamily="18" charset="-128"/>
              </a:rPr>
              <a:t>CO2</a:t>
            </a:r>
            <a:endParaRPr kumimoji="1" lang="ja-JP" altLang="en-US" sz="1100" dirty="0">
              <a:solidFill>
                <a:schemeClr val="tx1"/>
              </a:solidFill>
              <a:latin typeface="BIZ UDP明朝 Medium" panose="02020500000000000000" pitchFamily="18" charset="-128"/>
              <a:ea typeface="BIZ UDP明朝 Medium" panose="02020500000000000000" pitchFamily="18" charset="-128"/>
            </a:endParaRPr>
          </a:p>
        </p:txBody>
      </p:sp>
      <p:cxnSp>
        <p:nvCxnSpPr>
          <p:cNvPr id="73" name="コネクタ: カギ線 72">
            <a:extLst>
              <a:ext uri="{FF2B5EF4-FFF2-40B4-BE49-F238E27FC236}">
                <a16:creationId xmlns:a16="http://schemas.microsoft.com/office/drawing/2014/main" id="{556D400D-A1AD-4772-B983-E538FC433088}"/>
              </a:ext>
            </a:extLst>
          </p:cNvPr>
          <p:cNvCxnSpPr>
            <a:stCxn id="69" idx="6"/>
            <a:endCxn id="16" idx="3"/>
          </p:cNvCxnSpPr>
          <p:nvPr/>
        </p:nvCxnSpPr>
        <p:spPr>
          <a:xfrm flipV="1">
            <a:off x="6263654" y="5178122"/>
            <a:ext cx="1749330" cy="6609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267C2DB3-1F21-414C-8EC4-F895EBCF06CA}"/>
              </a:ext>
            </a:extLst>
          </p:cNvPr>
          <p:cNvSpPr txBox="1"/>
          <p:nvPr/>
        </p:nvSpPr>
        <p:spPr>
          <a:xfrm>
            <a:off x="5079279" y="5073717"/>
            <a:ext cx="1571903" cy="307777"/>
          </a:xfrm>
          <a:prstGeom prst="rect">
            <a:avLst/>
          </a:prstGeom>
          <a:noFill/>
        </p:spPr>
        <p:txBody>
          <a:bodyPr wrap="square" rtlCol="0">
            <a:spAutoFit/>
          </a:bodyPr>
          <a:lstStyle/>
          <a:p>
            <a:pPr algn="ctr"/>
            <a:r>
              <a:rPr lang="ja-JP" altLang="en-US" sz="1400" dirty="0"/>
              <a:t>メタネーション</a:t>
            </a:r>
            <a:endParaRPr kumimoji="1" lang="ja-JP" altLang="en-US" sz="1400" dirty="0"/>
          </a:p>
        </p:txBody>
      </p:sp>
      <p:sp>
        <p:nvSpPr>
          <p:cNvPr id="77" name="テキスト ボックス 76">
            <a:extLst>
              <a:ext uri="{FF2B5EF4-FFF2-40B4-BE49-F238E27FC236}">
                <a16:creationId xmlns:a16="http://schemas.microsoft.com/office/drawing/2014/main" id="{CCABE0D0-AEA2-4A0A-A1F4-56F9DF07803E}"/>
              </a:ext>
            </a:extLst>
          </p:cNvPr>
          <p:cNvSpPr txBox="1"/>
          <p:nvPr/>
        </p:nvSpPr>
        <p:spPr>
          <a:xfrm>
            <a:off x="6246492" y="5612753"/>
            <a:ext cx="1641026" cy="307777"/>
          </a:xfrm>
          <a:prstGeom prst="rect">
            <a:avLst/>
          </a:prstGeom>
          <a:noFill/>
        </p:spPr>
        <p:txBody>
          <a:bodyPr wrap="square" rtlCol="0">
            <a:spAutoFit/>
          </a:bodyPr>
          <a:lstStyle/>
          <a:p>
            <a:pPr algn="ctr"/>
            <a:r>
              <a:rPr lang="ja-JP" altLang="en-US" sz="1400" dirty="0"/>
              <a:t>ブルーメタン供給</a:t>
            </a:r>
            <a:endParaRPr kumimoji="1" lang="ja-JP" altLang="en-US" sz="1400" dirty="0"/>
          </a:p>
        </p:txBody>
      </p:sp>
      <p:sp>
        <p:nvSpPr>
          <p:cNvPr id="78" name="四角形: 角を丸くする 77">
            <a:extLst>
              <a:ext uri="{FF2B5EF4-FFF2-40B4-BE49-F238E27FC236}">
                <a16:creationId xmlns:a16="http://schemas.microsoft.com/office/drawing/2014/main" id="{A8568101-6076-4365-8A09-0A3F41E9F670}"/>
              </a:ext>
            </a:extLst>
          </p:cNvPr>
          <p:cNvSpPr/>
          <p:nvPr/>
        </p:nvSpPr>
        <p:spPr>
          <a:xfrm>
            <a:off x="3814361" y="5085805"/>
            <a:ext cx="2865109" cy="1479673"/>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cxnSp>
        <p:nvCxnSpPr>
          <p:cNvPr id="80" name="コネクタ: カギ線 79">
            <a:extLst>
              <a:ext uri="{FF2B5EF4-FFF2-40B4-BE49-F238E27FC236}">
                <a16:creationId xmlns:a16="http://schemas.microsoft.com/office/drawing/2014/main" id="{3FB5C380-FC0A-4407-AE43-7153328CB4E9}"/>
              </a:ext>
            </a:extLst>
          </p:cNvPr>
          <p:cNvCxnSpPr>
            <a:cxnSpLocks/>
            <a:stCxn id="45" idx="0"/>
            <a:endCxn id="21" idx="6"/>
          </p:cNvCxnSpPr>
          <p:nvPr/>
        </p:nvCxnSpPr>
        <p:spPr>
          <a:xfrm rot="16200000" flipV="1">
            <a:off x="10055826" y="2035240"/>
            <a:ext cx="1746852" cy="1759126"/>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AD64FB58-4C93-4B31-9790-0589BEC50F50}"/>
              </a:ext>
            </a:extLst>
          </p:cNvPr>
          <p:cNvSpPr txBox="1"/>
          <p:nvPr/>
        </p:nvSpPr>
        <p:spPr>
          <a:xfrm>
            <a:off x="10182214" y="1761444"/>
            <a:ext cx="1494077" cy="307777"/>
          </a:xfrm>
          <a:prstGeom prst="rect">
            <a:avLst/>
          </a:prstGeom>
          <a:noFill/>
        </p:spPr>
        <p:txBody>
          <a:bodyPr wrap="square" rtlCol="0">
            <a:spAutoFit/>
          </a:bodyPr>
          <a:lstStyle/>
          <a:p>
            <a:pPr algn="ctr"/>
            <a:r>
              <a:rPr kumimoji="1" lang="ja-JP" altLang="en-US" sz="1400" dirty="0"/>
              <a:t>廃かん水再利用</a:t>
            </a:r>
          </a:p>
        </p:txBody>
      </p:sp>
      <p:cxnSp>
        <p:nvCxnSpPr>
          <p:cNvPr id="83" name="コネクタ: カギ線 82">
            <a:extLst>
              <a:ext uri="{FF2B5EF4-FFF2-40B4-BE49-F238E27FC236}">
                <a16:creationId xmlns:a16="http://schemas.microsoft.com/office/drawing/2014/main" id="{11990B4B-114C-4B84-82A2-DD6E14B28045}"/>
              </a:ext>
            </a:extLst>
          </p:cNvPr>
          <p:cNvCxnSpPr>
            <a:cxnSpLocks/>
            <a:stCxn id="45" idx="2"/>
            <a:endCxn id="69" idx="4"/>
          </p:cNvCxnSpPr>
          <p:nvPr/>
        </p:nvCxnSpPr>
        <p:spPr>
          <a:xfrm rot="5400000">
            <a:off x="8721667" y="3076343"/>
            <a:ext cx="257932" cy="5916364"/>
          </a:xfrm>
          <a:prstGeom prst="bentConnector3">
            <a:avLst>
              <a:gd name="adj1" fmla="val 18862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0762EBBF-F0A0-4E1D-990F-44AFFA311E5B}"/>
              </a:ext>
            </a:extLst>
          </p:cNvPr>
          <p:cNvSpPr txBox="1"/>
          <p:nvPr/>
        </p:nvSpPr>
        <p:spPr>
          <a:xfrm>
            <a:off x="9361701" y="6131624"/>
            <a:ext cx="1641026" cy="307777"/>
          </a:xfrm>
          <a:prstGeom prst="rect">
            <a:avLst/>
          </a:prstGeom>
          <a:noFill/>
        </p:spPr>
        <p:txBody>
          <a:bodyPr wrap="square" rtlCol="0">
            <a:spAutoFit/>
          </a:bodyPr>
          <a:lstStyle/>
          <a:p>
            <a:pPr algn="ctr"/>
            <a:r>
              <a:rPr lang="ja-JP" altLang="en-US" sz="1400" dirty="0"/>
              <a:t>回収</a:t>
            </a:r>
            <a:r>
              <a:rPr lang="en-US" altLang="ja-JP" sz="1400" dirty="0"/>
              <a:t>CO2</a:t>
            </a:r>
            <a:endParaRPr kumimoji="1" lang="ja-JP" altLang="en-US" sz="1400" dirty="0"/>
          </a:p>
        </p:txBody>
      </p:sp>
      <p:sp>
        <p:nvSpPr>
          <p:cNvPr id="91" name="テキスト ボックス 90">
            <a:extLst>
              <a:ext uri="{FF2B5EF4-FFF2-40B4-BE49-F238E27FC236}">
                <a16:creationId xmlns:a16="http://schemas.microsoft.com/office/drawing/2014/main" id="{1A46D6AC-E716-4840-9665-712F79099DC5}"/>
              </a:ext>
            </a:extLst>
          </p:cNvPr>
          <p:cNvSpPr txBox="1"/>
          <p:nvPr/>
        </p:nvSpPr>
        <p:spPr>
          <a:xfrm>
            <a:off x="10203984" y="2041377"/>
            <a:ext cx="1494078" cy="369332"/>
          </a:xfrm>
          <a:prstGeom prst="rect">
            <a:avLst/>
          </a:prstGeom>
          <a:noFill/>
        </p:spPr>
        <p:txBody>
          <a:bodyPr wrap="square" rtlCol="0">
            <a:spAutoFit/>
          </a:bodyPr>
          <a:lstStyle/>
          <a:p>
            <a:r>
              <a:rPr kumimoji="1" lang="ja-JP" altLang="en-US" sz="600" dirty="0"/>
              <a:t>ナトリウム、カリウム、カルシウム、マグネシウム、重炭酸、アンモニア、ホウ酸、臭素など含有</a:t>
            </a:r>
          </a:p>
        </p:txBody>
      </p:sp>
      <p:sp>
        <p:nvSpPr>
          <p:cNvPr id="93" name="テキスト ボックス 92">
            <a:extLst>
              <a:ext uri="{FF2B5EF4-FFF2-40B4-BE49-F238E27FC236}">
                <a16:creationId xmlns:a16="http://schemas.microsoft.com/office/drawing/2014/main" id="{912623F7-57E8-415D-A6BE-248A1A041661}"/>
              </a:ext>
            </a:extLst>
          </p:cNvPr>
          <p:cNvSpPr txBox="1"/>
          <p:nvPr/>
        </p:nvSpPr>
        <p:spPr>
          <a:xfrm>
            <a:off x="4463155" y="3316687"/>
            <a:ext cx="287365" cy="954107"/>
          </a:xfrm>
          <a:prstGeom prst="rect">
            <a:avLst/>
          </a:prstGeom>
          <a:noFill/>
        </p:spPr>
        <p:txBody>
          <a:bodyPr wrap="square" rtlCol="0">
            <a:spAutoFit/>
          </a:bodyPr>
          <a:lstStyle/>
          <a:p>
            <a:pPr algn="ctr"/>
            <a:r>
              <a:rPr kumimoji="1" lang="ja-JP" altLang="en-US" sz="1400" dirty="0"/>
              <a:t>電気分解</a:t>
            </a:r>
          </a:p>
        </p:txBody>
      </p:sp>
      <p:pic>
        <p:nvPicPr>
          <p:cNvPr id="1028" name="Picture 4" descr="FRDジャパン公式ウェブサイト">
            <a:extLst>
              <a:ext uri="{FF2B5EF4-FFF2-40B4-BE49-F238E27FC236}">
                <a16:creationId xmlns:a16="http://schemas.microsoft.com/office/drawing/2014/main" id="{CF80492E-1875-4448-85E4-D1F4AF44E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035" y="418599"/>
            <a:ext cx="1886564" cy="8983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ysta">
            <a:extLst>
              <a:ext uri="{FF2B5EF4-FFF2-40B4-BE49-F238E27FC236}">
                <a16:creationId xmlns:a16="http://schemas.microsoft.com/office/drawing/2014/main" id="{25C65540-6549-4573-8057-DC396C07C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4556" y="3800501"/>
            <a:ext cx="1623195" cy="4382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おいしさのみなもと FEED ONE">
            <a:extLst>
              <a:ext uri="{FF2B5EF4-FFF2-40B4-BE49-F238E27FC236}">
                <a16:creationId xmlns:a16="http://schemas.microsoft.com/office/drawing/2014/main" id="{73781C91-3700-4316-868E-27C506C25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2589" y="3715477"/>
            <a:ext cx="20669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descr="おいしさのみなもと FEED ONE">
            <a:extLst>
              <a:ext uri="{FF2B5EF4-FFF2-40B4-BE49-F238E27FC236}">
                <a16:creationId xmlns:a16="http://schemas.microsoft.com/office/drawing/2014/main" id="{21DB8746-32D6-492B-A023-FC22A6AF10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208" y="5578590"/>
            <a:ext cx="2066925" cy="466725"/>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7AB66FCC-64B9-4025-9A62-9AC175051E69}"/>
              </a:ext>
            </a:extLst>
          </p:cNvPr>
          <p:cNvSpPr txBox="1"/>
          <p:nvPr/>
        </p:nvSpPr>
        <p:spPr>
          <a:xfrm>
            <a:off x="382785" y="3860056"/>
            <a:ext cx="1798715" cy="369332"/>
          </a:xfrm>
          <a:prstGeom prst="rect">
            <a:avLst/>
          </a:prstGeom>
          <a:noFill/>
        </p:spPr>
        <p:txBody>
          <a:bodyPr wrap="square" rtlCol="0">
            <a:spAutoFit/>
          </a:bodyPr>
          <a:lstStyle/>
          <a:p>
            <a:pPr algn="ctr"/>
            <a:r>
              <a:rPr kumimoji="1" lang="en-US" altLang="ja-JP" b="1" dirty="0">
                <a:latin typeface="Engravers MT" panose="02090707080505020304" pitchFamily="18" charset="0"/>
              </a:rPr>
              <a:t>UMITRON</a:t>
            </a:r>
            <a:endParaRPr kumimoji="1" lang="ja-JP" altLang="en-US" b="1" dirty="0">
              <a:latin typeface="Engravers MT" panose="02090707080505020304" pitchFamily="18" charset="0"/>
            </a:endParaRPr>
          </a:p>
        </p:txBody>
      </p:sp>
      <p:pic>
        <p:nvPicPr>
          <p:cNvPr id="1034" name="Picture 10" descr="NIPPON STEEL">
            <a:extLst>
              <a:ext uri="{FF2B5EF4-FFF2-40B4-BE49-F238E27FC236}">
                <a16:creationId xmlns:a16="http://schemas.microsoft.com/office/drawing/2014/main" id="{34D51687-D9B1-4756-B88A-AEAF9A5DE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8620" y="6273407"/>
            <a:ext cx="2176589" cy="27570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2CB9CA1-9111-419C-A72D-200DF8DBF6D5}"/>
              </a:ext>
            </a:extLst>
          </p:cNvPr>
          <p:cNvSpPr txBox="1"/>
          <p:nvPr/>
        </p:nvSpPr>
        <p:spPr>
          <a:xfrm>
            <a:off x="6507353" y="6073394"/>
            <a:ext cx="1552282" cy="246221"/>
          </a:xfrm>
          <a:prstGeom prst="rect">
            <a:avLst/>
          </a:prstGeom>
          <a:noFill/>
        </p:spPr>
        <p:txBody>
          <a:bodyPr wrap="square" rtlCol="0">
            <a:spAutoFit/>
          </a:bodyPr>
          <a:lstStyle/>
          <a:p>
            <a:pPr algn="ctr"/>
            <a:r>
              <a:rPr kumimoji="1" lang="ja-JP" altLang="en-US" sz="1000" dirty="0">
                <a:latin typeface="BIZ UDP明朝 Medium" panose="02020500000000000000" pitchFamily="18" charset="-128"/>
                <a:ea typeface="BIZ UDP明朝 Medium" panose="02020500000000000000" pitchFamily="18" charset="-128"/>
              </a:rPr>
              <a:t>東日本製鉄所＠君津</a:t>
            </a:r>
          </a:p>
        </p:txBody>
      </p:sp>
    </p:spTree>
    <p:extLst>
      <p:ext uri="{BB962C8B-B14F-4D97-AF65-F5344CB8AC3E}">
        <p14:creationId xmlns:p14="http://schemas.microsoft.com/office/powerpoint/2010/main" val="660799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09B1C8-830E-4674-9060-039A5139D064}"/>
              </a:ext>
            </a:extLst>
          </p:cNvPr>
          <p:cNvSpPr txBox="1"/>
          <p:nvPr/>
        </p:nvSpPr>
        <p:spPr>
          <a:xfrm>
            <a:off x="366345" y="851464"/>
            <a:ext cx="11387674" cy="5570756"/>
          </a:xfrm>
          <a:prstGeom prst="rect">
            <a:avLst/>
          </a:prstGeom>
          <a:noFill/>
        </p:spPr>
        <p:txBody>
          <a:bodyPr wrap="square">
            <a:spAutoFit/>
          </a:bodyPr>
          <a:lstStyle/>
          <a:p>
            <a:r>
              <a:rPr lang="ja-JP" altLang="en-US" dirty="0">
                <a:latin typeface="BIZ UDP明朝 Medium" panose="02020500000000000000" pitchFamily="18" charset="-128"/>
                <a:ea typeface="BIZ UDP明朝 Medium" panose="02020500000000000000" pitchFamily="18" charset="-128"/>
              </a:rPr>
              <a:t>■目的：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（１）突如として登場する技術により、社会・経済が変化する時代であることを事例をもって知らしめたい。</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（２）時の話題など、ビジネスや生活に関連する事柄に関連させながら、先端的な技術の価値と意義を知らしめたい。</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■概要：</a:t>
            </a:r>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　講演時間は、質疑応答を含め</a:t>
            </a:r>
            <a:endParaRPr lang="en-US" altLang="ja-JP" dirty="0">
              <a:latin typeface="BIZ UDP明朝 Medium" panose="02020500000000000000" pitchFamily="18" charset="-128"/>
              <a:ea typeface="BIZ UDP明朝 Medium" panose="02020500000000000000" pitchFamily="18" charset="-128"/>
            </a:endParaRPr>
          </a:p>
          <a:p>
            <a:endParaRPr lang="en-US" altLang="ja-JP" dirty="0">
              <a:latin typeface="BIZ UDP明朝 Medium" panose="02020500000000000000" pitchFamily="18" charset="-128"/>
              <a:ea typeface="BIZ UDP明朝 Medium" panose="02020500000000000000" pitchFamily="18" charset="-128"/>
            </a:endParaRPr>
          </a:p>
          <a:p>
            <a:r>
              <a:rPr lang="ja-JP" altLang="en-US" dirty="0">
                <a:latin typeface="BIZ UDP明朝 Medium" panose="02020500000000000000" pitchFamily="18" charset="-128"/>
                <a:ea typeface="BIZ UDP明朝 Medium" panose="02020500000000000000" pitchFamily="18" charset="-128"/>
              </a:rPr>
              <a:t>■実施</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：基本毎月</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日</a:t>
            </a:r>
            <a:r>
              <a:rPr lang="en-US" altLang="ja-JP" dirty="0">
                <a:latin typeface="BIZ UDP明朝 Medium" panose="02020500000000000000" pitchFamily="18" charset="-128"/>
                <a:ea typeface="BIZ UDP明朝 Medium" panose="02020500000000000000" pitchFamily="18" charset="-128"/>
                <a:sym typeface="Wingdings" panose="05000000000000000000" pitchFamily="2" charset="2"/>
              </a:rPr>
              <a:t>15</a:t>
            </a:r>
            <a:r>
              <a:rPr lang="ja-JP" altLang="en-US" dirty="0">
                <a:latin typeface="BIZ UDP明朝 Medium" panose="02020500000000000000" pitchFamily="18" charset="-128"/>
                <a:ea typeface="BIZ UDP明朝 Medium" panose="02020500000000000000" pitchFamily="18" charset="-128"/>
                <a:sym typeface="Wingdings" panose="05000000000000000000" pitchFamily="2" charset="2"/>
              </a:rPr>
              <a:t>時開催</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開催当月の</a:t>
            </a:r>
            <a:r>
              <a:rPr lang="en-US" altLang="ja-JP" sz="1400" dirty="0">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1400" dirty="0">
                <a:latin typeface="BIZ UDP明朝 Medium" panose="02020500000000000000" pitchFamily="18" charset="-128"/>
                <a:ea typeface="BIZ UDP明朝 Medium" panose="02020500000000000000" pitchFamily="18" charset="-128"/>
                <a:sym typeface="Wingdings" panose="05000000000000000000" pitchFamily="2" charset="2"/>
              </a:rPr>
              <a:t>日祝日等の場合には翌営業日開催）</a:t>
            </a:r>
            <a:endParaRPr lang="en-US" altLang="ja-JP" dirty="0">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5</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ウクライナ侵攻</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Web</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探偵団～オープンソースとオープンデータ～</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6</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23</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RNA</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ワールド～多彩な機能と医療・農業での利用可能性～</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7</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人工知能のトレンドと</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GPU</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～トランスフォーマーとパーセプトロン～</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8</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25</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日（木）　</a:t>
            </a:r>
            <a:r>
              <a:rPr lang="ja-JP"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中央銀行デジタル通貨（</a:t>
            </a:r>
            <a:r>
              <a:rPr lang="en-US"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CBDC</a:t>
            </a:r>
            <a:r>
              <a:rPr lang="ja-JP"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）の最新動向～</a:t>
            </a:r>
            <a:r>
              <a:rPr lang="ja-JP" altLang="ja-JP" sz="16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ブロックチェーン、デジタル基軸通貨</a:t>
            </a:r>
            <a:r>
              <a:rPr lang="ja-JP" altLang="ja-JP" sz="2000" b="1" i="1" dirty="0">
                <a:solidFill>
                  <a:schemeClr val="tx1">
                    <a:lumMod val="95000"/>
                    <a:lumOff val="5000"/>
                  </a:schemeClr>
                </a:solidFill>
                <a:effectLst/>
                <a:highlight>
                  <a:srgbClr val="C0C0C0"/>
                </a:highlight>
                <a:latin typeface="BIZ UDP明朝 Medium" panose="02020500000000000000" pitchFamily="18" charset="-128"/>
                <a:ea typeface="BIZ UDP明朝 Medium" panose="02020500000000000000" pitchFamily="18" charset="-128"/>
                <a:cs typeface="ＭＳ Ｐゴシック" panose="020B0600070205080204" pitchFamily="50" charset="-128"/>
              </a:rPr>
              <a:t>～</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 </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9</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26</a:t>
            </a:r>
            <a:r>
              <a:rPr lang="ja-JP" altLang="en-US"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rPr>
              <a:t>日（月）　合成生物学～拡大するバイオ経済とベンチャー企業～</a:t>
            </a:r>
            <a:endParaRPr lang="en-US" altLang="ja-JP" sz="2000" b="1" i="1" dirty="0">
              <a:solidFill>
                <a:schemeClr val="tx1">
                  <a:lumMod val="95000"/>
                  <a:lumOff val="5000"/>
                </a:schemeClr>
              </a:solidFill>
              <a:highlight>
                <a:srgbClr val="C0C0C0"/>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sz="2400" b="1"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8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sz="28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10</a:t>
            </a:r>
            <a:r>
              <a:rPr lang="ja-JP" altLang="en-US" sz="28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月</a:t>
            </a:r>
            <a:r>
              <a:rPr lang="en-US" altLang="ja-JP" sz="28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28</a:t>
            </a:r>
            <a:r>
              <a:rPr lang="ja-JP" altLang="en-US" sz="2800" b="1" dirty="0">
                <a:solidFill>
                  <a:srgbClr val="00206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日（金）</a:t>
            </a:r>
            <a:r>
              <a:rPr lang="ja-JP" altLang="en-US" sz="2800" b="1" dirty="0">
                <a:solidFill>
                  <a:srgbClr val="002060"/>
                </a:solidFill>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800" b="1" u="sng"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rPr>
              <a:t>アップサイクル技術～廃棄物に付加価値を！</a:t>
            </a:r>
            <a:endParaRPr lang="en-US" altLang="ja-JP" sz="2800" b="1" u="sng" dirty="0">
              <a:solidFill>
                <a:srgbClr val="C00000"/>
              </a:solidFill>
              <a:highlight>
                <a:srgbClr val="00FFFF"/>
              </a:highlight>
              <a:latin typeface="BIZ UDP明朝 Medium" panose="02020500000000000000" pitchFamily="18" charset="-128"/>
              <a:ea typeface="BIZ UDP明朝 Medium" panose="02020500000000000000" pitchFamily="18" charset="-128"/>
              <a:sym typeface="Wingdings" panose="05000000000000000000" pitchFamily="2" charset="2"/>
            </a:endParaRPr>
          </a:p>
          <a:p>
            <a:endParaRPr lang="en-US" altLang="ja-JP" sz="2000" b="1" u="sng"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ja-JP" altLang="en-US"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２０２２年</a:t>
            </a:r>
            <a:r>
              <a:rPr lang="en-US" altLang="ja-JP"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11</a:t>
            </a:r>
            <a:r>
              <a:rPr lang="ja-JP" altLang="en-US"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月２５日（金）　</a:t>
            </a:r>
            <a:r>
              <a:rPr lang="en-US" altLang="ja-JP"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ラディカル・イノベーション組織～</a:t>
            </a:r>
            <a:r>
              <a:rPr lang="en-US" altLang="ja-JP"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DARPA</a:t>
            </a:r>
            <a:r>
              <a:rPr lang="ja-JP" altLang="en-US"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模倣組織の紹介～</a:t>
            </a:r>
            <a:endParaRPr lang="en-US" altLang="ja-JP"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a:p>
            <a:r>
              <a:rPr lang="en-US" altLang="ja-JP"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2022</a:t>
            </a:r>
            <a:r>
              <a:rPr lang="ja-JP" altLang="en-US"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年</a:t>
            </a:r>
            <a:r>
              <a:rPr lang="en-US" altLang="ja-JP"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12</a:t>
            </a:r>
            <a:r>
              <a:rPr lang="ja-JP" altLang="en-US"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月２３日（金）</a:t>
            </a:r>
            <a:r>
              <a:rPr lang="en-US" altLang="ja-JP"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	</a:t>
            </a:r>
            <a:r>
              <a:rPr lang="ja-JP" altLang="en-US"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rPr>
              <a:t>「満鉄」と「三井物産」～過去を展望し、先人に学ぶ～</a:t>
            </a:r>
            <a:endParaRPr lang="en-US" altLang="ja-JP" sz="2000" b="1" dirty="0">
              <a:solidFill>
                <a:srgbClr val="C00000"/>
              </a:solidFill>
              <a:highlight>
                <a:srgbClr val="FFFF00"/>
              </a:highlight>
              <a:latin typeface="BIZ UDP明朝 Medium" panose="02020500000000000000" pitchFamily="18" charset="-128"/>
              <a:ea typeface="BIZ UDP明朝 Medium" panose="02020500000000000000" pitchFamily="18" charset="-128"/>
              <a:sym typeface="Wingdings" panose="05000000000000000000" pitchFamily="2" charset="2"/>
            </a:endParaRPr>
          </a:p>
        </p:txBody>
      </p:sp>
      <p:sp>
        <p:nvSpPr>
          <p:cNvPr id="7" name="テキスト ボックス 6">
            <a:extLst>
              <a:ext uri="{FF2B5EF4-FFF2-40B4-BE49-F238E27FC236}">
                <a16:creationId xmlns:a16="http://schemas.microsoft.com/office/drawing/2014/main" id="{7945D6E2-15C5-4F56-890D-C1E776C51E80}"/>
              </a:ext>
            </a:extLst>
          </p:cNvPr>
          <p:cNvSpPr txBox="1"/>
          <p:nvPr/>
        </p:nvSpPr>
        <p:spPr>
          <a:xfrm>
            <a:off x="1979344" y="139038"/>
            <a:ext cx="8251903" cy="584775"/>
          </a:xfrm>
          <a:prstGeom prst="rect">
            <a:avLst/>
          </a:prstGeom>
          <a:noFill/>
        </p:spPr>
        <p:txBody>
          <a:bodyPr wrap="square" rtlCol="0">
            <a:spAutoFit/>
          </a:bodyPr>
          <a:lstStyle/>
          <a:p>
            <a:pPr algn="ctr"/>
            <a:r>
              <a:rPr kumimoji="1" lang="en-US" altLang="ja-JP" sz="3200" dirty="0">
                <a:solidFill>
                  <a:srgbClr val="002060"/>
                </a:solidFill>
                <a:latin typeface="Gill Sans Ultra Bold" panose="020B0A02020104020203" pitchFamily="34" charset="0"/>
                <a:ea typeface="BIZ UDP明朝 Medium" panose="02020500000000000000" pitchFamily="18" charset="-128"/>
              </a:rPr>
              <a:t>Work</a:t>
            </a:r>
            <a:r>
              <a:rPr kumimoji="1" lang="en-US" altLang="ja-JP" sz="3200" dirty="0">
                <a:solidFill>
                  <a:schemeClr val="accent2">
                    <a:lumMod val="75000"/>
                  </a:schemeClr>
                </a:solidFill>
                <a:latin typeface="Gill Sans Ultra Bold" panose="020B0A02020104020203" pitchFamily="34" charset="0"/>
                <a:ea typeface="BIZ UDP明朝 Medium" panose="02020500000000000000" pitchFamily="18" charset="-128"/>
              </a:rPr>
              <a:t>-</a:t>
            </a:r>
            <a:r>
              <a:rPr kumimoji="1" lang="en-US" altLang="ja-JP" sz="3200" dirty="0">
                <a:solidFill>
                  <a:schemeClr val="accent3">
                    <a:lumMod val="50000"/>
                  </a:schemeClr>
                </a:solidFill>
                <a:latin typeface="Gill Sans Ultra Bold" panose="020B0A02020104020203" pitchFamily="34" charset="0"/>
                <a:ea typeface="BIZ UDP明朝 Medium" panose="02020500000000000000" pitchFamily="18" charset="-128"/>
              </a:rPr>
              <a:t>X</a:t>
            </a:r>
            <a:r>
              <a:rPr kumimoji="1" lang="ja-JP" altLang="en-US" sz="3200" dirty="0">
                <a:solidFill>
                  <a:schemeClr val="accent3">
                    <a:lumMod val="50000"/>
                  </a:schemeClr>
                </a:solidFill>
                <a:latin typeface="Gill Sans Ultra Bold" panose="020B0A02020104020203" pitchFamily="34" charset="0"/>
                <a:ea typeface="BIZ UDP明朝 Medium" panose="02020500000000000000" pitchFamily="18" charset="-128"/>
              </a:rPr>
              <a:t>戦略研勉強会</a:t>
            </a:r>
            <a:endParaRPr lang="en-US" altLang="ja-JP" sz="2400" dirty="0">
              <a:latin typeface="Gill Sans Ultra Bold" panose="020B0A02020104020203" pitchFamily="34" charset="0"/>
              <a:ea typeface="BIZ UDP明朝 Medium" panose="02020500000000000000" pitchFamily="18" charset="-128"/>
            </a:endParaRPr>
          </a:p>
        </p:txBody>
      </p:sp>
      <p:sp>
        <p:nvSpPr>
          <p:cNvPr id="8" name="テキスト ボックス 7">
            <a:extLst>
              <a:ext uri="{FF2B5EF4-FFF2-40B4-BE49-F238E27FC236}">
                <a16:creationId xmlns:a16="http://schemas.microsoft.com/office/drawing/2014/main" id="{93B28E3E-0C42-401A-87E6-B93026365A00}"/>
              </a:ext>
            </a:extLst>
          </p:cNvPr>
          <p:cNvSpPr txBox="1"/>
          <p:nvPr/>
        </p:nvSpPr>
        <p:spPr>
          <a:xfrm>
            <a:off x="3447630" y="1948773"/>
            <a:ext cx="1950280" cy="830997"/>
          </a:xfrm>
          <a:prstGeom prst="rect">
            <a:avLst/>
          </a:prstGeom>
          <a:noFill/>
        </p:spPr>
        <p:txBody>
          <a:bodyPr wrap="square" rtlCol="0">
            <a:spAutoFit/>
          </a:bodyPr>
          <a:lstStyle/>
          <a:p>
            <a:r>
              <a:rPr kumimoji="1" lang="en-US" altLang="ja-JP" sz="4800" b="1" dirty="0">
                <a:solidFill>
                  <a:srgbClr val="C00000"/>
                </a:solidFill>
                <a:latin typeface="Amasis MT Pro Medium" panose="02040604050005020304" pitchFamily="18" charset="0"/>
              </a:rPr>
              <a:t>30</a:t>
            </a:r>
            <a:r>
              <a:rPr kumimoji="1" lang="ja-JP" altLang="en-US" sz="4800" b="1" dirty="0">
                <a:solidFill>
                  <a:srgbClr val="C00000"/>
                </a:solidFill>
                <a:latin typeface="Amasis MT Pro Medium" panose="02040604050005020304" pitchFamily="18" charset="0"/>
              </a:rPr>
              <a:t>分</a:t>
            </a:r>
            <a:r>
              <a:rPr kumimoji="1" lang="ja-JP" altLang="en-US" sz="4800" b="1" dirty="0">
                <a:latin typeface="Amasis MT Pro Medium" panose="02040604050005020304" pitchFamily="18" charset="0"/>
              </a:rPr>
              <a:t>。</a:t>
            </a:r>
          </a:p>
        </p:txBody>
      </p:sp>
      <p:sp>
        <p:nvSpPr>
          <p:cNvPr id="2" name="テキスト ボックス 1">
            <a:extLst>
              <a:ext uri="{FF2B5EF4-FFF2-40B4-BE49-F238E27FC236}">
                <a16:creationId xmlns:a16="http://schemas.microsoft.com/office/drawing/2014/main" id="{64F9FDFC-D5A4-4827-8BB7-02B39BF5EEEE}"/>
              </a:ext>
            </a:extLst>
          </p:cNvPr>
          <p:cNvSpPr txBox="1"/>
          <p:nvPr/>
        </p:nvSpPr>
        <p:spPr>
          <a:xfrm>
            <a:off x="5397910" y="2042373"/>
            <a:ext cx="5407742" cy="523220"/>
          </a:xfrm>
          <a:prstGeom prst="rect">
            <a:avLst/>
          </a:prstGeom>
          <a:solidFill>
            <a:schemeClr val="accent4">
              <a:lumMod val="60000"/>
              <a:lumOff val="40000"/>
            </a:schemeClr>
          </a:solidFill>
          <a:effectLst>
            <a:glow rad="139700">
              <a:schemeClr val="accent1">
                <a:satMod val="175000"/>
                <a:alpha val="40000"/>
              </a:schemeClr>
            </a:glow>
          </a:effectLst>
        </p:spPr>
        <p:txBody>
          <a:bodyPr wrap="square" rtlCol="0">
            <a:spAutoFit/>
          </a:bodyPr>
          <a:lstStyle/>
          <a:p>
            <a:pPr algn="ctr"/>
            <a:r>
              <a:rPr lang="ja-JP" altLang="en-US" sz="2800" dirty="0">
                <a:latin typeface="Amasis MT Pro Black" panose="02040A04050005020304" pitchFamily="18" charset="0"/>
              </a:rPr>
              <a:t>三井物産本店</a:t>
            </a:r>
            <a:r>
              <a:rPr lang="en-US" altLang="ja-JP" sz="2800" dirty="0">
                <a:latin typeface="Amasis MT Pro Black" panose="02040A04050005020304" pitchFamily="18" charset="0"/>
              </a:rPr>
              <a:t>17</a:t>
            </a:r>
            <a:r>
              <a:rPr lang="ja-JP" altLang="en-US" sz="2800" dirty="0">
                <a:latin typeface="Amasis MT Pro Black" panose="02040A04050005020304" pitchFamily="18" charset="0"/>
              </a:rPr>
              <a:t>階：エリア</a:t>
            </a:r>
            <a:r>
              <a:rPr lang="en-US" altLang="ja-JP" sz="2800" dirty="0">
                <a:latin typeface="Amasis MT Pro Black" panose="02040A04050005020304" pitchFamily="18" charset="0"/>
              </a:rPr>
              <a:t>B</a:t>
            </a:r>
            <a:endParaRPr kumimoji="1" lang="ja-JP" altLang="en-US" sz="2800" dirty="0">
              <a:latin typeface="Amasis MT Pro Black" panose="02040A04050005020304" pitchFamily="18" charset="0"/>
            </a:endParaRPr>
          </a:p>
        </p:txBody>
      </p:sp>
    </p:spTree>
    <p:extLst>
      <p:ext uri="{BB962C8B-B14F-4D97-AF65-F5344CB8AC3E}">
        <p14:creationId xmlns:p14="http://schemas.microsoft.com/office/powerpoint/2010/main" val="330474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lang="ja-JP" altLang="en-US" sz="41200" b="1" dirty="0">
                <a:solidFill>
                  <a:schemeClr val="bg1">
                    <a:lumMod val="85000"/>
                  </a:schemeClr>
                </a:solidFill>
                <a:latin typeface="Meiryo UI" panose="020B0604030504040204" pitchFamily="50" charset="-128"/>
                <a:ea typeface="Meiryo UI" panose="020B0604030504040204" pitchFamily="50" charset="-128"/>
              </a:rPr>
              <a:t>４</a:t>
            </a:r>
            <a:endParaRPr kumimoji="1" lang="ja-JP" altLang="en-US" sz="412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C4658DBE-A44F-45DB-8BF7-B1A56D248DDA}"/>
              </a:ext>
            </a:extLst>
          </p:cNvPr>
          <p:cNvSpPr txBox="1"/>
          <p:nvPr/>
        </p:nvSpPr>
        <p:spPr>
          <a:xfrm>
            <a:off x="1228722" y="3036285"/>
            <a:ext cx="9777046" cy="707886"/>
          </a:xfrm>
          <a:prstGeom prst="rect">
            <a:avLst/>
          </a:prstGeom>
          <a:noFill/>
        </p:spPr>
        <p:txBody>
          <a:bodyPr wrap="square" rtlCol="0">
            <a:spAutoFit/>
          </a:bodyPr>
          <a:lstStyle/>
          <a:p>
            <a:pPr algn="ctr"/>
            <a:r>
              <a:rPr lang="ja-JP" altLang="en-US" sz="4000" dirty="0">
                <a:latin typeface="BIZ UDPゴシック" panose="020B0400000000000000" pitchFamily="50" charset="-128"/>
                <a:ea typeface="BIZ UDPゴシック" panose="020B0400000000000000" pitchFamily="50" charset="-128"/>
              </a:rPr>
              <a:t>廃棄木材</a:t>
            </a:r>
            <a:r>
              <a:rPr kumimoji="1" lang="ja-JP" altLang="en-US" sz="4000" dirty="0">
                <a:latin typeface="BIZ UDPゴシック" panose="020B0400000000000000" pitchFamily="50" charset="-128"/>
                <a:ea typeface="BIZ UDPゴシック" panose="020B0400000000000000" pitchFamily="50" charset="-128"/>
              </a:rPr>
              <a:t>を→「</a:t>
            </a:r>
            <a:r>
              <a:rPr kumimoji="1" lang="ja-JP" altLang="en-US" sz="4000" b="1" u="sng" dirty="0">
                <a:solidFill>
                  <a:srgbClr val="C00000"/>
                </a:solidFill>
                <a:latin typeface="BIZ UDPゴシック" panose="020B0400000000000000" pitchFamily="50" charset="-128"/>
                <a:ea typeface="BIZ UDPゴシック" panose="020B0400000000000000" pitchFamily="50" charset="-128"/>
              </a:rPr>
              <a:t>航空燃料</a:t>
            </a:r>
            <a:r>
              <a:rPr kumimoji="1" lang="ja-JP" altLang="en-US" sz="4000" dirty="0">
                <a:latin typeface="BIZ UDPゴシック" panose="020B0400000000000000" pitchFamily="50" charset="-128"/>
                <a:ea typeface="BIZ UDPゴシック" panose="020B0400000000000000" pitchFamily="50" charset="-128"/>
              </a:rPr>
              <a:t>」に転換</a:t>
            </a:r>
          </a:p>
        </p:txBody>
      </p:sp>
    </p:spTree>
    <p:extLst>
      <p:ext uri="{BB962C8B-B14F-4D97-AF65-F5344CB8AC3E}">
        <p14:creationId xmlns:p14="http://schemas.microsoft.com/office/powerpoint/2010/main" val="3725376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6">
            <a:extLst>
              <a:ext uri="{FF2B5EF4-FFF2-40B4-BE49-F238E27FC236}">
                <a16:creationId xmlns:a16="http://schemas.microsoft.com/office/drawing/2014/main" id="{0F032374-D83F-4C65-8C90-0B92B5AF3B84}"/>
              </a:ext>
            </a:extLst>
          </p:cNvPr>
          <p:cNvSpPr/>
          <p:nvPr/>
        </p:nvSpPr>
        <p:spPr>
          <a:xfrm>
            <a:off x="4592105" y="2230735"/>
            <a:ext cx="1818752" cy="1949381"/>
          </a:xfrm>
          <a:prstGeom prst="rect">
            <a:avLst/>
          </a:prstGeom>
          <a:blipFill>
            <a:blip r:embed="rId2" cstate="print"/>
            <a:stretch>
              <a:fillRect/>
            </a:stretch>
          </a:blipFill>
        </p:spPr>
        <p:txBody>
          <a:bodyPr wrap="square" lIns="0" tIns="0" rIns="0" bIns="0" rtlCol="0"/>
          <a:lstStyle/>
          <a:p>
            <a:endParaRPr/>
          </a:p>
        </p:txBody>
      </p:sp>
      <p:sp>
        <p:nvSpPr>
          <p:cNvPr id="4" name="楕円 3">
            <a:extLst>
              <a:ext uri="{FF2B5EF4-FFF2-40B4-BE49-F238E27FC236}">
                <a16:creationId xmlns:a16="http://schemas.microsoft.com/office/drawing/2014/main" id="{EFD468D8-DFCB-43D0-A718-92FCD73C695D}"/>
              </a:ext>
            </a:extLst>
          </p:cNvPr>
          <p:cNvSpPr/>
          <p:nvPr/>
        </p:nvSpPr>
        <p:spPr>
          <a:xfrm>
            <a:off x="261276" y="1923297"/>
            <a:ext cx="3275760" cy="3135086"/>
          </a:xfrm>
          <a:prstGeom prst="ellipse">
            <a:avLst/>
          </a:prstGeom>
          <a:solidFill>
            <a:schemeClr val="accent2">
              <a:lumMod val="50000"/>
            </a:schemeClr>
          </a:solidFill>
          <a:ln>
            <a:noFill/>
          </a:ln>
          <a:effectLst>
            <a:glow rad="2286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廃棄木材</a:t>
            </a:r>
          </a:p>
        </p:txBody>
      </p:sp>
      <p:sp>
        <p:nvSpPr>
          <p:cNvPr id="5" name="矢印: 右 4">
            <a:extLst>
              <a:ext uri="{FF2B5EF4-FFF2-40B4-BE49-F238E27FC236}">
                <a16:creationId xmlns:a16="http://schemas.microsoft.com/office/drawing/2014/main" id="{5F179389-00CF-4679-BBEB-2CCB5E5FB9FA}"/>
              </a:ext>
            </a:extLst>
          </p:cNvPr>
          <p:cNvSpPr/>
          <p:nvPr/>
        </p:nvSpPr>
        <p:spPr>
          <a:xfrm>
            <a:off x="3798283" y="3054699"/>
            <a:ext cx="793822"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250B25E-0261-4A49-B624-E7530E25E6B4}"/>
              </a:ext>
            </a:extLst>
          </p:cNvPr>
          <p:cNvSpPr/>
          <p:nvPr/>
        </p:nvSpPr>
        <p:spPr>
          <a:xfrm>
            <a:off x="6595080" y="3160204"/>
            <a:ext cx="609600"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72E2E22-FC2B-4C8A-BA96-38B9D01107EE}"/>
              </a:ext>
            </a:extLst>
          </p:cNvPr>
          <p:cNvSpPr/>
          <p:nvPr/>
        </p:nvSpPr>
        <p:spPr>
          <a:xfrm>
            <a:off x="7465926" y="2536371"/>
            <a:ext cx="4083817" cy="2446649"/>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lumMod val="95000"/>
                    <a:lumOff val="5000"/>
                  </a:schemeClr>
                </a:solidFill>
                <a:latin typeface="BIZ UDPゴシック" panose="020B0400000000000000" pitchFamily="50" charset="-128"/>
                <a:ea typeface="BIZ UDPゴシック" panose="020B0400000000000000" pitchFamily="50" charset="-128"/>
              </a:rPr>
              <a:t>航空燃料</a:t>
            </a:r>
            <a:endParaRPr kumimoji="1" lang="en-US" altLang="ja-JP" sz="36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a:p>
            <a:pPr algn="ctr"/>
            <a:r>
              <a:rPr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rPr>
              <a:t>バイオプラスチック</a:t>
            </a:r>
            <a:endParaRPr kumimoji="1" lang="ja-JP" altLang="en-US" sz="36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p:txBody>
      </p:sp>
      <p:pic>
        <p:nvPicPr>
          <p:cNvPr id="13" name="Picture 1">
            <a:extLst>
              <a:ext uri="{FF2B5EF4-FFF2-40B4-BE49-F238E27FC236}">
                <a16:creationId xmlns:a16="http://schemas.microsoft.com/office/drawing/2014/main" id="{D3F230C0-4324-4098-802C-03A47BEBF9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6312" y="1681068"/>
            <a:ext cx="1121143" cy="109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668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14131BC-C197-46E7-87CB-E654310D0A4A}"/>
              </a:ext>
            </a:extLst>
          </p:cNvPr>
          <p:cNvSpPr txBox="1"/>
          <p:nvPr/>
        </p:nvSpPr>
        <p:spPr>
          <a:xfrm>
            <a:off x="0" y="207992"/>
            <a:ext cx="12191999" cy="461665"/>
          </a:xfrm>
          <a:prstGeom prst="rect">
            <a:avLst/>
          </a:prstGeom>
          <a:noFill/>
        </p:spPr>
        <p:txBody>
          <a:bodyPr wrap="square" rtlCol="0">
            <a:spAutoFit/>
          </a:bodyPr>
          <a:lstStyle/>
          <a:p>
            <a:pPr algn="ctr"/>
            <a:r>
              <a:rPr lang="ja-JP" altLang="en-US" sz="2400" b="1" dirty="0">
                <a:latin typeface="BIZ UDPゴシック" panose="020B0400000000000000" pitchFamily="50" charset="-128"/>
                <a:ea typeface="BIZ UDPゴシック" panose="020B0400000000000000" pitchFamily="50" charset="-128"/>
              </a:rPr>
              <a:t>廃棄木材や製紙産業からの副産物である「リグニン」</a:t>
            </a:r>
            <a:endParaRPr kumimoji="1" lang="ja-JP" altLang="en-US" sz="2400" b="1" dirty="0">
              <a:latin typeface="BIZ UDPゴシック" panose="020B0400000000000000" pitchFamily="50" charset="-128"/>
              <a:ea typeface="BIZ UDPゴシック" panose="020B0400000000000000" pitchFamily="50" charset="-128"/>
            </a:endParaRPr>
          </a:p>
        </p:txBody>
      </p:sp>
      <p:graphicFrame>
        <p:nvGraphicFramePr>
          <p:cNvPr id="3" name="表 3">
            <a:extLst>
              <a:ext uri="{FF2B5EF4-FFF2-40B4-BE49-F238E27FC236}">
                <a16:creationId xmlns:a16="http://schemas.microsoft.com/office/drawing/2014/main" id="{BD4F8528-C3EF-49F4-AC79-F1D36C1B9507}"/>
              </a:ext>
            </a:extLst>
          </p:cNvPr>
          <p:cNvGraphicFramePr>
            <a:graphicFrameLocks noGrp="1"/>
          </p:cNvGraphicFramePr>
          <p:nvPr>
            <p:extLst>
              <p:ext uri="{D42A27DB-BD31-4B8C-83A1-F6EECF244321}">
                <p14:modId xmlns:p14="http://schemas.microsoft.com/office/powerpoint/2010/main" val="3411294687"/>
              </p:ext>
            </p:extLst>
          </p:nvPr>
        </p:nvGraphicFramePr>
        <p:xfrm>
          <a:off x="304799" y="3190333"/>
          <a:ext cx="11582400" cy="3139440"/>
        </p:xfrm>
        <a:graphic>
          <a:graphicData uri="http://schemas.openxmlformats.org/drawingml/2006/table">
            <a:tbl>
              <a:tblPr firstRow="1" bandRow="1">
                <a:tableStyleId>{00A15C55-8517-42AA-B614-E9B94910E393}</a:tableStyleId>
              </a:tblPr>
              <a:tblGrid>
                <a:gridCol w="6749143">
                  <a:extLst>
                    <a:ext uri="{9D8B030D-6E8A-4147-A177-3AD203B41FA5}">
                      <a16:colId xmlns:a16="http://schemas.microsoft.com/office/drawing/2014/main" val="3517778846"/>
                    </a:ext>
                  </a:extLst>
                </a:gridCol>
                <a:gridCol w="4833257">
                  <a:extLst>
                    <a:ext uri="{9D8B030D-6E8A-4147-A177-3AD203B41FA5}">
                      <a16:colId xmlns:a16="http://schemas.microsoft.com/office/drawing/2014/main" val="2775792948"/>
                    </a:ext>
                  </a:extLst>
                </a:gridCol>
              </a:tblGrid>
              <a:tr h="370840">
                <a:tc>
                  <a:txBody>
                    <a:bodyPr/>
                    <a:lstStyle/>
                    <a:p>
                      <a:pPr algn="ctr"/>
                      <a:endParaRPr kumimoji="1" lang="ja-JP" altLang="en-US"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組織</a:t>
                      </a:r>
                    </a:p>
                  </a:txBody>
                  <a:tcPr/>
                </a:tc>
                <a:extLst>
                  <a:ext uri="{0D108BD9-81ED-4DB2-BD59-A6C34878D82A}">
                    <a16:rowId xmlns:a16="http://schemas.microsoft.com/office/drawing/2014/main" val="1751950040"/>
                  </a:ext>
                </a:extLst>
              </a:tr>
              <a:tr h="370840">
                <a:tc>
                  <a:txBody>
                    <a:bodyPr/>
                    <a:lstStyle/>
                    <a:p>
                      <a:r>
                        <a:rPr kumimoji="1" lang="ja-JP" altLang="en-US" dirty="0">
                          <a:latin typeface="BIZ UDPゴシック" panose="020B0400000000000000" pitchFamily="50" charset="-128"/>
                          <a:ea typeface="BIZ UDPゴシック" panose="020B0400000000000000" pitchFamily="50" charset="-128"/>
                        </a:rPr>
                        <a:t>アスファルトのバインダー</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a:t>
                      </a:r>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Lineo</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2">
                        <a:lumMod val="60000"/>
                        <a:lumOff val="40000"/>
                      </a:schemeClr>
                    </a:solidFill>
                  </a:tcPr>
                </a:tc>
                <a:tc rowSpan="2">
                  <a:txBody>
                    <a:bodyPr/>
                    <a:lstStyle/>
                    <a:p>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Stora</a:t>
                      </a:r>
                      <a:r>
                        <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rPr>
                        <a:t> Enso</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社</a:t>
                      </a:r>
                      <a:endPar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endParaRPr>
                    </a:p>
                    <a:p>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Stora</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a:t>
                      </a:r>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Cordenka</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社との共同</a:t>
                      </a:r>
                      <a:endParaRPr kumimoji="1" lang="ja-JP" altLang="en-US" dirty="0">
                        <a:latin typeface="BIZ UDPゴシック" panose="020B0400000000000000" pitchFamily="50" charset="-128"/>
                        <a:ea typeface="BIZ UDPゴシック" panose="020B0400000000000000" pitchFamily="50" charset="-128"/>
                      </a:endParaRPr>
                    </a:p>
                  </a:txBody>
                  <a:tcPr anchor="ctr">
                    <a:solidFill>
                      <a:schemeClr val="accent3">
                        <a:lumMod val="40000"/>
                        <a:lumOff val="60000"/>
                      </a:schemeClr>
                    </a:solidFill>
                  </a:tcPr>
                </a:tc>
                <a:extLst>
                  <a:ext uri="{0D108BD9-81ED-4DB2-BD59-A6C34878D82A}">
                    <a16:rowId xmlns:a16="http://schemas.microsoft.com/office/drawing/2014/main" val="2555928147"/>
                  </a:ext>
                </a:extLst>
              </a:tr>
              <a:tr h="370840">
                <a:tc>
                  <a:txBody>
                    <a:bodyPr/>
                    <a:lstStyle/>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ポリアクリロニトリル（</a:t>
                      </a:r>
                      <a:r>
                        <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rPr>
                        <a:t>PAN</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）代替材（リグニンから炭素繊維）</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2">
                        <a:lumMod val="60000"/>
                        <a:lumOff val="40000"/>
                      </a:schemeClr>
                    </a:solidFill>
                  </a:tcPr>
                </a:tc>
                <a:tc vMerge="1">
                  <a:txBody>
                    <a:bodyPr/>
                    <a:lstStyle/>
                    <a:p>
                      <a:endParaRPr kumimoji="1" lang="ja-JP" altLang="en-US" dirty="0"/>
                    </a:p>
                  </a:txBody>
                  <a:tcPr/>
                </a:tc>
                <a:extLst>
                  <a:ext uri="{0D108BD9-81ED-4DB2-BD59-A6C34878D82A}">
                    <a16:rowId xmlns:a16="http://schemas.microsoft.com/office/drawing/2014/main" val="3438955268"/>
                  </a:ext>
                </a:extLst>
              </a:tr>
              <a:tr h="370840">
                <a:tc>
                  <a:txBody>
                    <a:bodyPr/>
                    <a:lstStyle/>
                    <a:p>
                      <a:r>
                        <a:rPr kumimoji="1" lang="en-US" altLang="ja-JP" dirty="0">
                          <a:latin typeface="BIZ UDPゴシック" panose="020B0400000000000000" pitchFamily="50" charset="-128"/>
                          <a:ea typeface="BIZ UDPゴシック" panose="020B0400000000000000" pitchFamily="50" charset="-128"/>
                        </a:rPr>
                        <a:t>ABS</a:t>
                      </a:r>
                      <a:r>
                        <a:rPr kumimoji="1" lang="ja-JP" altLang="en-US" dirty="0">
                          <a:latin typeface="BIZ UDPゴシック" panose="020B0400000000000000" pitchFamily="50" charset="-128"/>
                          <a:ea typeface="BIZ UDPゴシック" panose="020B0400000000000000" pitchFamily="50" charset="-128"/>
                        </a:rPr>
                        <a:t>樹脂代替（自動車の内装材）</a:t>
                      </a:r>
                    </a:p>
                  </a:txBody>
                  <a:tcPr anchor="ctr">
                    <a:solidFill>
                      <a:schemeClr val="accent2">
                        <a:lumMod val="60000"/>
                        <a:lumOff val="40000"/>
                      </a:schemeClr>
                    </a:solidFill>
                  </a:tcPr>
                </a:tc>
                <a:tc>
                  <a:txBody>
                    <a:bodyPr/>
                    <a:lstStyle/>
                    <a:p>
                      <a:r>
                        <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rPr>
                        <a:t>Prisma Renewable Composites</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社</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3">
                        <a:lumMod val="40000"/>
                        <a:lumOff val="60000"/>
                      </a:schemeClr>
                    </a:solidFill>
                  </a:tcPr>
                </a:tc>
                <a:extLst>
                  <a:ext uri="{0D108BD9-81ED-4DB2-BD59-A6C34878D82A}">
                    <a16:rowId xmlns:a16="http://schemas.microsoft.com/office/drawing/2014/main" val="433577385"/>
                  </a:ext>
                </a:extLst>
              </a:tr>
              <a:tr h="370840">
                <a:tc>
                  <a:txBody>
                    <a:bodyPr/>
                    <a:lstStyle/>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リグニン系ハードカーボンのアノード材 「</a:t>
                      </a:r>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Lignode</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2">
                        <a:lumMod val="60000"/>
                        <a:lumOff val="40000"/>
                      </a:schemeClr>
                    </a:solidFill>
                  </a:tcPr>
                </a:tc>
                <a:tc>
                  <a:txBody>
                    <a:bodyPr/>
                    <a:lstStyle/>
                    <a:p>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3">
                        <a:lumMod val="40000"/>
                        <a:lumOff val="60000"/>
                      </a:schemeClr>
                    </a:solidFill>
                  </a:tcPr>
                </a:tc>
                <a:extLst>
                  <a:ext uri="{0D108BD9-81ED-4DB2-BD59-A6C34878D82A}">
                    <a16:rowId xmlns:a16="http://schemas.microsoft.com/office/drawing/2014/main" val="2748839359"/>
                  </a:ext>
                </a:extLst>
              </a:tr>
              <a:tr h="370840">
                <a:tc>
                  <a:txBody>
                    <a:bodyPr/>
                    <a:lstStyle/>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リグニンを原料とするバイオオイル「リグノール（</a:t>
                      </a:r>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Lignol</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2">
                        <a:lumMod val="60000"/>
                        <a:lumOff val="40000"/>
                      </a:schemeClr>
                    </a:solidFill>
                  </a:tcPr>
                </a:tc>
                <a:tc>
                  <a:txBody>
                    <a:bodyPr/>
                    <a:lstStyle/>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バイオ燃料開発会社</a:t>
                      </a:r>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Renfuel</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社</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3">
                        <a:lumMod val="40000"/>
                        <a:lumOff val="60000"/>
                      </a:schemeClr>
                    </a:solidFill>
                  </a:tcPr>
                </a:tc>
                <a:extLst>
                  <a:ext uri="{0D108BD9-81ED-4DB2-BD59-A6C34878D82A}">
                    <a16:rowId xmlns:a16="http://schemas.microsoft.com/office/drawing/2014/main" val="837824835"/>
                  </a:ext>
                </a:extLst>
              </a:tr>
              <a:tr h="662093">
                <a:tc>
                  <a:txBody>
                    <a:bodyPr/>
                    <a:lstStyle/>
                    <a:p>
                      <a:pPr algn="l"/>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スーパーキャパシタのグラフェンベース炭素をリグニンに転換</a:t>
                      </a:r>
                      <a:endParaRPr kumimoji="1" lang="ja-JP" altLang="en-US" dirty="0">
                        <a:latin typeface="BIZ UDPゴシック" panose="020B0400000000000000" pitchFamily="50" charset="-128"/>
                        <a:ea typeface="BIZ UDPゴシック" panose="020B0400000000000000" pitchFamily="50" charset="-128"/>
                      </a:endParaRPr>
                    </a:p>
                  </a:txBody>
                  <a:tcPr anchor="ctr">
                    <a:solidFill>
                      <a:schemeClr val="accent2">
                        <a:lumMod val="60000"/>
                        <a:lumOff val="40000"/>
                      </a:schemeClr>
                    </a:solidFill>
                  </a:tcPr>
                </a:tc>
                <a:tc>
                  <a:txBody>
                    <a:bodyPr/>
                    <a:lstStyle/>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インペリアル・カレッジ・ロンドン</a:t>
                      </a:r>
                      <a:endPar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endParaRPr>
                    </a:p>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マサチューセッツ工科大学</a:t>
                      </a:r>
                      <a:endPar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endParaRPr>
                    </a:p>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ランボルギーニ社</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3">
                        <a:lumMod val="40000"/>
                        <a:lumOff val="60000"/>
                      </a:schemeClr>
                    </a:solidFill>
                  </a:tcPr>
                </a:tc>
                <a:extLst>
                  <a:ext uri="{0D108BD9-81ED-4DB2-BD59-A6C34878D82A}">
                    <a16:rowId xmlns:a16="http://schemas.microsoft.com/office/drawing/2014/main" val="329166368"/>
                  </a:ext>
                </a:extLst>
              </a:tr>
            </a:tbl>
          </a:graphicData>
        </a:graphic>
      </p:graphicFrame>
      <p:sp>
        <p:nvSpPr>
          <p:cNvPr id="11" name="テキスト ボックス 10">
            <a:extLst>
              <a:ext uri="{FF2B5EF4-FFF2-40B4-BE49-F238E27FC236}">
                <a16:creationId xmlns:a16="http://schemas.microsoft.com/office/drawing/2014/main" id="{8C91362F-7A1A-4FD8-BCF2-7208B4E8F4EE}"/>
              </a:ext>
            </a:extLst>
          </p:cNvPr>
          <p:cNvSpPr txBox="1"/>
          <p:nvPr/>
        </p:nvSpPr>
        <p:spPr>
          <a:xfrm>
            <a:off x="228600" y="960499"/>
            <a:ext cx="11756571" cy="1938992"/>
          </a:xfrm>
          <a:prstGeom prst="rect">
            <a:avLst/>
          </a:prstGeom>
          <a:noFill/>
        </p:spPr>
        <p:txBody>
          <a:bodyPr wrap="square">
            <a:spAutoFit/>
          </a:bodyPr>
          <a:lstStyle/>
          <a:p>
            <a:pPr algn="l"/>
            <a:r>
              <a:rPr lang="ja-JP" altLang="en-US" sz="2000" b="1" i="0" dirty="0">
                <a:solidFill>
                  <a:srgbClr val="212529"/>
                </a:solidFill>
                <a:effectLst/>
                <a:latin typeface="メイリオ" panose="020B0604030504040204" pitchFamily="50" charset="-128"/>
                <a:ea typeface="メイリオ" panose="020B0604030504040204" pitchFamily="50" charset="-128"/>
              </a:rPr>
              <a:t>●世界のリグニン市場は、</a:t>
            </a:r>
            <a:r>
              <a:rPr lang="en-US" altLang="ja-JP" sz="2000" b="1" i="0" dirty="0">
                <a:solidFill>
                  <a:srgbClr val="212529"/>
                </a:solidFill>
                <a:effectLst/>
                <a:latin typeface="メイリオ" panose="020B0604030504040204" pitchFamily="50" charset="-128"/>
                <a:ea typeface="メイリオ" panose="020B0604030504040204" pitchFamily="50" charset="-128"/>
              </a:rPr>
              <a:t>2021</a:t>
            </a:r>
            <a:r>
              <a:rPr lang="ja-JP" altLang="en-US" sz="2000" b="1" i="0" dirty="0">
                <a:solidFill>
                  <a:srgbClr val="212529"/>
                </a:solidFill>
                <a:effectLst/>
                <a:latin typeface="メイリオ" panose="020B0604030504040204" pitchFamily="50" charset="-128"/>
                <a:ea typeface="メイリオ" panose="020B0604030504040204" pitchFamily="50" charset="-128"/>
              </a:rPr>
              <a:t>年に</a:t>
            </a:r>
            <a:r>
              <a:rPr lang="en-US" altLang="ja-JP" sz="2000" b="1" i="0" dirty="0">
                <a:solidFill>
                  <a:srgbClr val="212529"/>
                </a:solidFill>
                <a:effectLst/>
                <a:latin typeface="メイリオ" panose="020B0604030504040204" pitchFamily="50" charset="-128"/>
                <a:ea typeface="メイリオ" panose="020B0604030504040204" pitchFamily="50" charset="-128"/>
              </a:rPr>
              <a:t>9</a:t>
            </a:r>
            <a:r>
              <a:rPr lang="ja-JP" altLang="en-US" sz="2000" b="1" i="0" dirty="0">
                <a:solidFill>
                  <a:srgbClr val="212529"/>
                </a:solidFill>
                <a:effectLst/>
                <a:latin typeface="メイリオ" panose="020B0604030504040204" pitchFamily="50" charset="-128"/>
                <a:ea typeface="メイリオ" panose="020B0604030504040204" pitchFamily="50" charset="-128"/>
              </a:rPr>
              <a:t>億</a:t>
            </a:r>
            <a:r>
              <a:rPr lang="en-US" altLang="ja-JP" sz="2000" b="1" i="0" dirty="0">
                <a:solidFill>
                  <a:srgbClr val="212529"/>
                </a:solidFill>
                <a:effectLst/>
                <a:latin typeface="メイリオ" panose="020B0604030504040204" pitchFamily="50" charset="-128"/>
                <a:ea typeface="メイリオ" panose="020B0604030504040204" pitchFamily="50" charset="-128"/>
              </a:rPr>
              <a:t>8,800</a:t>
            </a:r>
            <a:r>
              <a:rPr lang="ja-JP" altLang="en-US" sz="2000" b="1" i="0" dirty="0">
                <a:solidFill>
                  <a:srgbClr val="212529"/>
                </a:solidFill>
                <a:effectLst/>
                <a:latin typeface="メイリオ" panose="020B0604030504040204" pitchFamily="50" charset="-128"/>
                <a:ea typeface="メイリオ" panose="020B0604030504040204" pitchFamily="50" charset="-128"/>
              </a:rPr>
              <a:t>万米ドル規模。</a:t>
            </a:r>
            <a:endParaRPr lang="en-US" altLang="ja-JP" sz="2000" b="1" i="0" dirty="0">
              <a:solidFill>
                <a:srgbClr val="212529"/>
              </a:solidFill>
              <a:effectLst/>
              <a:latin typeface="メイリオ" panose="020B0604030504040204" pitchFamily="50" charset="-128"/>
              <a:ea typeface="メイリオ" panose="020B0604030504040204" pitchFamily="50" charset="-128"/>
            </a:endParaRPr>
          </a:p>
          <a:p>
            <a:pPr algn="l"/>
            <a:r>
              <a:rPr lang="ja-JP" altLang="en-US" sz="2000" b="0" i="0" dirty="0">
                <a:solidFill>
                  <a:srgbClr val="212529"/>
                </a:solidFill>
                <a:effectLst/>
                <a:latin typeface="メイリオ" panose="020B0604030504040204" pitchFamily="50" charset="-128"/>
                <a:ea typeface="メイリオ" panose="020B0604030504040204" pitchFamily="50" charset="-128"/>
              </a:rPr>
              <a:t>●</a:t>
            </a:r>
            <a:r>
              <a:rPr lang="en-US" altLang="ja-JP" sz="2000" b="0" i="0" dirty="0">
                <a:solidFill>
                  <a:srgbClr val="212529"/>
                </a:solidFill>
                <a:effectLst/>
                <a:latin typeface="メイリオ" panose="020B0604030504040204" pitchFamily="50" charset="-128"/>
                <a:ea typeface="メイリオ" panose="020B0604030504040204" pitchFamily="50" charset="-128"/>
              </a:rPr>
              <a:t>2022</a:t>
            </a:r>
            <a:r>
              <a:rPr lang="ja-JP" altLang="en-US" sz="2000" b="0" i="0" dirty="0">
                <a:solidFill>
                  <a:srgbClr val="212529"/>
                </a:solidFill>
                <a:effectLst/>
                <a:latin typeface="メイリオ" panose="020B0604030504040204" pitchFamily="50" charset="-128"/>
                <a:ea typeface="メイリオ" panose="020B0604030504040204" pitchFamily="50" charset="-128"/>
              </a:rPr>
              <a:t>年から</a:t>
            </a:r>
            <a:r>
              <a:rPr lang="en-US" altLang="ja-JP" sz="2000" b="0" i="0" dirty="0">
                <a:solidFill>
                  <a:srgbClr val="212529"/>
                </a:solidFill>
                <a:effectLst/>
                <a:latin typeface="メイリオ" panose="020B0604030504040204" pitchFamily="50" charset="-128"/>
                <a:ea typeface="メイリオ" panose="020B0604030504040204" pitchFamily="50" charset="-128"/>
              </a:rPr>
              <a:t>2027</a:t>
            </a:r>
            <a:r>
              <a:rPr lang="ja-JP" altLang="en-US" sz="2000" b="0" i="0" dirty="0">
                <a:solidFill>
                  <a:srgbClr val="212529"/>
                </a:solidFill>
                <a:effectLst/>
                <a:latin typeface="メイリオ" panose="020B0604030504040204" pitchFamily="50" charset="-128"/>
                <a:ea typeface="メイリオ" panose="020B0604030504040204" pitchFamily="50" charset="-128"/>
              </a:rPr>
              <a:t>年にかけて、市場は</a:t>
            </a:r>
            <a:r>
              <a:rPr lang="en-US" altLang="ja-JP" sz="2000" b="0" i="0" dirty="0">
                <a:solidFill>
                  <a:srgbClr val="212529"/>
                </a:solidFill>
                <a:effectLst/>
                <a:latin typeface="メイリオ" panose="020B0604030504040204" pitchFamily="50" charset="-128"/>
                <a:ea typeface="メイリオ" panose="020B0604030504040204" pitchFamily="50" charset="-128"/>
              </a:rPr>
              <a:t>3.30</a:t>
            </a:r>
            <a:r>
              <a:rPr lang="ja-JP" altLang="en-US" sz="2000" b="0" i="0" dirty="0">
                <a:solidFill>
                  <a:srgbClr val="212529"/>
                </a:solidFill>
                <a:effectLst/>
                <a:latin typeface="メイリオ" panose="020B0604030504040204" pitchFamily="50" charset="-128"/>
                <a:ea typeface="メイリオ" panose="020B0604030504040204" pitchFamily="50" charset="-128"/>
              </a:rPr>
              <a:t>％の</a:t>
            </a:r>
            <a:r>
              <a:rPr lang="en-US" altLang="ja-JP" sz="2000" b="0" i="0" dirty="0">
                <a:solidFill>
                  <a:srgbClr val="212529"/>
                </a:solidFill>
                <a:effectLst/>
                <a:latin typeface="メイリオ" panose="020B0604030504040204" pitchFamily="50" charset="-128"/>
                <a:ea typeface="メイリオ" panose="020B0604030504040204" pitchFamily="50" charset="-128"/>
              </a:rPr>
              <a:t>CAGR</a:t>
            </a:r>
            <a:r>
              <a:rPr lang="ja-JP" altLang="en-US" sz="2000" b="0" i="0" dirty="0">
                <a:solidFill>
                  <a:srgbClr val="212529"/>
                </a:solidFill>
                <a:effectLst/>
                <a:latin typeface="メイリオ" panose="020B0604030504040204" pitchFamily="50" charset="-128"/>
                <a:ea typeface="メイリオ" panose="020B0604030504040204" pitchFamily="50" charset="-128"/>
              </a:rPr>
              <a:t>で成長し、</a:t>
            </a:r>
            <a:r>
              <a:rPr lang="en-US" altLang="ja-JP" sz="2000" b="0" i="0" dirty="0">
                <a:solidFill>
                  <a:srgbClr val="212529"/>
                </a:solidFill>
                <a:effectLst/>
                <a:latin typeface="メイリオ" panose="020B0604030504040204" pitchFamily="50" charset="-128"/>
                <a:ea typeface="メイリオ" panose="020B0604030504040204" pitchFamily="50" charset="-128"/>
              </a:rPr>
              <a:t>2027</a:t>
            </a:r>
            <a:r>
              <a:rPr lang="ja-JP" altLang="en-US" sz="2000" b="0" i="0" dirty="0">
                <a:solidFill>
                  <a:srgbClr val="212529"/>
                </a:solidFill>
                <a:effectLst/>
                <a:latin typeface="メイリオ" panose="020B0604030504040204" pitchFamily="50" charset="-128"/>
                <a:ea typeface="メイリオ" panose="020B0604030504040204" pitchFamily="50" charset="-128"/>
              </a:rPr>
              <a:t>年までに</a:t>
            </a:r>
            <a:r>
              <a:rPr lang="en-US" altLang="ja-JP" sz="2000" b="0" i="0" dirty="0">
                <a:solidFill>
                  <a:srgbClr val="212529"/>
                </a:solidFill>
                <a:effectLst/>
                <a:latin typeface="メイリオ" panose="020B0604030504040204" pitchFamily="50" charset="-128"/>
                <a:ea typeface="メイリオ" panose="020B0604030504040204" pitchFamily="50" charset="-128"/>
              </a:rPr>
              <a:t>12</a:t>
            </a:r>
            <a:r>
              <a:rPr lang="ja-JP" altLang="en-US" sz="2000" b="0" i="0" dirty="0">
                <a:solidFill>
                  <a:srgbClr val="212529"/>
                </a:solidFill>
                <a:effectLst/>
                <a:latin typeface="メイリオ" panose="020B0604030504040204" pitchFamily="50" charset="-128"/>
                <a:ea typeface="メイリオ" panose="020B0604030504040204" pitchFamily="50" charset="-128"/>
              </a:rPr>
              <a:t>億</a:t>
            </a:r>
            <a:r>
              <a:rPr lang="en-US" altLang="ja-JP" sz="2000" b="0" i="0" dirty="0">
                <a:solidFill>
                  <a:srgbClr val="212529"/>
                </a:solidFill>
                <a:effectLst/>
                <a:latin typeface="メイリオ" panose="020B0604030504040204" pitchFamily="50" charset="-128"/>
                <a:ea typeface="メイリオ" panose="020B0604030504040204" pitchFamily="50" charset="-128"/>
              </a:rPr>
              <a:t>2,200</a:t>
            </a:r>
            <a:r>
              <a:rPr lang="ja-JP" altLang="en-US" sz="2000" b="0" i="0" dirty="0">
                <a:solidFill>
                  <a:srgbClr val="212529"/>
                </a:solidFill>
                <a:effectLst/>
                <a:latin typeface="メイリオ" panose="020B0604030504040204" pitchFamily="50" charset="-128"/>
                <a:ea typeface="メイリオ" panose="020B0604030504040204" pitchFamily="50" charset="-128"/>
              </a:rPr>
              <a:t>万米ドル規模に達すると予測されている。</a:t>
            </a:r>
            <a:endParaRPr lang="en-US" altLang="ja-JP" sz="2000" b="0" i="0" dirty="0">
              <a:solidFill>
                <a:srgbClr val="212529"/>
              </a:solidFill>
              <a:effectLst/>
              <a:latin typeface="メイリオ" panose="020B0604030504040204" pitchFamily="50" charset="-128"/>
              <a:ea typeface="メイリオ" panose="020B0604030504040204" pitchFamily="50" charset="-128"/>
            </a:endParaRPr>
          </a:p>
          <a:p>
            <a:pPr algn="l"/>
            <a:r>
              <a:rPr lang="ja-JP" altLang="en-US" sz="2000" b="0" i="0" dirty="0">
                <a:solidFill>
                  <a:srgbClr val="212529"/>
                </a:solidFill>
                <a:effectLst/>
                <a:latin typeface="メイリオ" panose="020B0604030504040204" pitchFamily="50" charset="-128"/>
                <a:ea typeface="メイリオ" panose="020B0604030504040204" pitchFamily="50" charset="-128"/>
              </a:rPr>
              <a:t>●現在、壁板、皮革、水処理、鉛蓄電池、石油回収、工業用洗浄剤、油井掘削泥水などに利用されている。また、接着剤、樹脂、バインダー、分散剤、乳化剤、湿潤剤、凝集剤、キレート剤など最終用途産業で多用されている。尚、リグニンは、製紙産業から大量に廃棄されている。</a:t>
            </a:r>
          </a:p>
        </p:txBody>
      </p:sp>
    </p:spTree>
    <p:extLst>
      <p:ext uri="{BB962C8B-B14F-4D97-AF65-F5344CB8AC3E}">
        <p14:creationId xmlns:p14="http://schemas.microsoft.com/office/powerpoint/2010/main" val="846450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203C3B66-D1D2-4C87-A96D-20B4096AFA30}"/>
              </a:ext>
            </a:extLst>
          </p:cNvPr>
          <p:cNvSpPr txBox="1"/>
          <p:nvPr/>
        </p:nvSpPr>
        <p:spPr>
          <a:xfrm>
            <a:off x="807396" y="6550223"/>
            <a:ext cx="10593421" cy="307777"/>
          </a:xfrm>
          <a:prstGeom prst="rect">
            <a:avLst/>
          </a:prstGeom>
          <a:noFill/>
        </p:spPr>
        <p:txBody>
          <a:bodyPr wrap="square">
            <a:spAutoFit/>
          </a:bodyPr>
          <a:lstStyle/>
          <a:p>
            <a:pPr algn="ctr"/>
            <a:r>
              <a:rPr lang="en-US" altLang="ja-JP" sz="1400" dirty="0">
                <a:latin typeface="Amasis MT Pro Medium" panose="02040604050005020304" pitchFamily="18" charset="0"/>
              </a:rPr>
              <a:t>https://www.sciencedirect.com/science/article/abs/pii/S2542435122004068</a:t>
            </a:r>
            <a:endParaRPr lang="ja-JP" altLang="en-US" sz="1400" dirty="0">
              <a:latin typeface="Amasis MT Pro Medium" panose="02040604050005020304" pitchFamily="18" charset="0"/>
            </a:endParaRPr>
          </a:p>
        </p:txBody>
      </p:sp>
      <p:sp>
        <p:nvSpPr>
          <p:cNvPr id="15" name="テキスト ボックス 14">
            <a:extLst>
              <a:ext uri="{FF2B5EF4-FFF2-40B4-BE49-F238E27FC236}">
                <a16:creationId xmlns:a16="http://schemas.microsoft.com/office/drawing/2014/main" id="{3032EC73-DECF-4D67-A482-8E2772344FA3}"/>
              </a:ext>
            </a:extLst>
          </p:cNvPr>
          <p:cNvSpPr txBox="1"/>
          <p:nvPr/>
        </p:nvSpPr>
        <p:spPr>
          <a:xfrm>
            <a:off x="6702357" y="506193"/>
            <a:ext cx="5133771" cy="2862322"/>
          </a:xfrm>
          <a:prstGeom prst="rect">
            <a:avLst/>
          </a:prstGeom>
          <a:noFill/>
        </p:spPr>
        <p:txBody>
          <a:bodyPr wrap="square">
            <a:spAutoFit/>
          </a:bodyPr>
          <a:lstStyle/>
          <a:p>
            <a:r>
              <a:rPr lang="en-US" altLang="ja-JP" sz="2000" b="0" i="0" dirty="0">
                <a:solidFill>
                  <a:srgbClr val="2E2E2E"/>
                </a:solidFill>
                <a:effectLst/>
                <a:latin typeface="BIZ UDPゴシック" panose="020B0400000000000000" pitchFamily="50" charset="-128"/>
                <a:ea typeface="BIZ UDPゴシック" panose="020B0400000000000000" pitchFamily="50" charset="-128"/>
              </a:rPr>
              <a:t>Tier α </a:t>
            </a:r>
            <a:r>
              <a:rPr lang="ja-JP" altLang="en-US" sz="2000" b="0" i="0" dirty="0">
                <a:solidFill>
                  <a:srgbClr val="2E2E2E"/>
                </a:solidFill>
                <a:effectLst/>
                <a:latin typeface="BIZ UDPゴシック" panose="020B0400000000000000" pitchFamily="50" charset="-128"/>
                <a:ea typeface="BIZ UDPゴシック" panose="020B0400000000000000" pitchFamily="50" charset="-128"/>
              </a:rPr>
              <a:t>燃料特性試験では、</a:t>
            </a:r>
            <a:r>
              <a:rPr lang="en-US" altLang="ja-JP" sz="2000" b="0" i="0" dirty="0">
                <a:solidFill>
                  <a:srgbClr val="2E2E2E"/>
                </a:solidFill>
                <a:effectLst/>
                <a:latin typeface="BIZ UDPゴシック" panose="020B0400000000000000" pitchFamily="50" charset="-128"/>
                <a:ea typeface="BIZ UDPゴシック" panose="020B0400000000000000" pitchFamily="50" charset="-128"/>
              </a:rPr>
              <a:t>SAF </a:t>
            </a:r>
            <a:r>
              <a:rPr lang="ja-JP" altLang="en-US" sz="2000" b="0" i="0" dirty="0">
                <a:solidFill>
                  <a:srgbClr val="2E2E2E"/>
                </a:solidFill>
                <a:effectLst/>
                <a:latin typeface="BIZ UDPゴシック" panose="020B0400000000000000" pitchFamily="50" charset="-128"/>
                <a:ea typeface="BIZ UDPゴシック" panose="020B0400000000000000" pitchFamily="50" charset="-128"/>
              </a:rPr>
              <a:t>範囲のリグニン由来の芳香族化合物が、従来のジェット燃料の芳香族化合物と比較して、複数の特性にわたって性能的に有利である可能性が高いことが示されている。</a:t>
            </a:r>
            <a:endParaRPr lang="en-US" altLang="ja-JP" sz="2000" b="0" i="0" dirty="0">
              <a:solidFill>
                <a:srgbClr val="2E2E2E"/>
              </a:solidFill>
              <a:effectLst/>
              <a:latin typeface="BIZ UDPゴシック" panose="020B0400000000000000" pitchFamily="50" charset="-128"/>
              <a:ea typeface="BIZ UDPゴシック" panose="020B0400000000000000" pitchFamily="50" charset="-128"/>
            </a:endParaRPr>
          </a:p>
          <a:p>
            <a:endParaRPr lang="en-US" altLang="ja-JP" sz="2000" dirty="0">
              <a:solidFill>
                <a:srgbClr val="2E2E2E"/>
              </a:solidFill>
              <a:latin typeface="BIZ UDPゴシック" panose="020B0400000000000000" pitchFamily="50" charset="-128"/>
              <a:ea typeface="BIZ UDPゴシック" panose="020B0400000000000000" pitchFamily="50" charset="-128"/>
            </a:endParaRPr>
          </a:p>
          <a:p>
            <a:r>
              <a:rPr lang="ja-JP" altLang="en-US" sz="2000" b="0" i="0" dirty="0">
                <a:solidFill>
                  <a:srgbClr val="2E2E2E"/>
                </a:solidFill>
                <a:effectLst/>
                <a:latin typeface="BIZ UDPゴシック" panose="020B0400000000000000" pitchFamily="50" charset="-128"/>
                <a:ea typeface="BIZ UDPゴシック" panose="020B0400000000000000" pitchFamily="50" charset="-128"/>
              </a:rPr>
              <a:t>左図は、リグニンを芳香族 </a:t>
            </a:r>
            <a:r>
              <a:rPr lang="en-US" altLang="ja-JP" sz="2000" b="0" i="0" dirty="0">
                <a:solidFill>
                  <a:srgbClr val="2E2E2E"/>
                </a:solidFill>
                <a:effectLst/>
                <a:latin typeface="BIZ UDPゴシック" panose="020B0400000000000000" pitchFamily="50" charset="-128"/>
                <a:ea typeface="BIZ UDPゴシック" panose="020B0400000000000000" pitchFamily="50" charset="-128"/>
              </a:rPr>
              <a:t>SAF</a:t>
            </a:r>
            <a:r>
              <a:rPr lang="ja-JP" altLang="en-US" sz="2000" b="0" i="0" dirty="0">
                <a:solidFill>
                  <a:srgbClr val="2E2E2E"/>
                </a:solidFill>
                <a:effectLst/>
                <a:latin typeface="BIZ UDPゴシック" panose="020B0400000000000000" pitchFamily="50" charset="-128"/>
                <a:ea typeface="BIZ UDPゴシック" panose="020B0400000000000000" pitchFamily="50" charset="-128"/>
              </a:rPr>
              <a:t>ブレンドストックに変換する効果的なアプローチを示している。</a:t>
            </a:r>
            <a:endParaRPr lang="ja-JP" altLang="en-US" sz="2000" dirty="0">
              <a:latin typeface="BIZ UDPゴシック" panose="020B0400000000000000" pitchFamily="50" charset="-128"/>
              <a:ea typeface="BIZ UDPゴシック" panose="020B0400000000000000" pitchFamily="50" charset="-128"/>
            </a:endParaRPr>
          </a:p>
        </p:txBody>
      </p:sp>
      <p:pic>
        <p:nvPicPr>
          <p:cNvPr id="2052" name="Picture 4">
            <a:extLst>
              <a:ext uri="{FF2B5EF4-FFF2-40B4-BE49-F238E27FC236}">
                <a16:creationId xmlns:a16="http://schemas.microsoft.com/office/drawing/2014/main" id="{DB9724A4-E331-466F-8505-A7EAD69A6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53" y="134068"/>
            <a:ext cx="6468894" cy="6468894"/>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A4655F70-8232-447B-B78A-F5801D36A32E}"/>
              </a:ext>
            </a:extLst>
          </p:cNvPr>
          <p:cNvSpPr txBox="1"/>
          <p:nvPr/>
        </p:nvSpPr>
        <p:spPr>
          <a:xfrm>
            <a:off x="6702357" y="3797262"/>
            <a:ext cx="5371290" cy="2554545"/>
          </a:xfrm>
          <a:prstGeom prst="rect">
            <a:avLst/>
          </a:prstGeom>
          <a:noFill/>
        </p:spPr>
        <p:txBody>
          <a:bodyPr wrap="square">
            <a:spAutoFit/>
          </a:bodyPr>
          <a:lstStyle/>
          <a:p>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リグニンから酸素を除去し、炭化水素をジェット燃料の原料として使用できるプロセスを開発した。この研究は、</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Joule</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誌に発表された。</a:t>
            </a:r>
            <a:endParaRPr lang="en-US" altLang="ja-JP" sz="1600" b="0" i="0" dirty="0">
              <a:solidFill>
                <a:srgbClr val="333333"/>
              </a:solidFill>
              <a:effectLst/>
              <a:latin typeface="BIZ UDPゴシック" panose="020B0400000000000000" pitchFamily="50" charset="-128"/>
              <a:ea typeface="BIZ UDPゴシック" panose="020B0400000000000000" pitchFamily="50" charset="-128"/>
            </a:endParaRPr>
          </a:p>
          <a:p>
            <a:br>
              <a:rPr lang="ja-JP" altLang="en-US" sz="1600" dirty="0">
                <a:latin typeface="BIZ UDPゴシック" panose="020B0400000000000000" pitchFamily="50" charset="-128"/>
                <a:ea typeface="BIZ UDPゴシック" panose="020B0400000000000000" pitchFamily="50" charset="-128"/>
              </a:rPr>
            </a:b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自然界で再生可能な芳香族の最大の供給源であるリグニンは、完全なバイオベースのジェット燃料を実現するための答えとなる可能性を秘めている。</a:t>
            </a:r>
            <a:endParaRPr lang="en-US" altLang="ja-JP" sz="1600" b="0" i="0" dirty="0">
              <a:solidFill>
                <a:srgbClr val="333333"/>
              </a:solidFill>
              <a:effectLst/>
              <a:latin typeface="BIZ UDPゴシック" panose="020B0400000000000000" pitchFamily="50" charset="-128"/>
              <a:ea typeface="BIZ UDPゴシック" panose="020B0400000000000000" pitchFamily="50" charset="-128"/>
            </a:endParaRPr>
          </a:p>
          <a:p>
            <a:br>
              <a:rPr lang="ja-JP" altLang="en-US" sz="1600" dirty="0">
                <a:latin typeface="BIZ UDPゴシック" panose="020B0400000000000000" pitchFamily="50" charset="-128"/>
                <a:ea typeface="BIZ UDPゴシック" panose="020B0400000000000000" pitchFamily="50" charset="-128"/>
              </a:rPr>
            </a:b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リグニン経路は、</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SAF</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（航空燃料）の混合比が高くても燃料システムの適合性を確保することが可能。</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00478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 つに粉末状の物質、もう 1 つに液体が入った 3 つの容器。">
            <a:extLst>
              <a:ext uri="{FF2B5EF4-FFF2-40B4-BE49-F238E27FC236}">
                <a16:creationId xmlns:a16="http://schemas.microsoft.com/office/drawing/2014/main" id="{29DAB5F4-81E3-4B69-AE72-59D294012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800" y="738374"/>
            <a:ext cx="8592325" cy="574904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03C3B66-D1D2-4C87-A96D-20B4096AFA30}"/>
              </a:ext>
            </a:extLst>
          </p:cNvPr>
          <p:cNvSpPr txBox="1"/>
          <p:nvPr/>
        </p:nvSpPr>
        <p:spPr>
          <a:xfrm>
            <a:off x="807396" y="6550223"/>
            <a:ext cx="10593421" cy="307777"/>
          </a:xfrm>
          <a:prstGeom prst="rect">
            <a:avLst/>
          </a:prstGeom>
          <a:noFill/>
        </p:spPr>
        <p:txBody>
          <a:bodyPr wrap="square">
            <a:spAutoFit/>
          </a:bodyPr>
          <a:lstStyle/>
          <a:p>
            <a:pPr algn="ctr"/>
            <a:r>
              <a:rPr lang="en-US" altLang="ja-JP" sz="1400" dirty="0">
                <a:latin typeface="Amasis MT Pro Medium" panose="02040604050005020304" pitchFamily="18" charset="0"/>
              </a:rPr>
              <a:t>https://www.nrel.gov/news/press/2022/catalytic-process-with-lignin-could-enable-100-sustainable-aviation-fuel.html</a:t>
            </a:r>
            <a:endParaRPr lang="ja-JP" altLang="en-US" sz="1400" dirty="0">
              <a:latin typeface="Amasis MT Pro Medium" panose="02040604050005020304" pitchFamily="18" charset="0"/>
            </a:endParaRPr>
          </a:p>
        </p:txBody>
      </p:sp>
      <p:sp>
        <p:nvSpPr>
          <p:cNvPr id="5" name="テキスト ボックス 4">
            <a:extLst>
              <a:ext uri="{FF2B5EF4-FFF2-40B4-BE49-F238E27FC236}">
                <a16:creationId xmlns:a16="http://schemas.microsoft.com/office/drawing/2014/main" id="{4AE1B79D-CB4D-4EEF-ABFD-88AA05BAC474}"/>
              </a:ext>
            </a:extLst>
          </p:cNvPr>
          <p:cNvSpPr txBox="1"/>
          <p:nvPr/>
        </p:nvSpPr>
        <p:spPr>
          <a:xfrm>
            <a:off x="2772612" y="1020158"/>
            <a:ext cx="2013625" cy="369332"/>
          </a:xfrm>
          <a:prstGeom prst="rect">
            <a:avLst/>
          </a:prstGeom>
          <a:noFill/>
        </p:spPr>
        <p:txBody>
          <a:bodyPr wrap="square" rtlCol="0">
            <a:spAutoFit/>
          </a:bodyPr>
          <a:lstStyle/>
          <a:p>
            <a:r>
              <a:rPr kumimoji="1" lang="ja-JP" altLang="en-US" dirty="0">
                <a:latin typeface="UD デジタル 教科書体 NK-B" panose="02020700000000000000" pitchFamily="18" charset="-128"/>
                <a:ea typeface="UD デジタル 教科書体 NK-B" panose="02020700000000000000" pitchFamily="18" charset="-128"/>
              </a:rPr>
              <a:t>ポプラバイオマス</a:t>
            </a:r>
          </a:p>
        </p:txBody>
      </p:sp>
      <p:sp>
        <p:nvSpPr>
          <p:cNvPr id="8" name="テキスト ボックス 7">
            <a:extLst>
              <a:ext uri="{FF2B5EF4-FFF2-40B4-BE49-F238E27FC236}">
                <a16:creationId xmlns:a16="http://schemas.microsoft.com/office/drawing/2014/main" id="{45CD5556-A75C-431C-98FC-F98850B94005}"/>
              </a:ext>
            </a:extLst>
          </p:cNvPr>
          <p:cNvSpPr txBox="1"/>
          <p:nvPr/>
        </p:nvSpPr>
        <p:spPr>
          <a:xfrm>
            <a:off x="5194799" y="1020158"/>
            <a:ext cx="2013625"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リグニンオイル</a:t>
            </a:r>
          </a:p>
        </p:txBody>
      </p:sp>
      <p:sp>
        <p:nvSpPr>
          <p:cNvPr id="9" name="テキスト ボックス 8">
            <a:extLst>
              <a:ext uri="{FF2B5EF4-FFF2-40B4-BE49-F238E27FC236}">
                <a16:creationId xmlns:a16="http://schemas.microsoft.com/office/drawing/2014/main" id="{56E307E1-DB3E-452D-A5AD-D5DE392966E3}"/>
              </a:ext>
            </a:extLst>
          </p:cNvPr>
          <p:cNvSpPr txBox="1"/>
          <p:nvPr/>
        </p:nvSpPr>
        <p:spPr>
          <a:xfrm>
            <a:off x="7336070" y="752567"/>
            <a:ext cx="2336700" cy="646331"/>
          </a:xfrm>
          <a:prstGeom prst="rect">
            <a:avLst/>
          </a:prstGeom>
          <a:noFill/>
        </p:spPr>
        <p:txBody>
          <a:bodyPr wrap="square" rtlCol="0">
            <a:spAutoFit/>
          </a:bodyPr>
          <a:lstStyle/>
          <a:p>
            <a:pPr algn="ctr"/>
            <a:r>
              <a:rPr lang="ja-JP" altLang="en-US" dirty="0">
                <a:latin typeface="UD デジタル 教科書体 NK-B" panose="02020700000000000000" pitchFamily="18" charset="-128"/>
                <a:ea typeface="UD デジタル 教科書体 NK-B" panose="02020700000000000000" pitchFamily="18" charset="-128"/>
              </a:rPr>
              <a:t>航空燃料</a:t>
            </a:r>
            <a:endParaRPr lang="en-US" altLang="ja-JP" dirty="0">
              <a:latin typeface="UD デジタル 教科書体 NK-B" panose="02020700000000000000" pitchFamily="18" charset="-128"/>
              <a:ea typeface="UD デジタル 教科書体 NK-B" panose="02020700000000000000" pitchFamily="18" charset="-128"/>
            </a:endParaRPr>
          </a:p>
          <a:p>
            <a:pPr algn="ctr"/>
            <a:r>
              <a:rPr lang="ja-JP" altLang="en-US" dirty="0">
                <a:latin typeface="UD デジタル 教科書体 NK-B" panose="02020700000000000000" pitchFamily="18" charset="-128"/>
                <a:ea typeface="UD デジタル 教科書体 NK-B" panose="02020700000000000000" pitchFamily="18" charset="-128"/>
              </a:rPr>
              <a:t>ブレンドストック</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7" name="矢印: 右 6">
            <a:extLst>
              <a:ext uri="{FF2B5EF4-FFF2-40B4-BE49-F238E27FC236}">
                <a16:creationId xmlns:a16="http://schemas.microsoft.com/office/drawing/2014/main" id="{7684B530-F39D-4CB9-BAA5-2409DA173988}"/>
              </a:ext>
            </a:extLst>
          </p:cNvPr>
          <p:cNvSpPr/>
          <p:nvPr/>
        </p:nvSpPr>
        <p:spPr>
          <a:xfrm>
            <a:off x="4786237" y="3384298"/>
            <a:ext cx="398834" cy="856034"/>
          </a:xfrm>
          <a:prstGeom prst="rightArrow">
            <a:avLst/>
          </a:prstGeom>
          <a:solidFill>
            <a:srgbClr val="00B050"/>
          </a:solidFill>
          <a:ln>
            <a:solidFill>
              <a:srgbClr val="00B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37A71407-61EE-4662-973D-1389457F7FFD}"/>
              </a:ext>
            </a:extLst>
          </p:cNvPr>
          <p:cNvSpPr/>
          <p:nvPr/>
        </p:nvSpPr>
        <p:spPr>
          <a:xfrm>
            <a:off x="6919843" y="3384298"/>
            <a:ext cx="398834" cy="856034"/>
          </a:xfrm>
          <a:prstGeom prst="rightArrow">
            <a:avLst/>
          </a:prstGeom>
          <a:solidFill>
            <a:srgbClr val="00B050"/>
          </a:solidFill>
          <a:ln>
            <a:solidFill>
              <a:srgbClr val="00B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0D12099-1FDC-4857-9C06-9F97F47DEE05}"/>
              </a:ext>
            </a:extLst>
          </p:cNvPr>
          <p:cNvSpPr txBox="1"/>
          <p:nvPr/>
        </p:nvSpPr>
        <p:spPr>
          <a:xfrm rot="19781785">
            <a:off x="8116590" y="3079598"/>
            <a:ext cx="3236879" cy="369332"/>
          </a:xfrm>
          <a:prstGeom prst="rect">
            <a:avLst/>
          </a:prstGeom>
          <a:noFill/>
        </p:spPr>
        <p:txBody>
          <a:bodyPr wrap="square">
            <a:spAutoFit/>
          </a:bodyPr>
          <a:lstStyle/>
          <a:p>
            <a:pPr algn="ctr"/>
            <a:r>
              <a:rPr lang="en-US" altLang="ja-JP" b="0" i="0" dirty="0">
                <a:solidFill>
                  <a:srgbClr val="2E2E2E"/>
                </a:solidFill>
                <a:effectLst/>
                <a:latin typeface="Mongolian Baiti" panose="03000500000000000000" pitchFamily="66" charset="0"/>
                <a:cs typeface="Mongolian Baiti" panose="03000500000000000000" pitchFamily="66" charset="0"/>
              </a:rPr>
              <a:t>sustainable aviation fuels (SAFs)</a:t>
            </a:r>
            <a:endParaRPr lang="ja-JP" altLang="en-US" dirty="0">
              <a:latin typeface="Mongolian Baiti" panose="03000500000000000000" pitchFamily="66" charset="0"/>
              <a:cs typeface="Mongolian Baiti" panose="03000500000000000000" pitchFamily="66" charset="0"/>
            </a:endParaRPr>
          </a:p>
        </p:txBody>
      </p:sp>
      <p:sp>
        <p:nvSpPr>
          <p:cNvPr id="14" name="テキスト ボックス 13">
            <a:extLst>
              <a:ext uri="{FF2B5EF4-FFF2-40B4-BE49-F238E27FC236}">
                <a16:creationId xmlns:a16="http://schemas.microsoft.com/office/drawing/2014/main" id="{3143AC79-3996-4255-B81E-0CC569564002}"/>
              </a:ext>
            </a:extLst>
          </p:cNvPr>
          <p:cNvSpPr txBox="1"/>
          <p:nvPr/>
        </p:nvSpPr>
        <p:spPr>
          <a:xfrm>
            <a:off x="2602234" y="112916"/>
            <a:ext cx="6958052"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炭化モリブデン触媒により「リグニン」を燃料に転換</a:t>
            </a:r>
          </a:p>
        </p:txBody>
      </p:sp>
    </p:spTree>
    <p:extLst>
      <p:ext uri="{BB962C8B-B14F-4D97-AF65-F5344CB8AC3E}">
        <p14:creationId xmlns:p14="http://schemas.microsoft.com/office/powerpoint/2010/main" val="2657688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3830151-51CF-4A23-9A5F-EC2F6B674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85" y="1265464"/>
            <a:ext cx="571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13205348-B755-4CE3-959A-F634D9096F4F}"/>
              </a:ext>
            </a:extLst>
          </p:cNvPr>
          <p:cNvSpPr txBox="1"/>
          <p:nvPr/>
        </p:nvSpPr>
        <p:spPr>
          <a:xfrm>
            <a:off x="6059488" y="1265464"/>
            <a:ext cx="6096000" cy="4247317"/>
          </a:xfrm>
          <a:prstGeom prst="rect">
            <a:avLst/>
          </a:prstGeom>
          <a:noFill/>
        </p:spPr>
        <p:txBody>
          <a:bodyPr wrap="square">
            <a:spAutoFit/>
          </a:bodyPr>
          <a:lstStyle/>
          <a:p>
            <a:r>
              <a:rPr lang="ja-JP" altLang="en-US" b="0" i="0" dirty="0">
                <a:solidFill>
                  <a:srgbClr val="000000"/>
                </a:solidFill>
                <a:effectLst/>
                <a:latin typeface="BIZ UDPゴシック" panose="020B0400000000000000" pitchFamily="50" charset="-128"/>
                <a:ea typeface="BIZ UDPゴシック" panose="020B0400000000000000" pitchFamily="50" charset="-128"/>
              </a:rPr>
              <a:t>ウキクサの遺伝子を操作して、乾燥重量のバイオマスの </a:t>
            </a:r>
            <a:r>
              <a:rPr lang="en-US" altLang="ja-JP" b="0" i="0" dirty="0">
                <a:solidFill>
                  <a:srgbClr val="000000"/>
                </a:solidFill>
                <a:effectLst/>
                <a:latin typeface="BIZ UDPゴシック" panose="020B0400000000000000" pitchFamily="50" charset="-128"/>
                <a:ea typeface="BIZ UDPゴシック" panose="020B0400000000000000" pitchFamily="50" charset="-128"/>
              </a:rPr>
              <a:t>10%</a:t>
            </a:r>
            <a:r>
              <a:rPr lang="ja-JP" altLang="en-US" b="0" i="0" dirty="0">
                <a:solidFill>
                  <a:srgbClr val="000000"/>
                </a:solidFill>
                <a:effectLst/>
                <a:latin typeface="BIZ UDPゴシック" panose="020B0400000000000000" pitchFamily="50" charset="-128"/>
                <a:ea typeface="BIZ UDPゴシック" panose="020B0400000000000000" pitchFamily="50" charset="-128"/>
              </a:rPr>
              <a:t>近くの油を蓄積するように改変した。</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b="0" i="0" dirty="0">
                <a:solidFill>
                  <a:srgbClr val="000000"/>
                </a:solidFill>
                <a:effectLst/>
                <a:latin typeface="BIZ UDPゴシック" panose="020B0400000000000000" pitchFamily="50" charset="-128"/>
                <a:ea typeface="BIZ UDPゴシック" panose="020B0400000000000000" pitchFamily="50" charset="-128"/>
              </a:rPr>
              <a:t>これは、野生で生育する植物の</a:t>
            </a:r>
            <a:r>
              <a:rPr lang="en-US" altLang="ja-JP" b="0" i="0" dirty="0">
                <a:solidFill>
                  <a:srgbClr val="000000"/>
                </a:solidFill>
                <a:effectLst/>
                <a:latin typeface="BIZ UDPゴシック" panose="020B0400000000000000" pitchFamily="50" charset="-128"/>
                <a:ea typeface="BIZ UDPゴシック" panose="020B0400000000000000" pitchFamily="50" charset="-128"/>
              </a:rPr>
              <a:t>100 </a:t>
            </a:r>
            <a:r>
              <a:rPr lang="ja-JP" altLang="en-US" b="0" i="0" dirty="0">
                <a:solidFill>
                  <a:srgbClr val="000000"/>
                </a:solidFill>
                <a:effectLst/>
                <a:latin typeface="BIZ UDPゴシック" panose="020B0400000000000000" pitchFamily="50" charset="-128"/>
                <a:ea typeface="BIZ UDPゴシック" panose="020B0400000000000000" pitchFamily="50" charset="-128"/>
              </a:rPr>
              <a:t>倍という劇的な増加で、バイオディーゼル最大の供給源である大豆の</a:t>
            </a:r>
            <a:r>
              <a:rPr lang="en-US" altLang="ja-JP" b="0" i="0" dirty="0">
                <a:solidFill>
                  <a:srgbClr val="000000"/>
                </a:solidFill>
                <a:effectLst/>
                <a:latin typeface="BIZ UDPゴシック" panose="020B0400000000000000" pitchFamily="50" charset="-128"/>
                <a:ea typeface="BIZ UDPゴシック" panose="020B0400000000000000" pitchFamily="50" charset="-128"/>
              </a:rPr>
              <a:t>7</a:t>
            </a:r>
            <a:r>
              <a:rPr lang="ja-JP" altLang="en-US" b="0" i="0" dirty="0">
                <a:solidFill>
                  <a:srgbClr val="000000"/>
                </a:solidFill>
                <a:effectLst/>
                <a:latin typeface="BIZ UDPゴシック" panose="020B0400000000000000" pitchFamily="50" charset="-128"/>
                <a:ea typeface="BIZ UDPゴシック" panose="020B0400000000000000" pitchFamily="50" charset="-128"/>
              </a:rPr>
              <a:t>倍以上の収量がある。</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dirty="0">
              <a:solidFill>
                <a:srgbClr val="000000"/>
              </a:solidFill>
              <a:latin typeface="BIZ UDPゴシック" panose="020B0400000000000000" pitchFamily="50" charset="-128"/>
              <a:ea typeface="BIZ UDPゴシック" panose="020B0400000000000000" pitchFamily="50" charset="-128"/>
            </a:endParaRPr>
          </a:p>
          <a:p>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r>
              <a:rPr lang="ja-JP" altLang="en-US" dirty="0">
                <a:solidFill>
                  <a:srgbClr val="000000"/>
                </a:solidFill>
                <a:latin typeface="BIZ UDPゴシック" panose="020B0400000000000000" pitchFamily="50" charset="-128"/>
                <a:ea typeface="BIZ UDPゴシック" panose="020B0400000000000000" pitchFamily="50" charset="-128"/>
              </a:rPr>
              <a:t>■</a:t>
            </a:r>
            <a:r>
              <a:rPr lang="ja-JP" altLang="en-US" b="0" i="0" dirty="0">
                <a:solidFill>
                  <a:srgbClr val="000000"/>
                </a:solidFill>
                <a:effectLst/>
                <a:latin typeface="BIZ UDPゴシック" panose="020B0400000000000000" pitchFamily="50" charset="-128"/>
                <a:ea typeface="BIZ UDPゴシック" panose="020B0400000000000000" pitchFamily="50" charset="-128"/>
              </a:rPr>
              <a:t>スケールアップ作業には、いくつかの主な目的があります。</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dirty="0">
              <a:solidFill>
                <a:srgbClr val="000000"/>
              </a:solidFill>
              <a:latin typeface="BIZ UDPゴシック" panose="020B0400000000000000" pitchFamily="50" charset="-128"/>
              <a:ea typeface="BIZ UDPゴシック" panose="020B0400000000000000" pitchFamily="50" charset="-128"/>
            </a:endParaRPr>
          </a:p>
          <a:p>
            <a:r>
              <a:rPr lang="ja-JP" altLang="en-US" b="0" i="0" dirty="0">
                <a:solidFill>
                  <a:srgbClr val="000000"/>
                </a:solidFill>
                <a:effectLst/>
                <a:latin typeface="BIZ UDPゴシック" panose="020B0400000000000000" pitchFamily="50" charset="-128"/>
                <a:ea typeface="BIZ UDPゴシック" panose="020B0400000000000000" pitchFamily="50" charset="-128"/>
              </a:rPr>
              <a:t>（</a:t>
            </a:r>
            <a:r>
              <a:rPr lang="en-US" altLang="ja-JP" b="0" i="0" dirty="0">
                <a:solidFill>
                  <a:srgbClr val="000000"/>
                </a:solidFill>
                <a:effectLst/>
                <a:latin typeface="BIZ UDPゴシック" panose="020B0400000000000000" pitchFamily="50" charset="-128"/>
                <a:ea typeface="BIZ UDPゴシック" panose="020B0400000000000000" pitchFamily="50" charset="-128"/>
              </a:rPr>
              <a:t>1) </a:t>
            </a:r>
            <a:r>
              <a:rPr lang="ja-JP" altLang="en-US" b="0" i="0" dirty="0">
                <a:solidFill>
                  <a:srgbClr val="000000"/>
                </a:solidFill>
                <a:effectLst/>
                <a:latin typeface="BIZ UDPゴシック" panose="020B0400000000000000" pitchFamily="50" charset="-128"/>
                <a:ea typeface="BIZ UDPゴシック" panose="020B0400000000000000" pitchFamily="50" charset="-128"/>
              </a:rPr>
              <a:t>改変された植物を成長させるための大型培養容器の種類を設計すること、</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dirty="0">
              <a:solidFill>
                <a:srgbClr val="000000"/>
              </a:solidFill>
              <a:latin typeface="BIZ UDPゴシック" panose="020B0400000000000000" pitchFamily="50" charset="-128"/>
              <a:ea typeface="BIZ UDPゴシック" panose="020B0400000000000000" pitchFamily="50" charset="-128"/>
            </a:endParaRPr>
          </a:p>
          <a:p>
            <a:r>
              <a:rPr lang="ja-JP" altLang="en-US" dirty="0">
                <a:solidFill>
                  <a:srgbClr val="000000"/>
                </a:solidFill>
                <a:latin typeface="BIZ UDPゴシック" panose="020B0400000000000000" pitchFamily="50" charset="-128"/>
                <a:ea typeface="BIZ UDPゴシック" panose="020B0400000000000000" pitchFamily="50" charset="-128"/>
              </a:rPr>
              <a:t>（</a:t>
            </a:r>
            <a:r>
              <a:rPr lang="en-US" altLang="ja-JP" b="0" i="0" dirty="0">
                <a:solidFill>
                  <a:srgbClr val="000000"/>
                </a:solidFill>
                <a:effectLst/>
                <a:latin typeface="BIZ UDPゴシック" panose="020B0400000000000000" pitchFamily="50" charset="-128"/>
                <a:ea typeface="BIZ UDPゴシック" panose="020B0400000000000000" pitchFamily="50" charset="-128"/>
              </a:rPr>
              <a:t>2) </a:t>
            </a:r>
            <a:r>
              <a:rPr lang="ja-JP" altLang="en-US" b="0" i="0" dirty="0">
                <a:solidFill>
                  <a:srgbClr val="000000"/>
                </a:solidFill>
                <a:effectLst/>
                <a:latin typeface="BIZ UDPゴシック" panose="020B0400000000000000" pitchFamily="50" charset="-128"/>
                <a:ea typeface="BIZ UDPゴシック" panose="020B0400000000000000" pitchFamily="50" charset="-128"/>
              </a:rPr>
              <a:t>大規模な成長条件を最適化すること、</a:t>
            </a:r>
            <a:endParaRPr lang="en-US" altLang="ja-JP" b="0" i="0" dirty="0">
              <a:solidFill>
                <a:srgbClr val="000000"/>
              </a:solidFill>
              <a:effectLst/>
              <a:latin typeface="BIZ UDPゴシック" panose="020B0400000000000000" pitchFamily="50" charset="-128"/>
              <a:ea typeface="BIZ UDPゴシック" panose="020B0400000000000000" pitchFamily="50" charset="-128"/>
            </a:endParaRPr>
          </a:p>
          <a:p>
            <a:endParaRPr lang="en-US" altLang="ja-JP" dirty="0">
              <a:solidFill>
                <a:srgbClr val="000000"/>
              </a:solidFill>
              <a:latin typeface="BIZ UDPゴシック" panose="020B0400000000000000" pitchFamily="50" charset="-128"/>
              <a:ea typeface="BIZ UDPゴシック" panose="020B0400000000000000" pitchFamily="50" charset="-128"/>
            </a:endParaRPr>
          </a:p>
          <a:p>
            <a:r>
              <a:rPr lang="ja-JP" altLang="en-US" dirty="0">
                <a:solidFill>
                  <a:srgbClr val="000000"/>
                </a:solidFill>
                <a:latin typeface="BIZ UDPゴシック" panose="020B0400000000000000" pitchFamily="50" charset="-128"/>
                <a:ea typeface="BIZ UDPゴシック" panose="020B0400000000000000" pitchFamily="50" charset="-128"/>
              </a:rPr>
              <a:t>（</a:t>
            </a:r>
            <a:r>
              <a:rPr lang="en-US" altLang="ja-JP" b="0" i="0" dirty="0">
                <a:solidFill>
                  <a:srgbClr val="000000"/>
                </a:solidFill>
                <a:effectLst/>
                <a:latin typeface="BIZ UDPゴシック" panose="020B0400000000000000" pitchFamily="50" charset="-128"/>
                <a:ea typeface="BIZ UDPゴシック" panose="020B0400000000000000" pitchFamily="50" charset="-128"/>
              </a:rPr>
              <a:t>3) </a:t>
            </a:r>
            <a:r>
              <a:rPr lang="ja-JP" altLang="en-US" b="0" i="0" dirty="0">
                <a:solidFill>
                  <a:srgbClr val="000000"/>
                </a:solidFill>
                <a:effectLst/>
                <a:latin typeface="BIZ UDPゴシック" panose="020B0400000000000000" pitchFamily="50" charset="-128"/>
                <a:ea typeface="BIZ UDPゴシック" panose="020B0400000000000000" pitchFamily="50" charset="-128"/>
              </a:rPr>
              <a:t>高レベルで効率的に油を抽出する方法を開発すること</a:t>
            </a:r>
            <a:endParaRPr lang="ja-JP" altLang="en-US" dirty="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71FE5D75-DE39-4073-8509-793E05129AA3}"/>
              </a:ext>
            </a:extLst>
          </p:cNvPr>
          <p:cNvSpPr txBox="1"/>
          <p:nvPr/>
        </p:nvSpPr>
        <p:spPr>
          <a:xfrm>
            <a:off x="1596118" y="6295876"/>
            <a:ext cx="8999764" cy="307777"/>
          </a:xfrm>
          <a:prstGeom prst="rect">
            <a:avLst/>
          </a:prstGeom>
          <a:noFill/>
        </p:spPr>
        <p:txBody>
          <a:bodyPr wrap="square">
            <a:spAutoFit/>
          </a:bodyPr>
          <a:lstStyle/>
          <a:p>
            <a:pPr algn="ctr"/>
            <a:r>
              <a:rPr lang="en-US" altLang="ja-JP" sz="1400" i="0" dirty="0">
                <a:solidFill>
                  <a:srgbClr val="1C1D1E"/>
                </a:solidFill>
                <a:effectLst/>
                <a:latin typeface="BIZ UDP明朝 Medium" panose="02020500000000000000" pitchFamily="18" charset="-128"/>
                <a:ea typeface="BIZ UDP明朝 Medium" panose="02020500000000000000" pitchFamily="18" charset="-128"/>
              </a:rPr>
              <a:t>Engineering Triacylglycerol Accumulation in Duckweed (</a:t>
            </a:r>
            <a:r>
              <a:rPr lang="en-US" altLang="ja-JP" sz="1400" i="1" dirty="0" err="1">
                <a:solidFill>
                  <a:srgbClr val="1C1D1E"/>
                </a:solidFill>
                <a:effectLst/>
                <a:latin typeface="BIZ UDP明朝 Medium" panose="02020500000000000000" pitchFamily="18" charset="-128"/>
                <a:ea typeface="BIZ UDP明朝 Medium" panose="02020500000000000000" pitchFamily="18" charset="-128"/>
              </a:rPr>
              <a:t>Lemna</a:t>
            </a:r>
            <a:r>
              <a:rPr lang="en-US" altLang="ja-JP" sz="1400" i="1" dirty="0">
                <a:solidFill>
                  <a:srgbClr val="1C1D1E"/>
                </a:solidFill>
                <a:effectLst/>
                <a:latin typeface="BIZ UDP明朝 Medium" panose="02020500000000000000" pitchFamily="18" charset="-128"/>
                <a:ea typeface="BIZ UDP明朝 Medium" panose="02020500000000000000" pitchFamily="18" charset="-128"/>
              </a:rPr>
              <a:t> japonica</a:t>
            </a:r>
            <a:r>
              <a:rPr lang="en-US" altLang="ja-JP" sz="1400" i="0" dirty="0">
                <a:solidFill>
                  <a:srgbClr val="1C1D1E"/>
                </a:solidFill>
                <a:effectLst/>
                <a:latin typeface="BIZ UDP明朝 Medium" panose="02020500000000000000" pitchFamily="18" charset="-128"/>
                <a:ea typeface="BIZ UDP明朝 Medium" panose="02020500000000000000" pitchFamily="18" charset="-128"/>
              </a:rPr>
              <a:t>)</a:t>
            </a:r>
          </a:p>
        </p:txBody>
      </p:sp>
      <p:sp>
        <p:nvSpPr>
          <p:cNvPr id="12" name="テキスト ボックス 11">
            <a:extLst>
              <a:ext uri="{FF2B5EF4-FFF2-40B4-BE49-F238E27FC236}">
                <a16:creationId xmlns:a16="http://schemas.microsoft.com/office/drawing/2014/main" id="{40859153-8D6C-469B-8CAB-F132A947EDE8}"/>
              </a:ext>
            </a:extLst>
          </p:cNvPr>
          <p:cNvSpPr txBox="1"/>
          <p:nvPr/>
        </p:nvSpPr>
        <p:spPr>
          <a:xfrm>
            <a:off x="2986996" y="6603653"/>
            <a:ext cx="6144984" cy="261610"/>
          </a:xfrm>
          <a:prstGeom prst="rect">
            <a:avLst/>
          </a:prstGeom>
          <a:noFill/>
        </p:spPr>
        <p:txBody>
          <a:bodyPr wrap="square">
            <a:spAutoFit/>
          </a:bodyPr>
          <a:lstStyle/>
          <a:p>
            <a:pPr algn="ctr"/>
            <a:r>
              <a:rPr lang="en-US" altLang="ja-JP" sz="1050" dirty="0">
                <a:latin typeface="BIZ UDP明朝 Medium" panose="02020500000000000000" pitchFamily="18" charset="-128"/>
                <a:ea typeface="BIZ UDP明朝 Medium" panose="02020500000000000000" pitchFamily="18" charset="-128"/>
              </a:rPr>
              <a:t>https://onlinelibrary.wiley.com/doi/10.1111/pbi.13943</a:t>
            </a:r>
            <a:endParaRPr lang="ja-JP" altLang="en-US" sz="1050"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E14131BC-C197-46E7-87CB-E654310D0A4A}"/>
              </a:ext>
            </a:extLst>
          </p:cNvPr>
          <p:cNvSpPr txBox="1"/>
          <p:nvPr/>
        </p:nvSpPr>
        <p:spPr>
          <a:xfrm>
            <a:off x="1509031" y="229764"/>
            <a:ext cx="9111342" cy="461665"/>
          </a:xfrm>
          <a:prstGeom prst="rect">
            <a:avLst/>
          </a:prstGeom>
          <a:noFill/>
        </p:spPr>
        <p:txBody>
          <a:bodyPr wrap="square" rtlCol="0">
            <a:spAutoFit/>
          </a:bodyPr>
          <a:lstStyle/>
          <a:p>
            <a:pPr algn="ctr"/>
            <a:r>
              <a:rPr kumimoji="1" lang="ja-JP" altLang="en-US" sz="2400" b="1" dirty="0">
                <a:latin typeface="BIZ UDPゴシック" panose="020B0400000000000000" pitchFamily="50" charset="-128"/>
                <a:ea typeface="BIZ UDPゴシック" panose="020B0400000000000000" pitchFamily="50" charset="-128"/>
              </a:rPr>
              <a:t>合成生物学を駆使してウキクサを改造～航空燃料へ</a:t>
            </a:r>
          </a:p>
        </p:txBody>
      </p:sp>
    </p:spTree>
    <p:extLst>
      <p:ext uri="{BB962C8B-B14F-4D97-AF65-F5344CB8AC3E}">
        <p14:creationId xmlns:p14="http://schemas.microsoft.com/office/powerpoint/2010/main" val="2133477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191CB08A-42EC-4338-9734-A1C5DAF9D862}"/>
              </a:ext>
            </a:extLst>
          </p:cNvPr>
          <p:cNvSpPr txBox="1"/>
          <p:nvPr/>
        </p:nvSpPr>
        <p:spPr>
          <a:xfrm>
            <a:off x="119841" y="5287023"/>
            <a:ext cx="11962325" cy="1200329"/>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木材は、セルロース、ヘミセルロースおよびリグニンの</a:t>
            </a:r>
            <a:r>
              <a:rPr lang="en-US" altLang="ja-JP" dirty="0">
                <a:latin typeface="BIZ UDPゴシック" panose="020B0400000000000000" pitchFamily="50" charset="-128"/>
                <a:ea typeface="BIZ UDPゴシック" panose="020B0400000000000000" pitchFamily="50" charset="-128"/>
              </a:rPr>
              <a:t>3</a:t>
            </a:r>
            <a:r>
              <a:rPr lang="ja-JP" altLang="en-US" dirty="0">
                <a:latin typeface="BIZ UDPゴシック" panose="020B0400000000000000" pitchFamily="50" charset="-128"/>
                <a:ea typeface="BIZ UDPゴシック" panose="020B0400000000000000" pitchFamily="50" charset="-128"/>
              </a:rPr>
              <a:t>成分から成り立っている。 </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セルロースは細胞壁を作るいわば鉄骨で、ヘミセルロースはセルロース壁を強化する 役割を持ち、リグニンはそれらの骨格の間を固めるコンクリートに相当する役割を持 つ。複雑な構造を持つ高分子芳香族重化合物であるリグニンは分解しにくい！</a:t>
            </a:r>
          </a:p>
        </p:txBody>
      </p:sp>
      <p:pic>
        <p:nvPicPr>
          <p:cNvPr id="16386" name="Picture 2">
            <a:extLst>
              <a:ext uri="{FF2B5EF4-FFF2-40B4-BE49-F238E27FC236}">
                <a16:creationId xmlns:a16="http://schemas.microsoft.com/office/drawing/2014/main" id="{AABB9DC3-05ED-4C5D-A54C-06CDE5EF7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41" y="1356760"/>
            <a:ext cx="5801988" cy="375747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C5B509D7-B737-498B-A601-EF51C7663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829" y="1240964"/>
            <a:ext cx="6160337" cy="3989071"/>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17512438-811B-4178-88B5-610288C91D6F}"/>
              </a:ext>
            </a:extLst>
          </p:cNvPr>
          <p:cNvSpPr txBox="1"/>
          <p:nvPr/>
        </p:nvSpPr>
        <p:spPr>
          <a:xfrm>
            <a:off x="0" y="553131"/>
            <a:ext cx="6215841" cy="646331"/>
          </a:xfrm>
          <a:prstGeom prst="rect">
            <a:avLst/>
          </a:prstGeom>
          <a:noFill/>
        </p:spPr>
        <p:txBody>
          <a:bodyPr wrap="square">
            <a:spAutoFit/>
          </a:bodyPr>
          <a:lstStyle/>
          <a:p>
            <a:pPr algn="ctr"/>
            <a:r>
              <a:rPr lang="ja-JP" altLang="en-US" b="1" i="0" dirty="0">
                <a:solidFill>
                  <a:srgbClr val="000000"/>
                </a:solidFill>
                <a:effectLst/>
                <a:latin typeface="Meiryo" panose="020B0604030504040204" pitchFamily="50" charset="-128"/>
                <a:ea typeface="Meiryo" panose="020B0604030504040204" pitchFamily="50" charset="-128"/>
              </a:rPr>
              <a:t>単離リグニンからのフェニルプロパノン化合物</a:t>
            </a:r>
            <a:endParaRPr lang="en-US" altLang="ja-JP" b="1" i="0" dirty="0">
              <a:solidFill>
                <a:srgbClr val="000000"/>
              </a:solidFill>
              <a:effectLst/>
              <a:latin typeface="Meiryo" panose="020B0604030504040204" pitchFamily="50" charset="-128"/>
              <a:ea typeface="Meiryo" panose="020B0604030504040204" pitchFamily="50" charset="-128"/>
            </a:endParaRPr>
          </a:p>
          <a:p>
            <a:pPr algn="ctr"/>
            <a:r>
              <a:rPr lang="ja-JP" altLang="en-US" b="1" i="0" dirty="0">
                <a:solidFill>
                  <a:srgbClr val="000000"/>
                </a:solidFill>
                <a:effectLst/>
                <a:latin typeface="Meiryo" panose="020B0604030504040204" pitchFamily="50" charset="-128"/>
                <a:ea typeface="Meiryo" panose="020B0604030504040204" pitchFamily="50" charset="-128"/>
              </a:rPr>
              <a:t>ワンポット酵素生産のイメージ図</a:t>
            </a:r>
          </a:p>
        </p:txBody>
      </p:sp>
      <p:sp>
        <p:nvSpPr>
          <p:cNvPr id="15" name="テキスト ボックス 14">
            <a:extLst>
              <a:ext uri="{FF2B5EF4-FFF2-40B4-BE49-F238E27FC236}">
                <a16:creationId xmlns:a16="http://schemas.microsoft.com/office/drawing/2014/main" id="{74038254-9139-4B7D-8AB3-A29F75254C14}"/>
              </a:ext>
            </a:extLst>
          </p:cNvPr>
          <p:cNvSpPr txBox="1"/>
          <p:nvPr/>
        </p:nvSpPr>
        <p:spPr>
          <a:xfrm>
            <a:off x="6150528" y="536735"/>
            <a:ext cx="5931638" cy="646331"/>
          </a:xfrm>
          <a:prstGeom prst="rect">
            <a:avLst/>
          </a:prstGeom>
          <a:noFill/>
        </p:spPr>
        <p:txBody>
          <a:bodyPr wrap="square">
            <a:spAutoFit/>
          </a:bodyPr>
          <a:lstStyle/>
          <a:p>
            <a:pPr algn="ctr"/>
            <a:r>
              <a:rPr lang="ja-JP" altLang="en-US" b="1" i="0" dirty="0">
                <a:solidFill>
                  <a:srgbClr val="000000"/>
                </a:solidFill>
                <a:effectLst/>
                <a:latin typeface="Meiryo" panose="020B0604030504040204" pitchFamily="50" charset="-128"/>
                <a:ea typeface="Meiryo" panose="020B0604030504040204" pitchFamily="50" charset="-128"/>
              </a:rPr>
              <a:t>フェニルプロパノン化合物（ＧＨＰ）を基幹とする</a:t>
            </a:r>
            <a:endParaRPr lang="en-US" altLang="ja-JP" b="1" i="0" dirty="0">
              <a:solidFill>
                <a:srgbClr val="000000"/>
              </a:solidFill>
              <a:effectLst/>
              <a:latin typeface="Meiryo" panose="020B0604030504040204" pitchFamily="50" charset="-128"/>
              <a:ea typeface="Meiryo" panose="020B0604030504040204" pitchFamily="50" charset="-128"/>
            </a:endParaRPr>
          </a:p>
          <a:p>
            <a:pPr algn="ctr"/>
            <a:r>
              <a:rPr lang="ja-JP" altLang="en-US" b="1" i="0" dirty="0">
                <a:solidFill>
                  <a:srgbClr val="000000"/>
                </a:solidFill>
                <a:effectLst/>
                <a:latin typeface="Meiryo" panose="020B0604030504040204" pitchFamily="50" charset="-128"/>
                <a:ea typeface="Meiryo" panose="020B0604030504040204" pitchFamily="50" charset="-128"/>
              </a:rPr>
              <a:t>バイオプラスチックへの展開</a:t>
            </a:r>
          </a:p>
        </p:txBody>
      </p:sp>
      <p:sp>
        <p:nvSpPr>
          <p:cNvPr id="19" name="テキスト ボックス 18">
            <a:extLst>
              <a:ext uri="{FF2B5EF4-FFF2-40B4-BE49-F238E27FC236}">
                <a16:creationId xmlns:a16="http://schemas.microsoft.com/office/drawing/2014/main" id="{57F6D690-27B5-4782-9984-A83CF81DE0DB}"/>
              </a:ext>
            </a:extLst>
          </p:cNvPr>
          <p:cNvSpPr txBox="1"/>
          <p:nvPr/>
        </p:nvSpPr>
        <p:spPr>
          <a:xfrm>
            <a:off x="832757" y="6581001"/>
            <a:ext cx="10526486" cy="276999"/>
          </a:xfrm>
          <a:prstGeom prst="rect">
            <a:avLst/>
          </a:prstGeom>
          <a:noFill/>
        </p:spPr>
        <p:txBody>
          <a:bodyPr wrap="square">
            <a:spAutoFit/>
          </a:bodyPr>
          <a:lstStyle/>
          <a:p>
            <a:pPr algn="ctr"/>
            <a:r>
              <a:rPr lang="ja-JP" altLang="en-US" sz="1200" dirty="0">
                <a:hlinkClick r:id="rId4"/>
              </a:rPr>
              <a:t>共同発表：海洋性細菌の酵素で木材成分のリグニンから機能性化学品を創る～ホワイトバイオテクノロジーの新展開～ </a:t>
            </a:r>
            <a:r>
              <a:rPr lang="en-US" altLang="ja-JP" sz="1200" dirty="0">
                <a:hlinkClick r:id="rId4"/>
              </a:rPr>
              <a:t>(jst.go.jp)</a:t>
            </a:r>
            <a:endParaRPr lang="ja-JP" altLang="en-US" sz="1200" dirty="0"/>
          </a:p>
        </p:txBody>
      </p:sp>
      <p:sp>
        <p:nvSpPr>
          <p:cNvPr id="2" name="テキスト ボックス 1">
            <a:extLst>
              <a:ext uri="{FF2B5EF4-FFF2-40B4-BE49-F238E27FC236}">
                <a16:creationId xmlns:a16="http://schemas.microsoft.com/office/drawing/2014/main" id="{ABAB9CAD-5982-4D50-94C6-718A09F9FE6D}"/>
              </a:ext>
            </a:extLst>
          </p:cNvPr>
          <p:cNvSpPr txBox="1"/>
          <p:nvPr/>
        </p:nvSpPr>
        <p:spPr>
          <a:xfrm>
            <a:off x="-1" y="128"/>
            <a:ext cx="4669971" cy="369332"/>
          </a:xfrm>
          <a:prstGeom prst="rect">
            <a:avLst/>
          </a:prstGeom>
          <a:solidFill>
            <a:schemeClr val="accent2">
              <a:lumMod val="75000"/>
            </a:schemeClr>
          </a:solidFill>
        </p:spPr>
        <p:txBody>
          <a:bodyPr wrap="square" rtlCol="0">
            <a:spAutoFit/>
          </a:bodyPr>
          <a:lstStyle/>
          <a:p>
            <a:r>
              <a:rPr kumimoji="1" lang="en-US" altLang="ja-JP"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参考</a:t>
            </a:r>
            <a:r>
              <a:rPr kumimoji="1" lang="en-US" altLang="ja-JP"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リグニンからバイオプラスチック（１）</a:t>
            </a:r>
          </a:p>
        </p:txBody>
      </p:sp>
    </p:spTree>
    <p:extLst>
      <p:ext uri="{BB962C8B-B14F-4D97-AF65-F5344CB8AC3E}">
        <p14:creationId xmlns:p14="http://schemas.microsoft.com/office/powerpoint/2010/main" val="96950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5FA80F7A-A2C4-433E-A2E3-2A472BCA1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816" y="1314575"/>
            <a:ext cx="8793987" cy="4852741"/>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D34A9A91-07A4-42AE-99CA-C0399BEC9712}"/>
              </a:ext>
            </a:extLst>
          </p:cNvPr>
          <p:cNvSpPr txBox="1"/>
          <p:nvPr/>
        </p:nvSpPr>
        <p:spPr>
          <a:xfrm>
            <a:off x="860532" y="6257353"/>
            <a:ext cx="10470936" cy="338554"/>
          </a:xfrm>
          <a:prstGeom prst="rect">
            <a:avLst/>
          </a:prstGeom>
          <a:noFill/>
        </p:spPr>
        <p:txBody>
          <a:bodyPr wrap="square">
            <a:spAutoFit/>
          </a:bodyPr>
          <a:lstStyle/>
          <a:p>
            <a:pPr algn="ctr"/>
            <a:r>
              <a:rPr lang="ja-JP" altLang="en-US" sz="1600" b="0" i="0" dirty="0">
                <a:solidFill>
                  <a:srgbClr val="222222"/>
                </a:solidFill>
                <a:effectLst/>
                <a:latin typeface="BIZ UDPゴシック" panose="020B0400000000000000" pitchFamily="50" charset="-128"/>
                <a:ea typeface="BIZ UDPゴシック" panose="020B0400000000000000" pitchFamily="50" charset="-128"/>
              </a:rPr>
              <a:t>★</a:t>
            </a:r>
            <a:r>
              <a:rPr lang="en-US" altLang="ja-JP" sz="1600" b="0" i="0" dirty="0">
                <a:solidFill>
                  <a:srgbClr val="222222"/>
                </a:solidFill>
                <a:effectLst/>
                <a:latin typeface="BIZ UDPゴシック" panose="020B0400000000000000" pitchFamily="50" charset="-128"/>
                <a:ea typeface="BIZ UDPゴシック" panose="020B0400000000000000" pitchFamily="50" charset="-128"/>
              </a:rPr>
              <a:t>64°C</a:t>
            </a:r>
            <a:r>
              <a:rPr lang="ja-JP" altLang="en-US" sz="1600" b="0" i="0" dirty="0">
                <a:solidFill>
                  <a:srgbClr val="222222"/>
                </a:solidFill>
                <a:effectLst/>
                <a:latin typeface="BIZ UDPゴシック" panose="020B0400000000000000" pitchFamily="50" charset="-128"/>
                <a:ea typeface="BIZ UDPゴシック" panose="020B0400000000000000" pitchFamily="50" charset="-128"/>
              </a:rPr>
              <a:t>でのメタノリシス、および室温水での最終的な解重合を介してケミカルリサイクル</a:t>
            </a:r>
            <a:endParaRPr lang="ja-JP" altLang="en-US" sz="1600" dirty="0">
              <a:latin typeface="BIZ UDPゴシック" panose="020B0400000000000000" pitchFamily="50" charset="-128"/>
              <a:ea typeface="BIZ UDPゴシック" panose="020B0400000000000000" pitchFamily="50" charset="-128"/>
            </a:endParaRPr>
          </a:p>
        </p:txBody>
      </p:sp>
      <p:sp>
        <p:nvSpPr>
          <p:cNvPr id="3" name="四角形: 角を丸くする 2">
            <a:extLst>
              <a:ext uri="{FF2B5EF4-FFF2-40B4-BE49-F238E27FC236}">
                <a16:creationId xmlns:a16="http://schemas.microsoft.com/office/drawing/2014/main" id="{11A4276F-F313-4179-91F3-FC7D5AC78D37}"/>
              </a:ext>
            </a:extLst>
          </p:cNvPr>
          <p:cNvSpPr/>
          <p:nvPr/>
        </p:nvSpPr>
        <p:spPr>
          <a:xfrm>
            <a:off x="748968" y="541689"/>
            <a:ext cx="1752600" cy="772886"/>
          </a:xfrm>
          <a:prstGeom prst="roundRect">
            <a:avLst/>
          </a:prstGeom>
          <a:solidFill>
            <a:schemeClr val="accent4">
              <a:lumMod val="75000"/>
            </a:schemeClr>
          </a:solidFill>
          <a:ln>
            <a:solidFill>
              <a:schemeClr val="accent4">
                <a:lumMod val="75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リグニン入り</a:t>
            </a:r>
            <a:endParaRPr kumimoji="1" lang="en-US" altLang="ja-JP" dirty="0"/>
          </a:p>
          <a:p>
            <a:pPr algn="ctr"/>
            <a:r>
              <a:rPr kumimoji="1" lang="ja-JP" altLang="en-US" dirty="0"/>
              <a:t>バイオ抽出物</a:t>
            </a:r>
          </a:p>
        </p:txBody>
      </p:sp>
      <p:sp>
        <p:nvSpPr>
          <p:cNvPr id="13" name="四角形: 角を丸くする 12">
            <a:extLst>
              <a:ext uri="{FF2B5EF4-FFF2-40B4-BE49-F238E27FC236}">
                <a16:creationId xmlns:a16="http://schemas.microsoft.com/office/drawing/2014/main" id="{C6DA1481-C119-4DC4-968B-2D7780F5F4A0}"/>
              </a:ext>
            </a:extLst>
          </p:cNvPr>
          <p:cNvSpPr/>
          <p:nvPr/>
        </p:nvSpPr>
        <p:spPr>
          <a:xfrm>
            <a:off x="3518233" y="524956"/>
            <a:ext cx="2087910" cy="772886"/>
          </a:xfrm>
          <a:prstGeom prst="roundRect">
            <a:avLst/>
          </a:prstGeom>
          <a:solidFill>
            <a:srgbClr val="FFC000"/>
          </a:solidFill>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i="0" dirty="0">
                <a:solidFill>
                  <a:srgbClr val="C00000"/>
                </a:solidFill>
                <a:effectLst/>
                <a:latin typeface="BIZ UDPゴシック" panose="020B0400000000000000" pitchFamily="50" charset="-128"/>
                <a:ea typeface="BIZ UDPゴシック" panose="020B0400000000000000" pitchFamily="50" charset="-128"/>
              </a:rPr>
              <a:t>グリオキシル酸</a:t>
            </a:r>
            <a:endParaRPr kumimoji="1" lang="ja-JP" altLang="en-US" sz="2000" b="1" dirty="0">
              <a:solidFill>
                <a:srgbClr val="C00000"/>
              </a:solidFill>
              <a:latin typeface="BIZ UDPゴシック" panose="020B0400000000000000" pitchFamily="50" charset="-128"/>
              <a:ea typeface="BIZ UDPゴシック" panose="020B0400000000000000" pitchFamily="50" charset="-128"/>
            </a:endParaRPr>
          </a:p>
        </p:txBody>
      </p:sp>
      <p:sp>
        <p:nvSpPr>
          <p:cNvPr id="16" name="矢印: 右 15">
            <a:extLst>
              <a:ext uri="{FF2B5EF4-FFF2-40B4-BE49-F238E27FC236}">
                <a16:creationId xmlns:a16="http://schemas.microsoft.com/office/drawing/2014/main" id="{80076AEC-3AD0-420E-97FA-A1CBCFBED984}"/>
              </a:ext>
            </a:extLst>
          </p:cNvPr>
          <p:cNvSpPr/>
          <p:nvPr/>
        </p:nvSpPr>
        <p:spPr>
          <a:xfrm>
            <a:off x="5871693" y="694407"/>
            <a:ext cx="751115" cy="44143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3DCA0884-49B1-4345-AEFA-DB572706F466}"/>
              </a:ext>
            </a:extLst>
          </p:cNvPr>
          <p:cNvSpPr/>
          <p:nvPr/>
        </p:nvSpPr>
        <p:spPr>
          <a:xfrm>
            <a:off x="6888358" y="524956"/>
            <a:ext cx="4617841" cy="772886"/>
          </a:xfrm>
          <a:custGeom>
            <a:avLst/>
            <a:gdLst>
              <a:gd name="connsiteX0" fmla="*/ 0 w 4617841"/>
              <a:gd name="connsiteY0" fmla="*/ 128817 h 772886"/>
              <a:gd name="connsiteX1" fmla="*/ 128817 w 4617841"/>
              <a:gd name="connsiteY1" fmla="*/ 0 h 772886"/>
              <a:gd name="connsiteX2" fmla="*/ 673843 w 4617841"/>
              <a:gd name="connsiteY2" fmla="*/ 0 h 772886"/>
              <a:gd name="connsiteX3" fmla="*/ 1131665 w 4617841"/>
              <a:gd name="connsiteY3" fmla="*/ 0 h 772886"/>
              <a:gd name="connsiteX4" fmla="*/ 1676690 w 4617841"/>
              <a:gd name="connsiteY4" fmla="*/ 0 h 772886"/>
              <a:gd name="connsiteX5" fmla="*/ 2134512 w 4617841"/>
              <a:gd name="connsiteY5" fmla="*/ 0 h 772886"/>
              <a:gd name="connsiteX6" fmla="*/ 2592334 w 4617841"/>
              <a:gd name="connsiteY6" fmla="*/ 0 h 772886"/>
              <a:gd name="connsiteX7" fmla="*/ 3137360 w 4617841"/>
              <a:gd name="connsiteY7" fmla="*/ 0 h 772886"/>
              <a:gd name="connsiteX8" fmla="*/ 3551579 w 4617841"/>
              <a:gd name="connsiteY8" fmla="*/ 0 h 772886"/>
              <a:gd name="connsiteX9" fmla="*/ 4489024 w 4617841"/>
              <a:gd name="connsiteY9" fmla="*/ 0 h 772886"/>
              <a:gd name="connsiteX10" fmla="*/ 4617841 w 4617841"/>
              <a:gd name="connsiteY10" fmla="*/ 128817 h 772886"/>
              <a:gd name="connsiteX11" fmla="*/ 4617841 w 4617841"/>
              <a:gd name="connsiteY11" fmla="*/ 644069 h 772886"/>
              <a:gd name="connsiteX12" fmla="*/ 4489024 w 4617841"/>
              <a:gd name="connsiteY12" fmla="*/ 772886 h 772886"/>
              <a:gd name="connsiteX13" fmla="*/ 4074804 w 4617841"/>
              <a:gd name="connsiteY13" fmla="*/ 772886 h 772886"/>
              <a:gd name="connsiteX14" fmla="*/ 3616983 w 4617841"/>
              <a:gd name="connsiteY14" fmla="*/ 772886 h 772886"/>
              <a:gd name="connsiteX15" fmla="*/ 3028355 w 4617841"/>
              <a:gd name="connsiteY15" fmla="*/ 772886 h 772886"/>
              <a:gd name="connsiteX16" fmla="*/ 2570533 w 4617841"/>
              <a:gd name="connsiteY16" fmla="*/ 772886 h 772886"/>
              <a:gd name="connsiteX17" fmla="*/ 2025507 w 4617841"/>
              <a:gd name="connsiteY17" fmla="*/ 772886 h 772886"/>
              <a:gd name="connsiteX18" fmla="*/ 1611287 w 4617841"/>
              <a:gd name="connsiteY18" fmla="*/ 772886 h 772886"/>
              <a:gd name="connsiteX19" fmla="*/ 1153466 w 4617841"/>
              <a:gd name="connsiteY19" fmla="*/ 772886 h 772886"/>
              <a:gd name="connsiteX20" fmla="*/ 128817 w 4617841"/>
              <a:gd name="connsiteY20" fmla="*/ 772886 h 772886"/>
              <a:gd name="connsiteX21" fmla="*/ 0 w 4617841"/>
              <a:gd name="connsiteY21" fmla="*/ 644069 h 772886"/>
              <a:gd name="connsiteX22" fmla="*/ 0 w 4617841"/>
              <a:gd name="connsiteY22" fmla="*/ 128817 h 77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7841" h="772886" fill="none" extrusionOk="0">
                <a:moveTo>
                  <a:pt x="0" y="128817"/>
                </a:moveTo>
                <a:cubicBezTo>
                  <a:pt x="4156" y="59459"/>
                  <a:pt x="70092" y="-11665"/>
                  <a:pt x="128817" y="0"/>
                </a:cubicBezTo>
                <a:cubicBezTo>
                  <a:pt x="309877" y="-5494"/>
                  <a:pt x="461449" y="20227"/>
                  <a:pt x="673843" y="0"/>
                </a:cubicBezTo>
                <a:cubicBezTo>
                  <a:pt x="886237" y="-20227"/>
                  <a:pt x="1017682" y="7407"/>
                  <a:pt x="1131665" y="0"/>
                </a:cubicBezTo>
                <a:cubicBezTo>
                  <a:pt x="1245648" y="-7407"/>
                  <a:pt x="1566054" y="4089"/>
                  <a:pt x="1676690" y="0"/>
                </a:cubicBezTo>
                <a:cubicBezTo>
                  <a:pt x="1787326" y="-4089"/>
                  <a:pt x="1928539" y="3554"/>
                  <a:pt x="2134512" y="0"/>
                </a:cubicBezTo>
                <a:cubicBezTo>
                  <a:pt x="2340485" y="-3554"/>
                  <a:pt x="2478461" y="10406"/>
                  <a:pt x="2592334" y="0"/>
                </a:cubicBezTo>
                <a:cubicBezTo>
                  <a:pt x="2706207" y="-10406"/>
                  <a:pt x="2942843" y="26181"/>
                  <a:pt x="3137360" y="0"/>
                </a:cubicBezTo>
                <a:cubicBezTo>
                  <a:pt x="3331877" y="-26181"/>
                  <a:pt x="3410879" y="23384"/>
                  <a:pt x="3551579" y="0"/>
                </a:cubicBezTo>
                <a:cubicBezTo>
                  <a:pt x="3692279" y="-23384"/>
                  <a:pt x="4127447" y="86495"/>
                  <a:pt x="4489024" y="0"/>
                </a:cubicBezTo>
                <a:cubicBezTo>
                  <a:pt x="4564052" y="2354"/>
                  <a:pt x="4630702" y="71457"/>
                  <a:pt x="4617841" y="128817"/>
                </a:cubicBezTo>
                <a:cubicBezTo>
                  <a:pt x="4652104" y="333792"/>
                  <a:pt x="4611019" y="413838"/>
                  <a:pt x="4617841" y="644069"/>
                </a:cubicBezTo>
                <a:cubicBezTo>
                  <a:pt x="4615163" y="697518"/>
                  <a:pt x="4549955" y="783671"/>
                  <a:pt x="4489024" y="772886"/>
                </a:cubicBezTo>
                <a:cubicBezTo>
                  <a:pt x="4348114" y="819479"/>
                  <a:pt x="4254417" y="733986"/>
                  <a:pt x="4074804" y="772886"/>
                </a:cubicBezTo>
                <a:cubicBezTo>
                  <a:pt x="3895191" y="811786"/>
                  <a:pt x="3772815" y="765481"/>
                  <a:pt x="3616983" y="772886"/>
                </a:cubicBezTo>
                <a:cubicBezTo>
                  <a:pt x="3461151" y="780291"/>
                  <a:pt x="3302855" y="760924"/>
                  <a:pt x="3028355" y="772886"/>
                </a:cubicBezTo>
                <a:cubicBezTo>
                  <a:pt x="2753855" y="784848"/>
                  <a:pt x="2763745" y="741633"/>
                  <a:pt x="2570533" y="772886"/>
                </a:cubicBezTo>
                <a:cubicBezTo>
                  <a:pt x="2377321" y="804139"/>
                  <a:pt x="2182739" y="715261"/>
                  <a:pt x="2025507" y="772886"/>
                </a:cubicBezTo>
                <a:cubicBezTo>
                  <a:pt x="1868275" y="830511"/>
                  <a:pt x="1751529" y="748145"/>
                  <a:pt x="1611287" y="772886"/>
                </a:cubicBezTo>
                <a:cubicBezTo>
                  <a:pt x="1471045" y="797627"/>
                  <a:pt x="1379842" y="735188"/>
                  <a:pt x="1153466" y="772886"/>
                </a:cubicBezTo>
                <a:cubicBezTo>
                  <a:pt x="927090" y="810584"/>
                  <a:pt x="407038" y="664467"/>
                  <a:pt x="128817" y="772886"/>
                </a:cubicBezTo>
                <a:cubicBezTo>
                  <a:pt x="59060" y="751923"/>
                  <a:pt x="-1752" y="711314"/>
                  <a:pt x="0" y="644069"/>
                </a:cubicBezTo>
                <a:cubicBezTo>
                  <a:pt x="-27554" y="439070"/>
                  <a:pt x="59294" y="301657"/>
                  <a:pt x="0" y="128817"/>
                </a:cubicBezTo>
                <a:close/>
              </a:path>
              <a:path w="4617841" h="772886" stroke="0" extrusionOk="0">
                <a:moveTo>
                  <a:pt x="0" y="128817"/>
                </a:moveTo>
                <a:cubicBezTo>
                  <a:pt x="-9652" y="65750"/>
                  <a:pt x="64823" y="-18466"/>
                  <a:pt x="128817" y="0"/>
                </a:cubicBezTo>
                <a:cubicBezTo>
                  <a:pt x="244478" y="-33376"/>
                  <a:pt x="394336" y="44860"/>
                  <a:pt x="543037" y="0"/>
                </a:cubicBezTo>
                <a:cubicBezTo>
                  <a:pt x="691738" y="-44860"/>
                  <a:pt x="791212" y="33773"/>
                  <a:pt x="1000858" y="0"/>
                </a:cubicBezTo>
                <a:cubicBezTo>
                  <a:pt x="1210504" y="-33773"/>
                  <a:pt x="1349078" y="26730"/>
                  <a:pt x="1589486" y="0"/>
                </a:cubicBezTo>
                <a:cubicBezTo>
                  <a:pt x="1829894" y="-26730"/>
                  <a:pt x="1886745" y="14946"/>
                  <a:pt x="2134512" y="0"/>
                </a:cubicBezTo>
                <a:cubicBezTo>
                  <a:pt x="2382279" y="-14946"/>
                  <a:pt x="2398553" y="32183"/>
                  <a:pt x="2548732" y="0"/>
                </a:cubicBezTo>
                <a:cubicBezTo>
                  <a:pt x="2698911" y="-32183"/>
                  <a:pt x="2926603" y="34489"/>
                  <a:pt x="3050156" y="0"/>
                </a:cubicBezTo>
                <a:cubicBezTo>
                  <a:pt x="3173709" y="-34489"/>
                  <a:pt x="3401789" y="6490"/>
                  <a:pt x="3595182" y="0"/>
                </a:cubicBezTo>
                <a:cubicBezTo>
                  <a:pt x="3788575" y="-6490"/>
                  <a:pt x="4176398" y="34390"/>
                  <a:pt x="4489024" y="0"/>
                </a:cubicBezTo>
                <a:cubicBezTo>
                  <a:pt x="4556560" y="-683"/>
                  <a:pt x="4607197" y="54452"/>
                  <a:pt x="4617841" y="128817"/>
                </a:cubicBezTo>
                <a:cubicBezTo>
                  <a:pt x="4628046" y="294406"/>
                  <a:pt x="4565918" y="459001"/>
                  <a:pt x="4617841" y="644069"/>
                </a:cubicBezTo>
                <a:cubicBezTo>
                  <a:pt x="4629729" y="712142"/>
                  <a:pt x="4559726" y="782048"/>
                  <a:pt x="4489024" y="772886"/>
                </a:cubicBezTo>
                <a:cubicBezTo>
                  <a:pt x="4406045" y="810281"/>
                  <a:pt x="4195932" y="737268"/>
                  <a:pt x="4074804" y="772886"/>
                </a:cubicBezTo>
                <a:cubicBezTo>
                  <a:pt x="3953676" y="808504"/>
                  <a:pt x="3836351" y="724989"/>
                  <a:pt x="3660585" y="772886"/>
                </a:cubicBezTo>
                <a:cubicBezTo>
                  <a:pt x="3484819" y="820783"/>
                  <a:pt x="3312125" y="751408"/>
                  <a:pt x="3159161" y="772886"/>
                </a:cubicBezTo>
                <a:cubicBezTo>
                  <a:pt x="3006197" y="794364"/>
                  <a:pt x="2883725" y="751505"/>
                  <a:pt x="2744941" y="772886"/>
                </a:cubicBezTo>
                <a:cubicBezTo>
                  <a:pt x="2606157" y="794267"/>
                  <a:pt x="2474216" y="760197"/>
                  <a:pt x="2243517" y="772886"/>
                </a:cubicBezTo>
                <a:cubicBezTo>
                  <a:pt x="2012818" y="785575"/>
                  <a:pt x="1988763" y="772394"/>
                  <a:pt x="1829298" y="772886"/>
                </a:cubicBezTo>
                <a:cubicBezTo>
                  <a:pt x="1669833" y="773378"/>
                  <a:pt x="1496148" y="709252"/>
                  <a:pt x="1240670" y="772886"/>
                </a:cubicBezTo>
                <a:cubicBezTo>
                  <a:pt x="985192" y="836520"/>
                  <a:pt x="944011" y="714850"/>
                  <a:pt x="695644" y="772886"/>
                </a:cubicBezTo>
                <a:cubicBezTo>
                  <a:pt x="447277" y="830922"/>
                  <a:pt x="341469" y="737349"/>
                  <a:pt x="128817" y="772886"/>
                </a:cubicBezTo>
                <a:cubicBezTo>
                  <a:pt x="53764" y="753427"/>
                  <a:pt x="13553" y="701364"/>
                  <a:pt x="0" y="644069"/>
                </a:cubicBezTo>
                <a:cubicBezTo>
                  <a:pt x="-10545" y="503780"/>
                  <a:pt x="30589" y="310139"/>
                  <a:pt x="0" y="128817"/>
                </a:cubicBezTo>
                <a:close/>
              </a:path>
            </a:pathLst>
          </a:custGeom>
          <a:solidFill>
            <a:schemeClr val="accent2">
              <a:lumMod val="40000"/>
              <a:lumOff val="60000"/>
            </a:schemeClr>
          </a:solidFill>
          <a:ln>
            <a:extLst>
              <a:ext uri="{C807C97D-BFC1-408E-A445-0C87EB9F89A2}">
                <ask:lineSketchStyleProps xmlns:ask="http://schemas.microsoft.com/office/drawing/2018/sketchyshapes" sd="4257562635">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222222"/>
                </a:solidFill>
                <a:effectLst/>
                <a:latin typeface="BIZ UDPゴシック" panose="020B0400000000000000" pitchFamily="50" charset="-128"/>
                <a:ea typeface="BIZ UDPゴシック" panose="020B0400000000000000" pitchFamily="50" charset="-128"/>
              </a:rPr>
              <a:t>三環式ジエステルプラスチック前駆体</a:t>
            </a:r>
            <a:endParaRPr lang="en-US" altLang="ja-JP" b="0" i="0" dirty="0">
              <a:solidFill>
                <a:srgbClr val="222222"/>
              </a:solidFill>
              <a:effectLst/>
              <a:latin typeface="BIZ UDPゴシック" panose="020B0400000000000000" pitchFamily="50" charset="-128"/>
              <a:ea typeface="BIZ UDPゴシック" panose="020B0400000000000000" pitchFamily="50" charset="-128"/>
            </a:endParaRPr>
          </a:p>
          <a:p>
            <a:pPr algn="ctr"/>
            <a:r>
              <a:rPr lang="ja-JP" altLang="en-US" b="0" i="0" dirty="0">
                <a:solidFill>
                  <a:srgbClr val="222222"/>
                </a:solidFill>
                <a:effectLst/>
                <a:latin typeface="BIZ UDPゴシック" panose="020B0400000000000000" pitchFamily="50" charset="-128"/>
                <a:ea typeface="BIZ UDPゴシック" panose="020B0400000000000000" pitchFamily="50" charset="-128"/>
              </a:rPr>
              <a:t>直接変換</a:t>
            </a:r>
            <a:endParaRPr kumimoji="1" lang="ja-JP" altLang="en-US" b="1" dirty="0">
              <a:latin typeface="BIZ UDPゴシック" panose="020B0400000000000000" pitchFamily="50" charset="-128"/>
              <a:ea typeface="BIZ UDPゴシック" panose="020B0400000000000000" pitchFamily="50" charset="-128"/>
            </a:endParaRPr>
          </a:p>
        </p:txBody>
      </p:sp>
      <p:sp>
        <p:nvSpPr>
          <p:cNvPr id="5" name="十字形 4">
            <a:extLst>
              <a:ext uri="{FF2B5EF4-FFF2-40B4-BE49-F238E27FC236}">
                <a16:creationId xmlns:a16="http://schemas.microsoft.com/office/drawing/2014/main" id="{2544D398-B1DE-4B92-B22C-19B5DDEFC1C1}"/>
              </a:ext>
            </a:extLst>
          </p:cNvPr>
          <p:cNvSpPr/>
          <p:nvPr/>
        </p:nvSpPr>
        <p:spPr>
          <a:xfrm>
            <a:off x="2767118" y="690684"/>
            <a:ext cx="381000" cy="441430"/>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1C276C7-A6ED-4A6D-A6E6-F471281C2E58}"/>
              </a:ext>
            </a:extLst>
          </p:cNvPr>
          <p:cNvSpPr txBox="1"/>
          <p:nvPr/>
        </p:nvSpPr>
        <p:spPr>
          <a:xfrm>
            <a:off x="4823492" y="22044"/>
            <a:ext cx="7368508" cy="369332"/>
          </a:xfrm>
          <a:prstGeom prst="rect">
            <a:avLst/>
          </a:prstGeom>
          <a:noFill/>
        </p:spPr>
        <p:txBody>
          <a:bodyPr wrap="square">
            <a:spAutoFit/>
          </a:bodyPr>
          <a:lstStyle/>
          <a:p>
            <a:pPr algn="l"/>
            <a:r>
              <a:rPr lang="en-US" altLang="ja-JP" b="1" i="0" dirty="0">
                <a:solidFill>
                  <a:srgbClr val="222222"/>
                </a:solidFill>
                <a:effectLst/>
                <a:latin typeface="Harding"/>
              </a:rPr>
              <a:t>Sustainable polyesters via direct functionalization of lignocellulosic sugars</a:t>
            </a:r>
          </a:p>
        </p:txBody>
      </p:sp>
      <p:sp>
        <p:nvSpPr>
          <p:cNvPr id="22" name="テキスト ボックス 21">
            <a:extLst>
              <a:ext uri="{FF2B5EF4-FFF2-40B4-BE49-F238E27FC236}">
                <a16:creationId xmlns:a16="http://schemas.microsoft.com/office/drawing/2014/main" id="{B249FB54-BE7B-4EB9-9915-63C088FD3AA1}"/>
              </a:ext>
            </a:extLst>
          </p:cNvPr>
          <p:cNvSpPr txBox="1"/>
          <p:nvPr/>
        </p:nvSpPr>
        <p:spPr>
          <a:xfrm>
            <a:off x="1360716" y="6638053"/>
            <a:ext cx="9470572" cy="276999"/>
          </a:xfrm>
          <a:prstGeom prst="rect">
            <a:avLst/>
          </a:prstGeom>
          <a:noFill/>
        </p:spPr>
        <p:txBody>
          <a:bodyPr wrap="square">
            <a:spAutoFit/>
          </a:bodyPr>
          <a:lstStyle/>
          <a:p>
            <a:pPr algn="ctr"/>
            <a:r>
              <a:rPr lang="en-US" altLang="ja-JP" sz="1200" dirty="0">
                <a:latin typeface="Amasis MT Pro Black" panose="02040A04050005020304" pitchFamily="18" charset="0"/>
              </a:rPr>
              <a:t>https://actu.epfl.ch/news/new-pet-like-plastic-made-directly-from-waste-biom/</a:t>
            </a:r>
            <a:endParaRPr lang="ja-JP" altLang="en-US" sz="1200" dirty="0">
              <a:latin typeface="Amasis MT Pro Black" panose="02040A04050005020304" pitchFamily="18" charset="0"/>
            </a:endParaRPr>
          </a:p>
        </p:txBody>
      </p:sp>
      <p:sp>
        <p:nvSpPr>
          <p:cNvPr id="23" name="object 8">
            <a:extLst>
              <a:ext uri="{FF2B5EF4-FFF2-40B4-BE49-F238E27FC236}">
                <a16:creationId xmlns:a16="http://schemas.microsoft.com/office/drawing/2014/main" id="{9E909C03-A8A3-4C83-B466-6DF2B776E484}"/>
              </a:ext>
            </a:extLst>
          </p:cNvPr>
          <p:cNvSpPr/>
          <p:nvPr/>
        </p:nvSpPr>
        <p:spPr>
          <a:xfrm>
            <a:off x="10332128" y="2902773"/>
            <a:ext cx="1649278" cy="1766382"/>
          </a:xfrm>
          <a:prstGeom prst="rect">
            <a:avLst/>
          </a:prstGeom>
          <a:blipFill>
            <a:blip r:embed="rId3" cstate="print"/>
            <a:stretch>
              <a:fillRect/>
            </a:stretch>
          </a:blipFill>
        </p:spPr>
        <p:txBody>
          <a:bodyPr wrap="square" lIns="0" tIns="0" rIns="0" bIns="0" rtlCol="0"/>
          <a:lstStyle/>
          <a:p>
            <a:endParaRPr dirty="0"/>
          </a:p>
        </p:txBody>
      </p:sp>
      <p:sp>
        <p:nvSpPr>
          <p:cNvPr id="24" name="object 8">
            <a:extLst>
              <a:ext uri="{FF2B5EF4-FFF2-40B4-BE49-F238E27FC236}">
                <a16:creationId xmlns:a16="http://schemas.microsoft.com/office/drawing/2014/main" id="{AA0ABD6F-C266-4DBF-89A0-1E4CC69AFCCD}"/>
              </a:ext>
            </a:extLst>
          </p:cNvPr>
          <p:cNvSpPr/>
          <p:nvPr/>
        </p:nvSpPr>
        <p:spPr>
          <a:xfrm>
            <a:off x="0" y="1493313"/>
            <a:ext cx="1625268" cy="1097488"/>
          </a:xfrm>
          <a:prstGeom prst="rect">
            <a:avLst/>
          </a:prstGeom>
          <a:blipFill>
            <a:blip r:embed="rId4" cstate="print"/>
            <a:stretch>
              <a:fillRect/>
            </a:stretch>
          </a:blipFill>
        </p:spPr>
        <p:txBody>
          <a:bodyPr wrap="square" lIns="0" tIns="0" rIns="0" bIns="0" rtlCol="0"/>
          <a:lstStyle/>
          <a:p>
            <a:endParaRPr/>
          </a:p>
        </p:txBody>
      </p:sp>
      <p:sp>
        <p:nvSpPr>
          <p:cNvPr id="14" name="テキスト ボックス 13">
            <a:extLst>
              <a:ext uri="{FF2B5EF4-FFF2-40B4-BE49-F238E27FC236}">
                <a16:creationId xmlns:a16="http://schemas.microsoft.com/office/drawing/2014/main" id="{7A35E3F6-7525-424F-8EF8-8A485E540800}"/>
              </a:ext>
            </a:extLst>
          </p:cNvPr>
          <p:cNvSpPr txBox="1"/>
          <p:nvPr/>
        </p:nvSpPr>
        <p:spPr>
          <a:xfrm>
            <a:off x="-1" y="128"/>
            <a:ext cx="4669971" cy="369332"/>
          </a:xfrm>
          <a:prstGeom prst="rect">
            <a:avLst/>
          </a:prstGeom>
          <a:solidFill>
            <a:schemeClr val="accent2">
              <a:lumMod val="75000"/>
            </a:schemeClr>
          </a:solidFill>
        </p:spPr>
        <p:txBody>
          <a:bodyPr wrap="square" rtlCol="0">
            <a:spAutoFit/>
          </a:bodyPr>
          <a:lstStyle/>
          <a:p>
            <a:r>
              <a:rPr kumimoji="1" lang="en-US" altLang="ja-JP"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参考</a:t>
            </a:r>
            <a:r>
              <a:rPr kumimoji="1" lang="en-US" altLang="ja-JP" dirty="0">
                <a:latin typeface="BIZ UDP明朝 Medium" panose="02020500000000000000" pitchFamily="18" charset="-128"/>
                <a:ea typeface="BIZ UDP明朝 Medium" panose="02020500000000000000" pitchFamily="18" charset="-128"/>
              </a:rPr>
              <a:t>】</a:t>
            </a:r>
            <a:r>
              <a:rPr kumimoji="1" lang="ja-JP" altLang="en-US" dirty="0">
                <a:latin typeface="BIZ UDP明朝 Medium" panose="02020500000000000000" pitchFamily="18" charset="-128"/>
                <a:ea typeface="BIZ UDP明朝 Medium" panose="02020500000000000000" pitchFamily="18" charset="-128"/>
              </a:rPr>
              <a:t>リグニンからバイオプラスチック（</a:t>
            </a:r>
            <a:r>
              <a:rPr kumimoji="1" lang="en-US" altLang="ja-JP" dirty="0">
                <a:latin typeface="BIZ UDP明朝 Medium" panose="02020500000000000000" pitchFamily="18" charset="-128"/>
                <a:ea typeface="BIZ UDP明朝 Medium" panose="02020500000000000000" pitchFamily="18" charset="-128"/>
              </a:rPr>
              <a:t>2</a:t>
            </a:r>
            <a:r>
              <a:rPr kumimoji="1" lang="ja-JP" altLang="en-US" dirty="0">
                <a:latin typeface="BIZ UDP明朝 Medium" panose="02020500000000000000" pitchFamily="18" charset="-128"/>
                <a:ea typeface="BIZ UDP明朝 Medium" panose="02020500000000000000" pitchFamily="18" charset="-128"/>
              </a:rPr>
              <a:t>）</a:t>
            </a:r>
          </a:p>
        </p:txBody>
      </p:sp>
    </p:spTree>
    <p:extLst>
      <p:ext uri="{BB962C8B-B14F-4D97-AF65-F5344CB8AC3E}">
        <p14:creationId xmlns:p14="http://schemas.microsoft.com/office/powerpoint/2010/main" val="1789691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8512" y="6530847"/>
            <a:ext cx="11355070" cy="227626"/>
          </a:xfrm>
          <a:prstGeom prst="rect">
            <a:avLst/>
          </a:prstGeom>
        </p:spPr>
        <p:txBody>
          <a:bodyPr vert="horz" wrap="square" lIns="0" tIns="12065" rIns="0" bIns="0" rtlCol="0">
            <a:spAutoFit/>
          </a:bodyPr>
          <a:lstStyle/>
          <a:p>
            <a:pPr marL="12700">
              <a:lnSpc>
                <a:spcPct val="100000"/>
              </a:lnSpc>
              <a:spcBef>
                <a:spcPts val="95"/>
              </a:spcBef>
              <a:tabLst>
                <a:tab pos="11134725" algn="l"/>
              </a:tabLst>
            </a:pPr>
            <a:r>
              <a:rPr sz="1400" b="0" dirty="0">
                <a:latin typeface="BIZ UDP明朝 Medium"/>
                <a:cs typeface="BIZ UDP明朝 Medium"/>
              </a:rPr>
              <a:t>従来</a:t>
            </a:r>
            <a:r>
              <a:rPr sz="1400" b="0" spc="-10" dirty="0">
                <a:latin typeface="BIZ UDP明朝 Medium"/>
                <a:cs typeface="BIZ UDP明朝 Medium"/>
              </a:rPr>
              <a:t>の</a:t>
            </a:r>
            <a:r>
              <a:rPr sz="1400" b="0" dirty="0">
                <a:latin typeface="BIZ UDP明朝 Medium"/>
                <a:cs typeface="BIZ UDP明朝 Medium"/>
              </a:rPr>
              <a:t>木材利用</a:t>
            </a:r>
            <a:r>
              <a:rPr sz="1400" b="0" spc="-10" dirty="0">
                <a:latin typeface="BIZ UDP明朝 Medium"/>
                <a:cs typeface="BIZ UDP明朝 Medium"/>
              </a:rPr>
              <a:t>に</a:t>
            </a:r>
            <a:r>
              <a:rPr sz="1400" b="0" dirty="0">
                <a:latin typeface="BIZ UDP明朝 Medium"/>
                <a:cs typeface="BIZ UDP明朝 Medium"/>
              </a:rPr>
              <a:t>加</a:t>
            </a:r>
            <a:r>
              <a:rPr sz="1400" b="0" spc="-10" dirty="0">
                <a:latin typeface="BIZ UDP明朝 Medium"/>
                <a:cs typeface="BIZ UDP明朝 Medium"/>
              </a:rPr>
              <a:t>え</a:t>
            </a:r>
            <a:r>
              <a:rPr sz="1400" b="0" spc="-15" dirty="0">
                <a:latin typeface="BIZ UDP明朝 Medium"/>
                <a:cs typeface="BIZ UDP明朝 Medium"/>
              </a:rPr>
              <a:t>、</a:t>
            </a:r>
            <a:r>
              <a:rPr sz="1400" b="0" dirty="0">
                <a:latin typeface="BIZ UDP明朝 Medium"/>
                <a:cs typeface="BIZ UDP明朝 Medium"/>
              </a:rPr>
              <a:t>改質</a:t>
            </a:r>
            <a:r>
              <a:rPr sz="1400" b="0" spc="-15" dirty="0">
                <a:latin typeface="BIZ UDP明朝 Medium"/>
                <a:cs typeface="BIZ UDP明朝 Medium"/>
              </a:rPr>
              <a:t>リグ</a:t>
            </a:r>
            <a:r>
              <a:rPr sz="1400" b="0" dirty="0">
                <a:latin typeface="BIZ UDP明朝 Medium"/>
                <a:cs typeface="BIZ UDP明朝 Medium"/>
              </a:rPr>
              <a:t>ニ</a:t>
            </a:r>
            <a:r>
              <a:rPr sz="1400" b="0" spc="-30" dirty="0">
                <a:latin typeface="BIZ UDP明朝 Medium"/>
                <a:cs typeface="BIZ UDP明朝 Medium"/>
              </a:rPr>
              <a:t>ン</a:t>
            </a:r>
            <a:r>
              <a:rPr sz="1400" b="0" spc="-10" dirty="0">
                <a:latin typeface="BIZ UDP明朝 Medium"/>
                <a:cs typeface="BIZ UDP明朝 Medium"/>
              </a:rPr>
              <a:t>、ＣＮＦ</a:t>
            </a:r>
            <a:r>
              <a:rPr sz="1400" b="0" spc="-15" dirty="0">
                <a:latin typeface="BIZ UDP明朝 Medium"/>
                <a:cs typeface="BIZ UDP明朝 Medium"/>
              </a:rPr>
              <a:t>等</a:t>
            </a:r>
            <a:r>
              <a:rPr sz="1400" b="0" spc="-10" dirty="0">
                <a:latin typeface="BIZ UDP明朝 Medium"/>
                <a:cs typeface="BIZ UDP明朝 Medium"/>
              </a:rPr>
              <a:t>の</a:t>
            </a:r>
            <a:r>
              <a:rPr sz="1400" b="0" dirty="0">
                <a:latin typeface="BIZ UDP明朝 Medium"/>
                <a:cs typeface="BIZ UDP明朝 Medium"/>
              </a:rPr>
              <a:t>開発</a:t>
            </a:r>
            <a:r>
              <a:rPr sz="1400" b="0" spc="-10" dirty="0">
                <a:latin typeface="BIZ UDP明朝 Medium"/>
                <a:cs typeface="BIZ UDP明朝 Medium"/>
              </a:rPr>
              <a:t>・</a:t>
            </a:r>
            <a:r>
              <a:rPr sz="1400" b="0" dirty="0">
                <a:latin typeface="BIZ UDP明朝 Medium"/>
                <a:cs typeface="BIZ UDP明朝 Medium"/>
              </a:rPr>
              <a:t>普及</a:t>
            </a:r>
            <a:r>
              <a:rPr sz="1400" b="0" spc="-10" dirty="0">
                <a:latin typeface="BIZ UDP明朝 Medium"/>
                <a:cs typeface="BIZ UDP明朝 Medium"/>
              </a:rPr>
              <a:t>により、</a:t>
            </a:r>
            <a:r>
              <a:rPr sz="1400" b="0" spc="-15" dirty="0">
                <a:latin typeface="BIZ UDP明朝 Medium"/>
                <a:cs typeface="BIZ UDP明朝 Medium"/>
              </a:rPr>
              <a:t>新</a:t>
            </a:r>
            <a:r>
              <a:rPr sz="1400" b="0" spc="-20" dirty="0">
                <a:latin typeface="BIZ UDP明朝 Medium"/>
                <a:cs typeface="BIZ UDP明朝 Medium"/>
              </a:rPr>
              <a:t>た</a:t>
            </a:r>
            <a:r>
              <a:rPr sz="1400" b="0" spc="-10" dirty="0">
                <a:latin typeface="BIZ UDP明朝 Medium"/>
                <a:cs typeface="BIZ UDP明朝 Medium"/>
              </a:rPr>
              <a:t>な利</a:t>
            </a:r>
            <a:r>
              <a:rPr sz="1400" b="0" spc="-25" dirty="0">
                <a:latin typeface="BIZ UDP明朝 Medium"/>
                <a:cs typeface="BIZ UDP明朝 Medium"/>
              </a:rPr>
              <a:t>活</a:t>
            </a:r>
            <a:r>
              <a:rPr sz="1400" b="0" spc="-15" dirty="0">
                <a:latin typeface="BIZ UDP明朝 Medium"/>
                <a:cs typeface="BIZ UDP明朝 Medium"/>
              </a:rPr>
              <a:t>用</a:t>
            </a:r>
            <a:r>
              <a:rPr sz="1400" b="0" spc="-10" dirty="0">
                <a:latin typeface="BIZ UDP明朝 Medium"/>
                <a:cs typeface="BIZ UDP明朝 Medium"/>
              </a:rPr>
              <a:t>を推</a:t>
            </a:r>
            <a:r>
              <a:rPr sz="1400" b="0" spc="-15" dirty="0">
                <a:latin typeface="BIZ UDP明朝 Medium"/>
                <a:cs typeface="BIZ UDP明朝 Medium"/>
              </a:rPr>
              <a:t>進</a:t>
            </a:r>
            <a:r>
              <a:rPr sz="1400" b="0" spc="-10" dirty="0">
                <a:latin typeface="BIZ UDP明朝 Medium"/>
                <a:cs typeface="BIZ UDP明朝 Medium"/>
              </a:rPr>
              <a:t>、</a:t>
            </a:r>
            <a:r>
              <a:rPr sz="1400" b="0" dirty="0">
                <a:latin typeface="BIZ UDP明朝 Medium"/>
                <a:cs typeface="BIZ UDP明朝 Medium"/>
              </a:rPr>
              <a:t>プ</a:t>
            </a:r>
            <a:r>
              <a:rPr sz="1400" b="0" spc="-10" dirty="0">
                <a:latin typeface="BIZ UDP明朝 Medium"/>
                <a:cs typeface="BIZ UDP明朝 Medium"/>
              </a:rPr>
              <a:t>ラ</a:t>
            </a:r>
            <a:r>
              <a:rPr sz="1400" b="0" dirty="0">
                <a:latin typeface="BIZ UDP明朝 Medium"/>
                <a:cs typeface="BIZ UDP明朝 Medium"/>
              </a:rPr>
              <a:t>ス</a:t>
            </a:r>
            <a:r>
              <a:rPr sz="1400" b="0" spc="-10" dirty="0">
                <a:latin typeface="BIZ UDP明朝 Medium"/>
                <a:cs typeface="BIZ UDP明朝 Medium"/>
              </a:rPr>
              <a:t>チ</a:t>
            </a:r>
            <a:r>
              <a:rPr sz="1400" b="0" spc="-15" dirty="0">
                <a:latin typeface="BIZ UDP明朝 Medium"/>
                <a:cs typeface="BIZ UDP明朝 Medium"/>
              </a:rPr>
              <a:t>ッ</a:t>
            </a:r>
            <a:r>
              <a:rPr sz="1400" b="0" spc="-10" dirty="0">
                <a:latin typeface="BIZ UDP明朝 Medium"/>
                <a:cs typeface="BIZ UDP明朝 Medium"/>
              </a:rPr>
              <a:t>ク</a:t>
            </a:r>
            <a:r>
              <a:rPr sz="1400" b="0" dirty="0">
                <a:latin typeface="BIZ UDP明朝 Medium"/>
                <a:cs typeface="BIZ UDP明朝 Medium"/>
              </a:rPr>
              <a:t>代</a:t>
            </a:r>
            <a:r>
              <a:rPr sz="1400" b="0" spc="-10" dirty="0">
                <a:latin typeface="BIZ UDP明朝 Medium"/>
                <a:cs typeface="BIZ UDP明朝 Medium"/>
              </a:rPr>
              <a:t>替</a:t>
            </a:r>
            <a:r>
              <a:rPr sz="1400" b="0" spc="-25" dirty="0">
                <a:latin typeface="BIZ UDP明朝 Medium"/>
                <a:cs typeface="BIZ UDP明朝 Medium"/>
              </a:rPr>
              <a:t>製</a:t>
            </a:r>
            <a:r>
              <a:rPr sz="1400" b="0" dirty="0">
                <a:latin typeface="BIZ UDP明朝 Medium"/>
                <a:cs typeface="BIZ UDP明朝 Medium"/>
              </a:rPr>
              <a:t>品</a:t>
            </a:r>
            <a:r>
              <a:rPr sz="1400" b="0" spc="-20" dirty="0">
                <a:latin typeface="BIZ UDP明朝 Medium"/>
                <a:cs typeface="BIZ UDP明朝 Medium"/>
              </a:rPr>
              <a:t>と</a:t>
            </a:r>
            <a:r>
              <a:rPr sz="1400" b="0" spc="-10" dirty="0">
                <a:latin typeface="BIZ UDP明朝 Medium"/>
                <a:cs typeface="BIZ UDP明朝 Medium"/>
              </a:rPr>
              <a:t>して</a:t>
            </a:r>
            <a:r>
              <a:rPr sz="1400" b="0" dirty="0">
                <a:latin typeface="BIZ UDP明朝 Medium"/>
                <a:cs typeface="BIZ UDP明朝 Medium"/>
              </a:rPr>
              <a:t>生活</a:t>
            </a:r>
            <a:r>
              <a:rPr sz="1400" b="0" spc="-15" dirty="0">
                <a:latin typeface="BIZ UDP明朝 Medium"/>
                <a:cs typeface="BIZ UDP明朝 Medium"/>
              </a:rPr>
              <a:t>密</a:t>
            </a:r>
            <a:r>
              <a:rPr sz="1400" b="0" dirty="0">
                <a:latin typeface="BIZ UDP明朝 Medium"/>
                <a:cs typeface="BIZ UDP明朝 Medium"/>
              </a:rPr>
              <a:t>着製</a:t>
            </a:r>
            <a:r>
              <a:rPr sz="1400" b="0" spc="-15" dirty="0">
                <a:latin typeface="BIZ UDP明朝 Medium"/>
                <a:cs typeface="BIZ UDP明朝 Medium"/>
              </a:rPr>
              <a:t>品</a:t>
            </a:r>
            <a:r>
              <a:rPr sz="1400" b="0" dirty="0">
                <a:latin typeface="BIZ UDP明朝 Medium"/>
                <a:cs typeface="BIZ UDP明朝 Medium"/>
              </a:rPr>
              <a:t>化</a:t>
            </a:r>
            <a:r>
              <a:rPr sz="1400" b="0" spc="-10" dirty="0">
                <a:latin typeface="BIZ UDP明朝 Medium"/>
                <a:cs typeface="BIZ UDP明朝 Medium"/>
              </a:rPr>
              <a:t>を</a:t>
            </a:r>
            <a:r>
              <a:rPr sz="1400" b="0" dirty="0">
                <a:latin typeface="BIZ UDP明朝 Medium"/>
                <a:cs typeface="BIZ UDP明朝 Medium"/>
              </a:rPr>
              <a:t>目</a:t>
            </a:r>
            <a:r>
              <a:rPr sz="1400" b="0" spc="-15" dirty="0">
                <a:latin typeface="BIZ UDP明朝 Medium"/>
                <a:cs typeface="BIZ UDP明朝 Medium"/>
              </a:rPr>
              <a:t>指</a:t>
            </a:r>
            <a:r>
              <a:rPr sz="1400" b="0" spc="-10" dirty="0">
                <a:latin typeface="BIZ UDP明朝 Medium"/>
                <a:cs typeface="BIZ UDP明朝 Medium"/>
              </a:rPr>
              <a:t>す</a:t>
            </a:r>
            <a:r>
              <a:rPr sz="1400" b="0" spc="-50" dirty="0">
                <a:latin typeface="BIZ UDP明朝 Medium"/>
                <a:cs typeface="BIZ UDP明朝 Medium"/>
              </a:rPr>
              <a:t>。</a:t>
            </a:r>
            <a:r>
              <a:rPr sz="1400" b="0" dirty="0">
                <a:latin typeface="BIZ UDP明朝 Medium"/>
                <a:cs typeface="BIZ UDP明朝 Medium"/>
              </a:rPr>
              <a:t>	</a:t>
            </a:r>
            <a:endParaRPr sz="1600" dirty="0">
              <a:latin typeface="HG明朝B"/>
              <a:cs typeface="HG明朝B"/>
            </a:endParaRPr>
          </a:p>
        </p:txBody>
      </p:sp>
      <p:sp>
        <p:nvSpPr>
          <p:cNvPr id="4" name="object 4"/>
          <p:cNvSpPr txBox="1"/>
          <p:nvPr/>
        </p:nvSpPr>
        <p:spPr>
          <a:xfrm>
            <a:off x="9127980" y="5931650"/>
            <a:ext cx="2918460" cy="391160"/>
          </a:xfrm>
          <a:prstGeom prst="rect">
            <a:avLst/>
          </a:prstGeom>
        </p:spPr>
        <p:txBody>
          <a:bodyPr vert="horz" wrap="square" lIns="0" tIns="12700" rIns="0" bIns="0" rtlCol="0">
            <a:spAutoFit/>
          </a:bodyPr>
          <a:lstStyle/>
          <a:p>
            <a:pPr marL="12700" marR="5080">
              <a:lnSpc>
                <a:spcPct val="100000"/>
              </a:lnSpc>
              <a:spcBef>
                <a:spcPts val="100"/>
              </a:spcBef>
            </a:pPr>
            <a:r>
              <a:rPr sz="1200" b="0" spc="-160" dirty="0">
                <a:solidFill>
                  <a:srgbClr val="FF0000"/>
                </a:solidFill>
                <a:latin typeface="BIZ UDP明朝 Medium"/>
                <a:cs typeface="BIZ UDP明朝 Medium"/>
              </a:rPr>
              <a:t>「世界初」の木のお酒</a:t>
            </a:r>
            <a:r>
              <a:rPr sz="1200" b="0" spc="-100" dirty="0">
                <a:latin typeface="BIZ UDP明朝 Medium"/>
                <a:cs typeface="BIZ UDP明朝 Medium"/>
              </a:rPr>
              <a:t>を実用化し、山村地域の新産業を創出</a:t>
            </a:r>
            <a:endParaRPr sz="1200">
              <a:latin typeface="BIZ UDP明朝 Medium"/>
              <a:cs typeface="BIZ UDP明朝 Medium"/>
            </a:endParaRPr>
          </a:p>
        </p:txBody>
      </p:sp>
      <p:sp>
        <p:nvSpPr>
          <p:cNvPr id="5" name="object 5"/>
          <p:cNvSpPr txBox="1"/>
          <p:nvPr/>
        </p:nvSpPr>
        <p:spPr>
          <a:xfrm>
            <a:off x="4197230" y="5891721"/>
            <a:ext cx="1974850" cy="391160"/>
          </a:xfrm>
          <a:prstGeom prst="rect">
            <a:avLst/>
          </a:prstGeom>
        </p:spPr>
        <p:txBody>
          <a:bodyPr vert="horz" wrap="square" lIns="0" tIns="12700" rIns="0" bIns="0" rtlCol="0">
            <a:spAutoFit/>
          </a:bodyPr>
          <a:lstStyle/>
          <a:p>
            <a:pPr marL="12700">
              <a:lnSpc>
                <a:spcPct val="100000"/>
              </a:lnSpc>
              <a:spcBef>
                <a:spcPts val="100"/>
              </a:spcBef>
            </a:pPr>
            <a:r>
              <a:rPr sz="1200" b="0" spc="-20" dirty="0">
                <a:latin typeface="BIZ UDP明朝 Medium"/>
                <a:cs typeface="BIZ UDP明朝 Medium"/>
              </a:rPr>
              <a:t>改質リグニンの製品化により、</a:t>
            </a:r>
            <a:endParaRPr sz="1200">
              <a:latin typeface="BIZ UDP明朝 Medium"/>
              <a:cs typeface="BIZ UDP明朝 Medium"/>
            </a:endParaRPr>
          </a:p>
          <a:p>
            <a:pPr marL="12700">
              <a:lnSpc>
                <a:spcPct val="100000"/>
              </a:lnSpc>
            </a:pPr>
            <a:r>
              <a:rPr sz="1200" b="0" spc="105" dirty="0">
                <a:solidFill>
                  <a:srgbClr val="FF0000"/>
                </a:solidFill>
                <a:latin typeface="BIZ UDP明朝 Medium"/>
                <a:cs typeface="BIZ UDP明朝 Medium"/>
              </a:rPr>
              <a:t>1000</a:t>
            </a:r>
            <a:r>
              <a:rPr sz="1200" b="0" dirty="0">
                <a:solidFill>
                  <a:srgbClr val="FF0000"/>
                </a:solidFill>
                <a:latin typeface="BIZ UDP明朝 Medium"/>
                <a:cs typeface="BIZ UDP明朝 Medium"/>
              </a:rPr>
              <a:t>億円の新規市場</a:t>
            </a:r>
            <a:r>
              <a:rPr sz="1200" b="0" spc="-25" dirty="0">
                <a:latin typeface="BIZ UDP明朝 Medium"/>
                <a:cs typeface="BIZ UDP明朝 Medium"/>
              </a:rPr>
              <a:t>を開発</a:t>
            </a:r>
            <a:endParaRPr sz="1200">
              <a:latin typeface="BIZ UDP明朝 Medium"/>
              <a:cs typeface="BIZ UDP明朝 Medium"/>
            </a:endParaRPr>
          </a:p>
        </p:txBody>
      </p:sp>
      <p:sp>
        <p:nvSpPr>
          <p:cNvPr id="6" name="object 6"/>
          <p:cNvSpPr txBox="1"/>
          <p:nvPr/>
        </p:nvSpPr>
        <p:spPr>
          <a:xfrm>
            <a:off x="6527883" y="5926468"/>
            <a:ext cx="2282825" cy="391160"/>
          </a:xfrm>
          <a:prstGeom prst="rect">
            <a:avLst/>
          </a:prstGeom>
        </p:spPr>
        <p:txBody>
          <a:bodyPr vert="horz" wrap="square" lIns="0" tIns="12700" rIns="0" bIns="0" rtlCol="0">
            <a:spAutoFit/>
          </a:bodyPr>
          <a:lstStyle/>
          <a:p>
            <a:pPr marL="12700" marR="5080">
              <a:lnSpc>
                <a:spcPct val="100000"/>
              </a:lnSpc>
              <a:spcBef>
                <a:spcPts val="100"/>
              </a:spcBef>
            </a:pPr>
            <a:r>
              <a:rPr sz="1200" b="0" spc="-10" dirty="0">
                <a:latin typeface="BIZ UDP明朝 Medium"/>
                <a:cs typeface="BIZ UDP明朝 Medium"/>
              </a:rPr>
              <a:t>ＣＮＦ塗料により</a:t>
            </a:r>
            <a:r>
              <a:rPr sz="1200" b="0" spc="-10" dirty="0">
                <a:solidFill>
                  <a:srgbClr val="FF0000"/>
                </a:solidFill>
                <a:latin typeface="BIZ UDP明朝 Medium"/>
                <a:cs typeface="BIZ UDP明朝 Medium"/>
              </a:rPr>
              <a:t>変色が従来の半分</a:t>
            </a:r>
            <a:r>
              <a:rPr sz="1200" b="0" spc="-5" dirty="0">
                <a:latin typeface="BIZ UDP明朝 Medium"/>
                <a:cs typeface="BIZ UDP明朝 Medium"/>
              </a:rPr>
              <a:t>に抑制され美観維持に効果的</a:t>
            </a:r>
            <a:endParaRPr sz="1200">
              <a:latin typeface="BIZ UDP明朝 Medium"/>
              <a:cs typeface="BIZ UDP明朝 Medium"/>
            </a:endParaRPr>
          </a:p>
        </p:txBody>
      </p:sp>
      <p:sp>
        <p:nvSpPr>
          <p:cNvPr id="7" name="object 7"/>
          <p:cNvSpPr txBox="1"/>
          <p:nvPr/>
        </p:nvSpPr>
        <p:spPr>
          <a:xfrm>
            <a:off x="501107" y="5905808"/>
            <a:ext cx="3209290" cy="391160"/>
          </a:xfrm>
          <a:prstGeom prst="rect">
            <a:avLst/>
          </a:prstGeom>
        </p:spPr>
        <p:txBody>
          <a:bodyPr vert="horz" wrap="square" lIns="0" tIns="12700" rIns="0" bIns="0" rtlCol="0">
            <a:spAutoFit/>
          </a:bodyPr>
          <a:lstStyle/>
          <a:p>
            <a:pPr marL="12700" marR="5080">
              <a:lnSpc>
                <a:spcPct val="100000"/>
              </a:lnSpc>
              <a:spcBef>
                <a:spcPts val="100"/>
              </a:spcBef>
            </a:pPr>
            <a:r>
              <a:rPr sz="1200" b="0" spc="-15" dirty="0">
                <a:latin typeface="BIZ UDP明朝 Medium"/>
                <a:cs typeface="BIZ UDP明朝 Medium"/>
              </a:rPr>
              <a:t>改質リグニンにより、従来製品と比べ</a:t>
            </a:r>
            <a:r>
              <a:rPr sz="1200" b="0" spc="-15" dirty="0">
                <a:solidFill>
                  <a:srgbClr val="FF0000"/>
                </a:solidFill>
                <a:latin typeface="BIZ UDP明朝 Medium"/>
                <a:cs typeface="BIZ UDP明朝 Medium"/>
              </a:rPr>
              <a:t>２割軽量化</a:t>
            </a:r>
            <a:r>
              <a:rPr sz="1200" b="0" spc="-50" dirty="0">
                <a:latin typeface="BIZ UDP明朝 Medium"/>
                <a:cs typeface="BIZ UDP明朝 Medium"/>
              </a:rPr>
              <a:t>し</a:t>
            </a:r>
            <a:r>
              <a:rPr sz="1200" b="0" spc="-20" dirty="0">
                <a:latin typeface="BIZ UDP明朝 Medium"/>
                <a:cs typeface="BIZ UDP明朝 Medium"/>
              </a:rPr>
              <a:t>たエンジニアリングプラスチック製品を開発</a:t>
            </a:r>
            <a:endParaRPr sz="1200">
              <a:latin typeface="BIZ UDP明朝 Medium"/>
              <a:cs typeface="BIZ UDP明朝 Medium"/>
            </a:endParaRPr>
          </a:p>
        </p:txBody>
      </p:sp>
      <p:pic>
        <p:nvPicPr>
          <p:cNvPr id="8" name="object 8"/>
          <p:cNvPicPr/>
          <p:nvPr/>
        </p:nvPicPr>
        <p:blipFill>
          <a:blip r:embed="rId2" cstate="print"/>
          <a:stretch>
            <a:fillRect/>
          </a:stretch>
        </p:blipFill>
        <p:spPr>
          <a:xfrm>
            <a:off x="6431353" y="1613420"/>
            <a:ext cx="729995" cy="553211"/>
          </a:xfrm>
          <a:prstGeom prst="rect">
            <a:avLst/>
          </a:prstGeom>
        </p:spPr>
      </p:pic>
      <p:sp>
        <p:nvSpPr>
          <p:cNvPr id="9" name="object 9"/>
          <p:cNvSpPr txBox="1"/>
          <p:nvPr/>
        </p:nvSpPr>
        <p:spPr>
          <a:xfrm>
            <a:off x="8160722" y="1411091"/>
            <a:ext cx="657860" cy="177800"/>
          </a:xfrm>
          <a:prstGeom prst="rect">
            <a:avLst/>
          </a:prstGeom>
        </p:spPr>
        <p:txBody>
          <a:bodyPr vert="horz" wrap="square" lIns="0" tIns="12065" rIns="0" bIns="0" rtlCol="0">
            <a:spAutoFit/>
          </a:bodyPr>
          <a:lstStyle/>
          <a:p>
            <a:pPr marL="12700">
              <a:lnSpc>
                <a:spcPct val="100000"/>
              </a:lnSpc>
              <a:spcBef>
                <a:spcPts val="95"/>
              </a:spcBef>
            </a:pPr>
            <a:r>
              <a:rPr sz="1000" b="0" spc="-10" dirty="0">
                <a:latin typeface="BIZ UDP明朝 Medium"/>
                <a:cs typeface="BIZ UDP明朝 Medium"/>
              </a:rPr>
              <a:t>機能性素</a:t>
            </a:r>
            <a:r>
              <a:rPr sz="1000" b="0" spc="-50" dirty="0">
                <a:latin typeface="BIZ UDP明朝 Medium"/>
                <a:cs typeface="BIZ UDP明朝 Medium"/>
              </a:rPr>
              <a:t>材</a:t>
            </a:r>
            <a:endParaRPr sz="1000">
              <a:latin typeface="BIZ UDP明朝 Medium"/>
              <a:cs typeface="BIZ UDP明朝 Medium"/>
            </a:endParaRPr>
          </a:p>
        </p:txBody>
      </p:sp>
      <p:pic>
        <p:nvPicPr>
          <p:cNvPr id="10" name="object 10"/>
          <p:cNvPicPr/>
          <p:nvPr/>
        </p:nvPicPr>
        <p:blipFill>
          <a:blip r:embed="rId3" cstate="print"/>
          <a:stretch>
            <a:fillRect/>
          </a:stretch>
        </p:blipFill>
        <p:spPr>
          <a:xfrm>
            <a:off x="7318320" y="1611895"/>
            <a:ext cx="717803" cy="556259"/>
          </a:xfrm>
          <a:prstGeom prst="rect">
            <a:avLst/>
          </a:prstGeom>
        </p:spPr>
      </p:pic>
      <p:sp>
        <p:nvSpPr>
          <p:cNvPr id="11" name="object 11"/>
          <p:cNvSpPr txBox="1"/>
          <p:nvPr/>
        </p:nvSpPr>
        <p:spPr>
          <a:xfrm>
            <a:off x="6523708" y="1438064"/>
            <a:ext cx="419734" cy="177800"/>
          </a:xfrm>
          <a:prstGeom prst="rect">
            <a:avLst/>
          </a:prstGeom>
        </p:spPr>
        <p:txBody>
          <a:bodyPr vert="horz" wrap="square" lIns="0" tIns="12065" rIns="0" bIns="0" rtlCol="0">
            <a:spAutoFit/>
          </a:bodyPr>
          <a:lstStyle/>
          <a:p>
            <a:pPr marL="12700">
              <a:lnSpc>
                <a:spcPct val="100000"/>
              </a:lnSpc>
              <a:spcBef>
                <a:spcPts val="95"/>
              </a:spcBef>
            </a:pPr>
            <a:r>
              <a:rPr sz="1000" b="0" spc="-125" dirty="0">
                <a:latin typeface="BIZ UDP明朝 Medium"/>
                <a:cs typeface="BIZ UDP明朝 Medium"/>
              </a:rPr>
              <a:t>リグニン</a:t>
            </a:r>
            <a:endParaRPr sz="1000">
              <a:latin typeface="BIZ UDP明朝 Medium"/>
              <a:cs typeface="BIZ UDP明朝 Medium"/>
            </a:endParaRPr>
          </a:p>
        </p:txBody>
      </p:sp>
      <p:sp>
        <p:nvSpPr>
          <p:cNvPr id="12" name="object 12"/>
          <p:cNvSpPr txBox="1"/>
          <p:nvPr/>
        </p:nvSpPr>
        <p:spPr>
          <a:xfrm>
            <a:off x="7526537" y="1444136"/>
            <a:ext cx="308610" cy="177800"/>
          </a:xfrm>
          <a:prstGeom prst="rect">
            <a:avLst/>
          </a:prstGeom>
        </p:spPr>
        <p:txBody>
          <a:bodyPr vert="horz" wrap="square" lIns="0" tIns="12065" rIns="0" bIns="0" rtlCol="0">
            <a:spAutoFit/>
          </a:bodyPr>
          <a:lstStyle/>
          <a:p>
            <a:pPr marL="12700">
              <a:lnSpc>
                <a:spcPct val="100000"/>
              </a:lnSpc>
              <a:spcBef>
                <a:spcPts val="95"/>
              </a:spcBef>
            </a:pPr>
            <a:r>
              <a:rPr sz="1000" b="0" spc="-25" dirty="0">
                <a:latin typeface="BIZ UDP明朝 Medium"/>
                <a:cs typeface="BIZ UDP明朝 Medium"/>
              </a:rPr>
              <a:t>CNF</a:t>
            </a:r>
            <a:endParaRPr sz="1000">
              <a:latin typeface="BIZ UDP明朝 Medium"/>
              <a:cs typeface="BIZ UDP明朝 Medium"/>
            </a:endParaRPr>
          </a:p>
        </p:txBody>
      </p:sp>
      <p:sp>
        <p:nvSpPr>
          <p:cNvPr id="13" name="object 13"/>
          <p:cNvSpPr txBox="1"/>
          <p:nvPr/>
        </p:nvSpPr>
        <p:spPr>
          <a:xfrm>
            <a:off x="9329174" y="1401888"/>
            <a:ext cx="713105" cy="177800"/>
          </a:xfrm>
          <a:prstGeom prst="rect">
            <a:avLst/>
          </a:prstGeom>
        </p:spPr>
        <p:txBody>
          <a:bodyPr vert="horz" wrap="square" lIns="0" tIns="12065" rIns="0" bIns="0" rtlCol="0">
            <a:spAutoFit/>
          </a:bodyPr>
          <a:lstStyle/>
          <a:p>
            <a:pPr marL="12700">
              <a:lnSpc>
                <a:spcPct val="100000"/>
              </a:lnSpc>
              <a:spcBef>
                <a:spcPts val="95"/>
              </a:spcBef>
            </a:pPr>
            <a:r>
              <a:rPr sz="1000" b="0" spc="-70" dirty="0">
                <a:latin typeface="BIZ UDP明朝 Medium"/>
                <a:cs typeface="BIZ UDP明朝 Medium"/>
              </a:rPr>
              <a:t>エネルギー源</a:t>
            </a:r>
            <a:endParaRPr sz="1000">
              <a:latin typeface="BIZ UDP明朝 Medium"/>
              <a:cs typeface="BIZ UDP明朝 Medium"/>
            </a:endParaRPr>
          </a:p>
        </p:txBody>
      </p:sp>
      <p:grpSp>
        <p:nvGrpSpPr>
          <p:cNvPr id="14" name="object 14"/>
          <p:cNvGrpSpPr/>
          <p:nvPr/>
        </p:nvGrpSpPr>
        <p:grpSpPr>
          <a:xfrm>
            <a:off x="6239329" y="1313189"/>
            <a:ext cx="4304030" cy="1010285"/>
            <a:chOff x="7402068" y="1313685"/>
            <a:chExt cx="4304030" cy="1010285"/>
          </a:xfrm>
        </p:grpSpPr>
        <p:pic>
          <p:nvPicPr>
            <p:cNvPr id="15" name="object 15"/>
            <p:cNvPicPr/>
            <p:nvPr/>
          </p:nvPicPr>
          <p:blipFill>
            <a:blip r:embed="rId4" cstate="print"/>
            <a:stretch>
              <a:fillRect/>
            </a:stretch>
          </p:blipFill>
          <p:spPr>
            <a:xfrm>
              <a:off x="10375392" y="1588008"/>
              <a:ext cx="1016495" cy="569975"/>
            </a:xfrm>
            <a:prstGeom prst="rect">
              <a:avLst/>
            </a:prstGeom>
          </p:spPr>
        </p:pic>
        <p:sp>
          <p:nvSpPr>
            <p:cNvPr id="16" name="object 16"/>
            <p:cNvSpPr/>
            <p:nvPr/>
          </p:nvSpPr>
          <p:spPr>
            <a:xfrm>
              <a:off x="7409688" y="1321305"/>
              <a:ext cx="4288790" cy="995044"/>
            </a:xfrm>
            <a:custGeom>
              <a:avLst/>
              <a:gdLst/>
              <a:ahLst/>
              <a:cxnLst/>
              <a:rect l="l" t="t" r="r" b="b"/>
              <a:pathLst>
                <a:path w="4288790" h="995044">
                  <a:moveTo>
                    <a:pt x="0" y="81241"/>
                  </a:moveTo>
                  <a:lnTo>
                    <a:pt x="9677" y="49631"/>
                  </a:lnTo>
                  <a:lnTo>
                    <a:pt x="36055" y="23799"/>
                  </a:lnTo>
                  <a:lnTo>
                    <a:pt x="75171" y="6388"/>
                  </a:lnTo>
                  <a:lnTo>
                    <a:pt x="123050" y="0"/>
                  </a:lnTo>
                  <a:lnTo>
                    <a:pt x="4165231" y="0"/>
                  </a:lnTo>
                  <a:lnTo>
                    <a:pt x="4213110" y="6388"/>
                  </a:lnTo>
                  <a:lnTo>
                    <a:pt x="4252226" y="23799"/>
                  </a:lnTo>
                  <a:lnTo>
                    <a:pt x="4278604" y="49631"/>
                  </a:lnTo>
                  <a:lnTo>
                    <a:pt x="4288282" y="81241"/>
                  </a:lnTo>
                  <a:lnTo>
                    <a:pt x="4288282" y="913764"/>
                  </a:lnTo>
                  <a:lnTo>
                    <a:pt x="4278604" y="945388"/>
                  </a:lnTo>
                  <a:lnTo>
                    <a:pt x="4252226" y="971207"/>
                  </a:lnTo>
                  <a:lnTo>
                    <a:pt x="4213110" y="988618"/>
                  </a:lnTo>
                  <a:lnTo>
                    <a:pt x="4165231" y="995006"/>
                  </a:lnTo>
                  <a:lnTo>
                    <a:pt x="123050" y="995006"/>
                  </a:lnTo>
                  <a:lnTo>
                    <a:pt x="75171" y="988618"/>
                  </a:lnTo>
                  <a:lnTo>
                    <a:pt x="36055" y="971207"/>
                  </a:lnTo>
                  <a:lnTo>
                    <a:pt x="9677" y="945388"/>
                  </a:lnTo>
                  <a:lnTo>
                    <a:pt x="0" y="913764"/>
                  </a:lnTo>
                  <a:lnTo>
                    <a:pt x="0" y="81241"/>
                  </a:lnTo>
                  <a:close/>
                </a:path>
              </a:pathLst>
            </a:custGeom>
            <a:ln w="15240">
              <a:solidFill>
                <a:srgbClr val="F79546"/>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9354313" y="1613915"/>
              <a:ext cx="658367" cy="553211"/>
            </a:xfrm>
            <a:prstGeom prst="rect">
              <a:avLst/>
            </a:prstGeom>
          </p:spPr>
        </p:pic>
      </p:grpSp>
      <p:sp>
        <p:nvSpPr>
          <p:cNvPr id="18" name="object 18"/>
          <p:cNvSpPr txBox="1">
            <a:spLocks noGrp="1"/>
          </p:cNvSpPr>
          <p:nvPr>
            <p:ph type="title"/>
          </p:nvPr>
        </p:nvSpPr>
        <p:spPr>
          <a:xfrm>
            <a:off x="302260" y="48283"/>
            <a:ext cx="11587480" cy="532076"/>
          </a:xfrm>
          <a:prstGeom prst="rect">
            <a:avLst/>
          </a:prstGeom>
        </p:spPr>
        <p:txBody>
          <a:bodyPr vert="horz" wrap="square" lIns="0" tIns="161170" rIns="0" bIns="0" rtlCol="0">
            <a:spAutoFit/>
          </a:bodyPr>
          <a:lstStyle/>
          <a:p>
            <a:pPr marL="38100" algn="ctr">
              <a:lnSpc>
                <a:spcPct val="100000"/>
              </a:lnSpc>
              <a:spcBef>
                <a:spcPts val="100"/>
              </a:spcBef>
            </a:pPr>
            <a:r>
              <a:rPr sz="2400" b="1" spc="-10" dirty="0" err="1">
                <a:latin typeface="BIZ UDP明朝 Medium" panose="02020500000000000000" pitchFamily="18" charset="-128"/>
                <a:ea typeface="BIZ UDP明朝 Medium" panose="02020500000000000000" pitchFamily="18" charset="-128"/>
              </a:rPr>
              <a:t>木質バイオ</a:t>
            </a:r>
            <a:r>
              <a:rPr lang="ja-JP" altLang="en-US" sz="2400" b="1" spc="-10" dirty="0">
                <a:latin typeface="BIZ UDP明朝 Medium" panose="02020500000000000000" pitchFamily="18" charset="-128"/>
                <a:ea typeface="BIZ UDP明朝 Medium" panose="02020500000000000000" pitchFamily="18" charset="-128"/>
              </a:rPr>
              <a:t>：</a:t>
            </a:r>
            <a:r>
              <a:rPr sz="2400" b="1" spc="-10" dirty="0" err="1">
                <a:latin typeface="BIZ UDP明朝 Medium" panose="02020500000000000000" pitchFamily="18" charset="-128"/>
                <a:ea typeface="BIZ UDP明朝 Medium" panose="02020500000000000000" pitchFamily="18" charset="-128"/>
              </a:rPr>
              <a:t>リグニン</a:t>
            </a:r>
            <a:endParaRPr sz="2400" b="1" dirty="0">
              <a:latin typeface="BIZ UDP明朝 Medium" panose="02020500000000000000" pitchFamily="18" charset="-128"/>
              <a:ea typeface="BIZ UDP明朝 Medium" panose="02020500000000000000" pitchFamily="18" charset="-128"/>
            </a:endParaRPr>
          </a:p>
        </p:txBody>
      </p:sp>
      <p:sp>
        <p:nvSpPr>
          <p:cNvPr id="19" name="object 19"/>
          <p:cNvSpPr txBox="1"/>
          <p:nvPr/>
        </p:nvSpPr>
        <p:spPr>
          <a:xfrm>
            <a:off x="239847" y="660104"/>
            <a:ext cx="11873735" cy="752129"/>
          </a:xfrm>
          <a:prstGeom prst="rect">
            <a:avLst/>
          </a:prstGeom>
        </p:spPr>
        <p:txBody>
          <a:bodyPr vert="horz" wrap="square" lIns="0" tIns="13335" rIns="0" bIns="0" rtlCol="0">
            <a:spAutoFit/>
          </a:bodyPr>
          <a:lstStyle/>
          <a:p>
            <a:pPr marL="12700" marR="5080" indent="-635">
              <a:lnSpc>
                <a:spcPct val="100000"/>
              </a:lnSpc>
              <a:spcBef>
                <a:spcPts val="105"/>
              </a:spcBef>
            </a:pPr>
            <a:r>
              <a:rPr sz="1600" b="0" spc="-30" dirty="0">
                <a:latin typeface="BIZ UDP明朝 Medium" panose="02020500000000000000" pitchFamily="18" charset="-128"/>
                <a:ea typeface="BIZ UDP明朝 Medium" panose="02020500000000000000" pitchFamily="18" charset="-128"/>
                <a:cs typeface="BIZ UDP明朝 Medium"/>
              </a:rPr>
              <a:t>木質新素材の技術開発により製材品など 「丸太オンリー」 の木材利用からの脱却が必要。</a:t>
            </a:r>
            <a:r>
              <a:rPr sz="1600" b="0" spc="-20" dirty="0">
                <a:latin typeface="BIZ UDP明朝 Medium" panose="02020500000000000000" pitchFamily="18" charset="-128"/>
                <a:ea typeface="BIZ UDP明朝 Medium" panose="02020500000000000000" pitchFamily="18" charset="-128"/>
                <a:cs typeface="BIZ UDP明朝 Medium"/>
              </a:rPr>
              <a:t>主にスギを原料とする改質リグニンにより、様々な用途のプラスチック代替製品の開発。国産材を原料とするＣＮＦとコラボした木材製品といった、付加価値のある製品の開発など新たな木材利用の促進による林業の再産業化を目指すべき。</a:t>
            </a:r>
            <a:endParaRPr sz="1600" dirty="0">
              <a:latin typeface="BIZ UDP明朝 Medium" panose="02020500000000000000" pitchFamily="18" charset="-128"/>
              <a:ea typeface="BIZ UDP明朝 Medium" panose="02020500000000000000" pitchFamily="18" charset="-128"/>
              <a:cs typeface="BIZ UDP明朝 Medium"/>
            </a:endParaRPr>
          </a:p>
        </p:txBody>
      </p:sp>
      <p:grpSp>
        <p:nvGrpSpPr>
          <p:cNvPr id="20" name="object 20"/>
          <p:cNvGrpSpPr/>
          <p:nvPr/>
        </p:nvGrpSpPr>
        <p:grpSpPr>
          <a:xfrm>
            <a:off x="164592" y="2508504"/>
            <a:ext cx="10386060" cy="3177540"/>
            <a:chOff x="164592" y="2508504"/>
            <a:chExt cx="10386060" cy="3177540"/>
          </a:xfrm>
        </p:grpSpPr>
        <p:sp>
          <p:nvSpPr>
            <p:cNvPr id="21" name="object 21"/>
            <p:cNvSpPr/>
            <p:nvPr/>
          </p:nvSpPr>
          <p:spPr>
            <a:xfrm>
              <a:off x="164592" y="3781044"/>
              <a:ext cx="10386060" cy="1905000"/>
            </a:xfrm>
            <a:custGeom>
              <a:avLst/>
              <a:gdLst/>
              <a:ahLst/>
              <a:cxnLst/>
              <a:rect l="l" t="t" r="r" b="b"/>
              <a:pathLst>
                <a:path w="10386060" h="1905000">
                  <a:moveTo>
                    <a:pt x="10385513" y="0"/>
                  </a:moveTo>
                  <a:lnTo>
                    <a:pt x="0" y="0"/>
                  </a:lnTo>
                  <a:lnTo>
                    <a:pt x="0" y="1904745"/>
                  </a:lnTo>
                  <a:lnTo>
                    <a:pt x="10385513" y="1904745"/>
                  </a:lnTo>
                  <a:lnTo>
                    <a:pt x="10385513" y="0"/>
                  </a:lnTo>
                  <a:close/>
                </a:path>
              </a:pathLst>
            </a:custGeom>
            <a:solidFill>
              <a:srgbClr val="DBEDF4"/>
            </a:solidFill>
          </p:spPr>
          <p:txBody>
            <a:bodyPr wrap="square" lIns="0" tIns="0" rIns="0" bIns="0" rtlCol="0"/>
            <a:lstStyle/>
            <a:p>
              <a:endParaRPr/>
            </a:p>
          </p:txBody>
        </p:sp>
        <p:pic>
          <p:nvPicPr>
            <p:cNvPr id="22" name="object 22"/>
            <p:cNvPicPr/>
            <p:nvPr/>
          </p:nvPicPr>
          <p:blipFill>
            <a:blip r:embed="rId6" cstate="print"/>
            <a:stretch>
              <a:fillRect/>
            </a:stretch>
          </p:blipFill>
          <p:spPr>
            <a:xfrm>
              <a:off x="8871203" y="5498604"/>
              <a:ext cx="108203" cy="108191"/>
            </a:xfrm>
            <a:prstGeom prst="rect">
              <a:avLst/>
            </a:prstGeom>
          </p:spPr>
        </p:pic>
        <p:pic>
          <p:nvPicPr>
            <p:cNvPr id="23" name="object 23"/>
            <p:cNvPicPr/>
            <p:nvPr/>
          </p:nvPicPr>
          <p:blipFill>
            <a:blip r:embed="rId7" cstate="print"/>
            <a:stretch>
              <a:fillRect/>
            </a:stretch>
          </p:blipFill>
          <p:spPr>
            <a:xfrm>
              <a:off x="4485132" y="5513832"/>
              <a:ext cx="108203" cy="108203"/>
            </a:xfrm>
            <a:prstGeom prst="rect">
              <a:avLst/>
            </a:prstGeom>
          </p:spPr>
        </p:pic>
        <p:pic>
          <p:nvPicPr>
            <p:cNvPr id="24" name="object 24"/>
            <p:cNvPicPr/>
            <p:nvPr/>
          </p:nvPicPr>
          <p:blipFill>
            <a:blip r:embed="rId8" cstate="print"/>
            <a:stretch>
              <a:fillRect/>
            </a:stretch>
          </p:blipFill>
          <p:spPr>
            <a:xfrm>
              <a:off x="1203959" y="5536692"/>
              <a:ext cx="106679" cy="108203"/>
            </a:xfrm>
            <a:prstGeom prst="rect">
              <a:avLst/>
            </a:prstGeom>
          </p:spPr>
        </p:pic>
        <p:pic>
          <p:nvPicPr>
            <p:cNvPr id="25" name="object 25"/>
            <p:cNvPicPr/>
            <p:nvPr/>
          </p:nvPicPr>
          <p:blipFill>
            <a:blip r:embed="rId6" cstate="print"/>
            <a:stretch>
              <a:fillRect/>
            </a:stretch>
          </p:blipFill>
          <p:spPr>
            <a:xfrm>
              <a:off x="7184135" y="5498604"/>
              <a:ext cx="108203" cy="108191"/>
            </a:xfrm>
            <a:prstGeom prst="rect">
              <a:avLst/>
            </a:prstGeom>
          </p:spPr>
        </p:pic>
        <p:sp>
          <p:nvSpPr>
            <p:cNvPr id="26" name="object 26"/>
            <p:cNvSpPr/>
            <p:nvPr/>
          </p:nvSpPr>
          <p:spPr>
            <a:xfrm>
              <a:off x="8467344" y="2508504"/>
              <a:ext cx="1991995" cy="1150620"/>
            </a:xfrm>
            <a:custGeom>
              <a:avLst/>
              <a:gdLst/>
              <a:ahLst/>
              <a:cxnLst/>
              <a:rect l="l" t="t" r="r" b="b"/>
              <a:pathLst>
                <a:path w="1991995" h="1150620">
                  <a:moveTo>
                    <a:pt x="1991741" y="0"/>
                  </a:moveTo>
                  <a:lnTo>
                    <a:pt x="0" y="0"/>
                  </a:lnTo>
                  <a:lnTo>
                    <a:pt x="0" y="1150620"/>
                  </a:lnTo>
                  <a:lnTo>
                    <a:pt x="1991741" y="1150620"/>
                  </a:lnTo>
                  <a:lnTo>
                    <a:pt x="1991741" y="0"/>
                  </a:lnTo>
                  <a:close/>
                </a:path>
              </a:pathLst>
            </a:custGeom>
            <a:solidFill>
              <a:srgbClr val="DBEDF4"/>
            </a:solidFill>
          </p:spPr>
          <p:txBody>
            <a:bodyPr wrap="square" lIns="0" tIns="0" rIns="0" bIns="0" rtlCol="0"/>
            <a:lstStyle/>
            <a:p>
              <a:endParaRPr/>
            </a:p>
          </p:txBody>
        </p:sp>
      </p:grpSp>
      <p:sp>
        <p:nvSpPr>
          <p:cNvPr id="27" name="object 27"/>
          <p:cNvSpPr txBox="1"/>
          <p:nvPr/>
        </p:nvSpPr>
        <p:spPr>
          <a:xfrm>
            <a:off x="6838326" y="5696530"/>
            <a:ext cx="827405" cy="162560"/>
          </a:xfrm>
          <a:prstGeom prst="rect">
            <a:avLst/>
          </a:prstGeom>
        </p:spPr>
        <p:txBody>
          <a:bodyPr vert="horz" wrap="square" lIns="0" tIns="0" rIns="0" bIns="0" rtlCol="0">
            <a:spAutoFit/>
          </a:bodyPr>
          <a:lstStyle/>
          <a:p>
            <a:pPr marL="152400" indent="-140335">
              <a:lnSpc>
                <a:spcPct val="100000"/>
              </a:lnSpc>
              <a:buSzPct val="111111"/>
              <a:buChar char="●"/>
              <a:tabLst>
                <a:tab pos="153035" algn="l"/>
              </a:tabLst>
            </a:pPr>
            <a:r>
              <a:rPr sz="900" dirty="0">
                <a:solidFill>
                  <a:srgbClr val="00AF50"/>
                </a:solidFill>
                <a:latin typeface="Meiryo UI"/>
                <a:cs typeface="Meiryo UI"/>
              </a:rPr>
              <a:t>︓</a:t>
            </a:r>
            <a:r>
              <a:rPr sz="900" spc="-10" dirty="0">
                <a:solidFill>
                  <a:srgbClr val="00AF50"/>
                </a:solidFill>
                <a:latin typeface="Meiryo UI"/>
                <a:cs typeface="Meiryo UI"/>
              </a:rPr>
              <a:t>既に実用化</a:t>
            </a:r>
            <a:endParaRPr sz="900">
              <a:latin typeface="Meiryo UI"/>
              <a:cs typeface="Meiryo UI"/>
            </a:endParaRPr>
          </a:p>
        </p:txBody>
      </p:sp>
      <p:sp>
        <p:nvSpPr>
          <p:cNvPr id="28" name="object 28"/>
          <p:cNvSpPr txBox="1"/>
          <p:nvPr/>
        </p:nvSpPr>
        <p:spPr>
          <a:xfrm>
            <a:off x="9095243" y="5457895"/>
            <a:ext cx="930275" cy="186690"/>
          </a:xfrm>
          <a:prstGeom prst="rect">
            <a:avLst/>
          </a:prstGeom>
        </p:spPr>
        <p:txBody>
          <a:bodyPr vert="horz" wrap="square" lIns="0" tIns="13335" rIns="0" bIns="0" rtlCol="0">
            <a:spAutoFit/>
          </a:bodyPr>
          <a:lstStyle/>
          <a:p>
            <a:pPr>
              <a:lnSpc>
                <a:spcPct val="100000"/>
              </a:lnSpc>
              <a:spcBef>
                <a:spcPts val="105"/>
              </a:spcBef>
            </a:pPr>
            <a:r>
              <a:rPr sz="1050" b="0" spc="-20" dirty="0">
                <a:latin typeface="BIZ UDP明朝 Medium"/>
                <a:cs typeface="BIZ UDP明朝 Medium"/>
              </a:rPr>
              <a:t>木のお酒の商品</a:t>
            </a:r>
            <a:endParaRPr sz="1050">
              <a:latin typeface="BIZ UDP明朝 Medium"/>
              <a:cs typeface="BIZ UDP明朝 Medium"/>
            </a:endParaRPr>
          </a:p>
        </p:txBody>
      </p:sp>
      <p:sp>
        <p:nvSpPr>
          <p:cNvPr id="29" name="object 29"/>
          <p:cNvSpPr txBox="1"/>
          <p:nvPr/>
        </p:nvSpPr>
        <p:spPr>
          <a:xfrm>
            <a:off x="7686177" y="5670622"/>
            <a:ext cx="2909570" cy="193675"/>
          </a:xfrm>
          <a:prstGeom prst="rect">
            <a:avLst/>
          </a:prstGeom>
        </p:spPr>
        <p:txBody>
          <a:bodyPr vert="horz" wrap="square" lIns="0" tIns="12700" rIns="0" bIns="0" rtlCol="0">
            <a:spAutoFit/>
          </a:bodyPr>
          <a:lstStyle/>
          <a:p>
            <a:pPr marL="178435" indent="-140970">
              <a:lnSpc>
                <a:spcPct val="100000"/>
              </a:lnSpc>
              <a:spcBef>
                <a:spcPts val="100"/>
              </a:spcBef>
              <a:buSzPct val="111111"/>
              <a:buChar char="●"/>
              <a:tabLst>
                <a:tab pos="179070" algn="l"/>
              </a:tabLst>
            </a:pPr>
            <a:r>
              <a:rPr sz="900" dirty="0">
                <a:solidFill>
                  <a:srgbClr val="FF0000"/>
                </a:solidFill>
                <a:latin typeface="Meiryo UI"/>
                <a:cs typeface="Meiryo UI"/>
              </a:rPr>
              <a:t>︓2022</a:t>
            </a:r>
            <a:r>
              <a:rPr sz="900" spc="-20" dirty="0">
                <a:solidFill>
                  <a:srgbClr val="FF0000"/>
                </a:solidFill>
                <a:latin typeface="Meiryo UI"/>
                <a:cs typeface="Meiryo UI"/>
              </a:rPr>
              <a:t>年頃までに実用化</a:t>
            </a:r>
            <a:r>
              <a:rPr sz="1575" b="0" spc="-644" baseline="23809" dirty="0">
                <a:latin typeface="BIZ UDP明朝 Medium"/>
                <a:cs typeface="BIZ UDP明朝 Medium"/>
              </a:rPr>
              <a:t>化</a:t>
            </a:r>
            <a:r>
              <a:rPr sz="1100" dirty="0">
                <a:solidFill>
                  <a:srgbClr val="0000CC"/>
                </a:solidFill>
                <a:latin typeface="Meiryo UI"/>
                <a:cs typeface="Meiryo UI"/>
              </a:rPr>
              <a:t>●</a:t>
            </a:r>
            <a:r>
              <a:rPr sz="900" dirty="0">
                <a:solidFill>
                  <a:srgbClr val="0000CC"/>
                </a:solidFill>
                <a:latin typeface="Meiryo UI"/>
                <a:cs typeface="Meiryo UI"/>
              </a:rPr>
              <a:t>︓2025</a:t>
            </a:r>
            <a:r>
              <a:rPr sz="900" spc="-15" dirty="0">
                <a:solidFill>
                  <a:srgbClr val="0000CC"/>
                </a:solidFill>
                <a:latin typeface="Meiryo UI"/>
                <a:cs typeface="Meiryo UI"/>
              </a:rPr>
              <a:t>年頃までに実用化</a:t>
            </a:r>
            <a:endParaRPr sz="900">
              <a:latin typeface="Meiryo UI"/>
              <a:cs typeface="Meiryo UI"/>
            </a:endParaRPr>
          </a:p>
        </p:txBody>
      </p:sp>
      <p:pic>
        <p:nvPicPr>
          <p:cNvPr id="30" name="object 30"/>
          <p:cNvPicPr/>
          <p:nvPr/>
        </p:nvPicPr>
        <p:blipFill>
          <a:blip r:embed="rId9" cstate="print"/>
          <a:stretch>
            <a:fillRect/>
          </a:stretch>
        </p:blipFill>
        <p:spPr>
          <a:xfrm>
            <a:off x="680224" y="1919901"/>
            <a:ext cx="2108696" cy="1737698"/>
          </a:xfrm>
          <a:prstGeom prst="rect">
            <a:avLst/>
          </a:prstGeom>
        </p:spPr>
      </p:pic>
      <p:grpSp>
        <p:nvGrpSpPr>
          <p:cNvPr id="31" name="object 31"/>
          <p:cNvGrpSpPr/>
          <p:nvPr/>
        </p:nvGrpSpPr>
        <p:grpSpPr>
          <a:xfrm>
            <a:off x="2858960" y="2554223"/>
            <a:ext cx="3537585" cy="925194"/>
            <a:chOff x="2858960" y="2554223"/>
            <a:chExt cx="3537585" cy="925194"/>
          </a:xfrm>
        </p:grpSpPr>
        <p:sp>
          <p:nvSpPr>
            <p:cNvPr id="32" name="object 32"/>
            <p:cNvSpPr/>
            <p:nvPr/>
          </p:nvSpPr>
          <p:spPr>
            <a:xfrm>
              <a:off x="3389379" y="3374135"/>
              <a:ext cx="2993390" cy="91440"/>
            </a:xfrm>
            <a:custGeom>
              <a:avLst/>
              <a:gdLst/>
              <a:ahLst/>
              <a:cxnLst/>
              <a:rect l="l" t="t" r="r" b="b"/>
              <a:pathLst>
                <a:path w="2993390" h="91439">
                  <a:moveTo>
                    <a:pt x="2947162" y="0"/>
                  </a:moveTo>
                  <a:lnTo>
                    <a:pt x="2947162" y="22860"/>
                  </a:lnTo>
                  <a:lnTo>
                    <a:pt x="0" y="22860"/>
                  </a:lnTo>
                  <a:lnTo>
                    <a:pt x="0" y="68580"/>
                  </a:lnTo>
                  <a:lnTo>
                    <a:pt x="2947162" y="68580"/>
                  </a:lnTo>
                  <a:lnTo>
                    <a:pt x="2947162" y="91440"/>
                  </a:lnTo>
                  <a:lnTo>
                    <a:pt x="2992882" y="45720"/>
                  </a:lnTo>
                  <a:lnTo>
                    <a:pt x="2947162" y="0"/>
                  </a:lnTo>
                  <a:close/>
                </a:path>
              </a:pathLst>
            </a:custGeom>
            <a:solidFill>
              <a:srgbClr val="F79546"/>
            </a:solidFill>
          </p:spPr>
          <p:txBody>
            <a:bodyPr wrap="square" lIns="0" tIns="0" rIns="0" bIns="0" rtlCol="0"/>
            <a:lstStyle/>
            <a:p>
              <a:endParaRPr/>
            </a:p>
          </p:txBody>
        </p:sp>
        <p:sp>
          <p:nvSpPr>
            <p:cNvPr id="33" name="object 33"/>
            <p:cNvSpPr/>
            <p:nvPr/>
          </p:nvSpPr>
          <p:spPr>
            <a:xfrm>
              <a:off x="3390138" y="3374897"/>
              <a:ext cx="2993390" cy="91440"/>
            </a:xfrm>
            <a:custGeom>
              <a:avLst/>
              <a:gdLst/>
              <a:ahLst/>
              <a:cxnLst/>
              <a:rect l="l" t="t" r="r" b="b"/>
              <a:pathLst>
                <a:path w="2993390" h="91439">
                  <a:moveTo>
                    <a:pt x="0" y="22860"/>
                  </a:moveTo>
                  <a:lnTo>
                    <a:pt x="2947162" y="22860"/>
                  </a:lnTo>
                  <a:lnTo>
                    <a:pt x="2947162" y="0"/>
                  </a:lnTo>
                  <a:lnTo>
                    <a:pt x="2992882" y="45720"/>
                  </a:lnTo>
                  <a:lnTo>
                    <a:pt x="2947162" y="91440"/>
                  </a:lnTo>
                  <a:lnTo>
                    <a:pt x="2947162" y="68580"/>
                  </a:lnTo>
                  <a:lnTo>
                    <a:pt x="0" y="68580"/>
                  </a:lnTo>
                  <a:lnTo>
                    <a:pt x="0" y="22860"/>
                  </a:lnTo>
                  <a:close/>
                </a:path>
              </a:pathLst>
            </a:custGeom>
            <a:ln w="25908">
              <a:solidFill>
                <a:srgbClr val="F79546"/>
              </a:solidFill>
            </a:ln>
          </p:spPr>
          <p:txBody>
            <a:bodyPr wrap="square" lIns="0" tIns="0" rIns="0" bIns="0" rtlCol="0"/>
            <a:lstStyle/>
            <a:p>
              <a:endParaRPr/>
            </a:p>
          </p:txBody>
        </p:sp>
        <p:sp>
          <p:nvSpPr>
            <p:cNvPr id="34" name="object 34"/>
            <p:cNvSpPr/>
            <p:nvPr/>
          </p:nvSpPr>
          <p:spPr>
            <a:xfrm>
              <a:off x="2871216" y="2938271"/>
              <a:ext cx="981710" cy="103505"/>
            </a:xfrm>
            <a:custGeom>
              <a:avLst/>
              <a:gdLst/>
              <a:ahLst/>
              <a:cxnLst/>
              <a:rect l="l" t="t" r="r" b="b"/>
              <a:pathLst>
                <a:path w="981710" h="103505">
                  <a:moveTo>
                    <a:pt x="929398" y="0"/>
                  </a:moveTo>
                  <a:lnTo>
                    <a:pt x="929398" y="25780"/>
                  </a:lnTo>
                  <a:lnTo>
                    <a:pt x="0" y="25780"/>
                  </a:lnTo>
                  <a:lnTo>
                    <a:pt x="0" y="77343"/>
                  </a:lnTo>
                  <a:lnTo>
                    <a:pt x="929398" y="77343"/>
                  </a:lnTo>
                  <a:lnTo>
                    <a:pt x="929398" y="103123"/>
                  </a:lnTo>
                  <a:lnTo>
                    <a:pt x="981201" y="51561"/>
                  </a:lnTo>
                  <a:lnTo>
                    <a:pt x="929398" y="0"/>
                  </a:lnTo>
                  <a:close/>
                </a:path>
              </a:pathLst>
            </a:custGeom>
            <a:solidFill>
              <a:srgbClr val="F79546"/>
            </a:solidFill>
          </p:spPr>
          <p:txBody>
            <a:bodyPr wrap="square" lIns="0" tIns="0" rIns="0" bIns="0" rtlCol="0"/>
            <a:lstStyle/>
            <a:p>
              <a:endParaRPr/>
            </a:p>
          </p:txBody>
        </p:sp>
        <p:sp>
          <p:nvSpPr>
            <p:cNvPr id="35" name="object 35"/>
            <p:cNvSpPr/>
            <p:nvPr/>
          </p:nvSpPr>
          <p:spPr>
            <a:xfrm>
              <a:off x="2871978" y="2939033"/>
              <a:ext cx="981710" cy="103505"/>
            </a:xfrm>
            <a:custGeom>
              <a:avLst/>
              <a:gdLst/>
              <a:ahLst/>
              <a:cxnLst/>
              <a:rect l="l" t="t" r="r" b="b"/>
              <a:pathLst>
                <a:path w="981710" h="103505">
                  <a:moveTo>
                    <a:pt x="0" y="25780"/>
                  </a:moveTo>
                  <a:lnTo>
                    <a:pt x="929398" y="25780"/>
                  </a:lnTo>
                  <a:lnTo>
                    <a:pt x="929398" y="0"/>
                  </a:lnTo>
                  <a:lnTo>
                    <a:pt x="981202" y="51561"/>
                  </a:lnTo>
                  <a:lnTo>
                    <a:pt x="929398" y="103123"/>
                  </a:lnTo>
                  <a:lnTo>
                    <a:pt x="929398" y="77342"/>
                  </a:lnTo>
                  <a:lnTo>
                    <a:pt x="0" y="77342"/>
                  </a:lnTo>
                  <a:lnTo>
                    <a:pt x="0" y="25780"/>
                  </a:lnTo>
                  <a:close/>
                </a:path>
              </a:pathLst>
            </a:custGeom>
            <a:ln w="25908">
              <a:solidFill>
                <a:srgbClr val="F79546"/>
              </a:solidFill>
            </a:ln>
          </p:spPr>
          <p:txBody>
            <a:bodyPr wrap="square" lIns="0" tIns="0" rIns="0" bIns="0" rtlCol="0"/>
            <a:lstStyle/>
            <a:p>
              <a:endParaRPr/>
            </a:p>
          </p:txBody>
        </p:sp>
        <p:pic>
          <p:nvPicPr>
            <p:cNvPr id="36" name="object 36"/>
            <p:cNvPicPr/>
            <p:nvPr/>
          </p:nvPicPr>
          <p:blipFill>
            <a:blip r:embed="rId10" cstate="print"/>
            <a:stretch>
              <a:fillRect/>
            </a:stretch>
          </p:blipFill>
          <p:spPr>
            <a:xfrm>
              <a:off x="3012948" y="2554223"/>
              <a:ext cx="478535" cy="419087"/>
            </a:xfrm>
            <a:prstGeom prst="rect">
              <a:avLst/>
            </a:prstGeom>
          </p:spPr>
        </p:pic>
        <p:pic>
          <p:nvPicPr>
            <p:cNvPr id="37" name="object 37"/>
            <p:cNvPicPr/>
            <p:nvPr/>
          </p:nvPicPr>
          <p:blipFill>
            <a:blip r:embed="rId11" cstate="print"/>
            <a:stretch>
              <a:fillRect/>
            </a:stretch>
          </p:blipFill>
          <p:spPr>
            <a:xfrm>
              <a:off x="3902964" y="2705100"/>
              <a:ext cx="867155" cy="580643"/>
            </a:xfrm>
            <a:prstGeom prst="rect">
              <a:avLst/>
            </a:prstGeom>
          </p:spPr>
        </p:pic>
      </p:grpSp>
      <p:sp>
        <p:nvSpPr>
          <p:cNvPr id="38" name="object 38"/>
          <p:cNvSpPr txBox="1"/>
          <p:nvPr/>
        </p:nvSpPr>
        <p:spPr>
          <a:xfrm>
            <a:off x="4352301" y="3447994"/>
            <a:ext cx="1247775" cy="193675"/>
          </a:xfrm>
          <a:prstGeom prst="rect">
            <a:avLst/>
          </a:prstGeom>
        </p:spPr>
        <p:txBody>
          <a:bodyPr vert="horz" wrap="square" lIns="0" tIns="13335" rIns="0" bIns="0" rtlCol="0">
            <a:spAutoFit/>
          </a:bodyPr>
          <a:lstStyle/>
          <a:p>
            <a:pPr marL="12700">
              <a:lnSpc>
                <a:spcPct val="100000"/>
              </a:lnSpc>
              <a:spcBef>
                <a:spcPts val="105"/>
              </a:spcBef>
            </a:pPr>
            <a:r>
              <a:rPr sz="1100" b="0" spc="-15" dirty="0">
                <a:latin typeface="BIZ UDP明朝 Medium"/>
                <a:cs typeface="BIZ UDP明朝 Medium"/>
              </a:rPr>
              <a:t>端材などの低品質材</a:t>
            </a:r>
            <a:endParaRPr sz="1100">
              <a:latin typeface="BIZ UDP明朝 Medium"/>
              <a:cs typeface="BIZ UDP明朝 Medium"/>
            </a:endParaRPr>
          </a:p>
        </p:txBody>
      </p:sp>
      <p:grpSp>
        <p:nvGrpSpPr>
          <p:cNvPr id="39" name="object 39"/>
          <p:cNvGrpSpPr/>
          <p:nvPr/>
        </p:nvGrpSpPr>
        <p:grpSpPr>
          <a:xfrm>
            <a:off x="6313932" y="2567940"/>
            <a:ext cx="1409700" cy="696595"/>
            <a:chOff x="6313932" y="2567940"/>
            <a:chExt cx="1409700" cy="696595"/>
          </a:xfrm>
        </p:grpSpPr>
        <p:pic>
          <p:nvPicPr>
            <p:cNvPr id="40" name="object 40"/>
            <p:cNvPicPr/>
            <p:nvPr/>
          </p:nvPicPr>
          <p:blipFill>
            <a:blip r:embed="rId12" cstate="print"/>
            <a:stretch>
              <a:fillRect/>
            </a:stretch>
          </p:blipFill>
          <p:spPr>
            <a:xfrm>
              <a:off x="6313932" y="2572512"/>
              <a:ext cx="899159" cy="644651"/>
            </a:xfrm>
            <a:prstGeom prst="rect">
              <a:avLst/>
            </a:prstGeom>
          </p:spPr>
        </p:pic>
        <p:pic>
          <p:nvPicPr>
            <p:cNvPr id="41" name="object 41"/>
            <p:cNvPicPr/>
            <p:nvPr/>
          </p:nvPicPr>
          <p:blipFill>
            <a:blip r:embed="rId13" cstate="print"/>
            <a:stretch>
              <a:fillRect/>
            </a:stretch>
          </p:blipFill>
          <p:spPr>
            <a:xfrm>
              <a:off x="7109460" y="2567940"/>
              <a:ext cx="614171" cy="696467"/>
            </a:xfrm>
            <a:prstGeom prst="rect">
              <a:avLst/>
            </a:prstGeom>
          </p:spPr>
        </p:pic>
      </p:grpSp>
      <p:sp>
        <p:nvSpPr>
          <p:cNvPr id="42" name="object 42"/>
          <p:cNvSpPr txBox="1"/>
          <p:nvPr/>
        </p:nvSpPr>
        <p:spPr>
          <a:xfrm>
            <a:off x="6626745" y="3290134"/>
            <a:ext cx="961390" cy="193675"/>
          </a:xfrm>
          <a:prstGeom prst="rect">
            <a:avLst/>
          </a:prstGeom>
        </p:spPr>
        <p:txBody>
          <a:bodyPr vert="horz" wrap="square" lIns="0" tIns="13335" rIns="0" bIns="0" rtlCol="0">
            <a:spAutoFit/>
          </a:bodyPr>
          <a:lstStyle/>
          <a:p>
            <a:pPr marL="12700">
              <a:lnSpc>
                <a:spcPct val="100000"/>
              </a:lnSpc>
              <a:spcBef>
                <a:spcPts val="105"/>
              </a:spcBef>
            </a:pPr>
            <a:r>
              <a:rPr sz="1100" b="0" spc="-20" dirty="0">
                <a:latin typeface="BIZ UDP明朝 Medium"/>
                <a:cs typeface="BIZ UDP明朝 Medium"/>
              </a:rPr>
              <a:t>エネルギー利用</a:t>
            </a:r>
            <a:endParaRPr sz="1100">
              <a:latin typeface="BIZ UDP明朝 Medium"/>
              <a:cs typeface="BIZ UDP明朝 Medium"/>
            </a:endParaRPr>
          </a:p>
        </p:txBody>
      </p:sp>
      <p:pic>
        <p:nvPicPr>
          <p:cNvPr id="43" name="object 43"/>
          <p:cNvPicPr/>
          <p:nvPr/>
        </p:nvPicPr>
        <p:blipFill>
          <a:blip r:embed="rId14" cstate="print"/>
          <a:stretch>
            <a:fillRect/>
          </a:stretch>
        </p:blipFill>
        <p:spPr>
          <a:xfrm>
            <a:off x="4991100" y="2726435"/>
            <a:ext cx="393191" cy="563879"/>
          </a:xfrm>
          <a:prstGeom prst="rect">
            <a:avLst/>
          </a:prstGeom>
        </p:spPr>
      </p:pic>
      <p:pic>
        <p:nvPicPr>
          <p:cNvPr id="44" name="object 44"/>
          <p:cNvPicPr/>
          <p:nvPr/>
        </p:nvPicPr>
        <p:blipFill>
          <a:blip r:embed="rId15" cstate="print"/>
          <a:stretch>
            <a:fillRect/>
          </a:stretch>
        </p:blipFill>
        <p:spPr>
          <a:xfrm>
            <a:off x="5463540" y="2752344"/>
            <a:ext cx="464819" cy="496823"/>
          </a:xfrm>
          <a:prstGeom prst="rect">
            <a:avLst/>
          </a:prstGeom>
        </p:spPr>
      </p:pic>
      <p:sp>
        <p:nvSpPr>
          <p:cNvPr id="45" name="object 45"/>
          <p:cNvSpPr txBox="1"/>
          <p:nvPr/>
        </p:nvSpPr>
        <p:spPr>
          <a:xfrm>
            <a:off x="5226823" y="2452823"/>
            <a:ext cx="330200" cy="208279"/>
          </a:xfrm>
          <a:prstGeom prst="rect">
            <a:avLst/>
          </a:prstGeom>
        </p:spPr>
        <p:txBody>
          <a:bodyPr vert="horz" wrap="square" lIns="0" tIns="12700" rIns="0" bIns="0" rtlCol="0">
            <a:spAutoFit/>
          </a:bodyPr>
          <a:lstStyle/>
          <a:p>
            <a:pPr marL="12700">
              <a:lnSpc>
                <a:spcPct val="100000"/>
              </a:lnSpc>
              <a:spcBef>
                <a:spcPts val="100"/>
              </a:spcBef>
            </a:pPr>
            <a:r>
              <a:rPr sz="1200" b="0" spc="-25" dirty="0">
                <a:latin typeface="BIZ UDP明朝 Medium"/>
                <a:cs typeface="BIZ UDP明朝 Medium"/>
              </a:rPr>
              <a:t>木製</a:t>
            </a:r>
            <a:endParaRPr sz="1200">
              <a:latin typeface="BIZ UDP明朝 Medium"/>
              <a:cs typeface="BIZ UDP明朝 Medium"/>
            </a:endParaRPr>
          </a:p>
        </p:txBody>
      </p:sp>
      <p:sp>
        <p:nvSpPr>
          <p:cNvPr id="46" name="object 46"/>
          <p:cNvSpPr txBox="1"/>
          <p:nvPr/>
        </p:nvSpPr>
        <p:spPr>
          <a:xfrm>
            <a:off x="3924554" y="2472635"/>
            <a:ext cx="1089301" cy="180178"/>
          </a:xfrm>
          <a:prstGeom prst="rect">
            <a:avLst/>
          </a:prstGeom>
        </p:spPr>
        <p:txBody>
          <a:bodyPr vert="horz" wrap="square" lIns="0" tIns="13335" rIns="0" bIns="0" rtlCol="0">
            <a:spAutoFit/>
          </a:bodyPr>
          <a:lstStyle/>
          <a:p>
            <a:pPr marL="12700">
              <a:lnSpc>
                <a:spcPts val="1300"/>
              </a:lnSpc>
              <a:spcBef>
                <a:spcPts val="105"/>
              </a:spcBef>
            </a:pPr>
            <a:r>
              <a:rPr sz="1100" u="sng" spc="300" dirty="0">
                <a:uFill>
                  <a:solidFill>
                    <a:srgbClr val="000000"/>
                  </a:solidFill>
                </a:uFill>
                <a:latin typeface="Times New Roman"/>
                <a:cs typeface="Times New Roman"/>
              </a:rPr>
              <a:t> </a:t>
            </a:r>
            <a:r>
              <a:rPr sz="1100" b="0" u="sng" spc="-15" dirty="0" err="1">
                <a:uFill>
                  <a:solidFill>
                    <a:srgbClr val="000000"/>
                  </a:solidFill>
                </a:uFill>
                <a:latin typeface="BIZ UDP明朝 Medium"/>
                <a:cs typeface="BIZ UDP明朝 Medium"/>
              </a:rPr>
              <a:t>建材利用</a:t>
            </a:r>
            <a:endParaRPr sz="1200" dirty="0">
              <a:latin typeface="BIZ UDP明朝 Medium"/>
              <a:cs typeface="BIZ UDP明朝 Medium"/>
            </a:endParaRPr>
          </a:p>
        </p:txBody>
      </p:sp>
      <p:grpSp>
        <p:nvGrpSpPr>
          <p:cNvPr id="47" name="object 47"/>
          <p:cNvGrpSpPr/>
          <p:nvPr/>
        </p:nvGrpSpPr>
        <p:grpSpPr>
          <a:xfrm>
            <a:off x="3377184" y="3020567"/>
            <a:ext cx="548640" cy="685800"/>
            <a:chOff x="3377184" y="3020567"/>
            <a:chExt cx="548640" cy="685800"/>
          </a:xfrm>
        </p:grpSpPr>
        <p:sp>
          <p:nvSpPr>
            <p:cNvPr id="48" name="object 48"/>
            <p:cNvSpPr/>
            <p:nvPr/>
          </p:nvSpPr>
          <p:spPr>
            <a:xfrm>
              <a:off x="3389376" y="3032759"/>
              <a:ext cx="64135" cy="396240"/>
            </a:xfrm>
            <a:custGeom>
              <a:avLst/>
              <a:gdLst/>
              <a:ahLst/>
              <a:cxnLst/>
              <a:rect l="l" t="t" r="r" b="b"/>
              <a:pathLst>
                <a:path w="64135" h="396239">
                  <a:moveTo>
                    <a:pt x="63880" y="0"/>
                  </a:moveTo>
                  <a:lnTo>
                    <a:pt x="0" y="0"/>
                  </a:lnTo>
                  <a:lnTo>
                    <a:pt x="0" y="396239"/>
                  </a:lnTo>
                  <a:lnTo>
                    <a:pt x="63880" y="396239"/>
                  </a:lnTo>
                  <a:lnTo>
                    <a:pt x="63880" y="0"/>
                  </a:lnTo>
                  <a:close/>
                </a:path>
              </a:pathLst>
            </a:custGeom>
            <a:solidFill>
              <a:srgbClr val="F79546"/>
            </a:solidFill>
          </p:spPr>
          <p:txBody>
            <a:bodyPr wrap="square" lIns="0" tIns="0" rIns="0" bIns="0" rtlCol="0"/>
            <a:lstStyle/>
            <a:p>
              <a:endParaRPr/>
            </a:p>
          </p:txBody>
        </p:sp>
        <p:sp>
          <p:nvSpPr>
            <p:cNvPr id="49" name="object 49"/>
            <p:cNvSpPr/>
            <p:nvPr/>
          </p:nvSpPr>
          <p:spPr>
            <a:xfrm>
              <a:off x="3390138" y="3033521"/>
              <a:ext cx="64135" cy="396240"/>
            </a:xfrm>
            <a:custGeom>
              <a:avLst/>
              <a:gdLst/>
              <a:ahLst/>
              <a:cxnLst/>
              <a:rect l="l" t="t" r="r" b="b"/>
              <a:pathLst>
                <a:path w="64135" h="396239">
                  <a:moveTo>
                    <a:pt x="0" y="396239"/>
                  </a:moveTo>
                  <a:lnTo>
                    <a:pt x="63880" y="396239"/>
                  </a:lnTo>
                  <a:lnTo>
                    <a:pt x="63880" y="0"/>
                  </a:lnTo>
                  <a:lnTo>
                    <a:pt x="0" y="0"/>
                  </a:lnTo>
                  <a:lnTo>
                    <a:pt x="0" y="396239"/>
                  </a:lnTo>
                  <a:close/>
                </a:path>
              </a:pathLst>
            </a:custGeom>
            <a:ln w="25908">
              <a:solidFill>
                <a:srgbClr val="F79546"/>
              </a:solidFill>
            </a:ln>
          </p:spPr>
          <p:txBody>
            <a:bodyPr wrap="square" lIns="0" tIns="0" rIns="0" bIns="0" rtlCol="0"/>
            <a:lstStyle/>
            <a:p>
              <a:endParaRPr/>
            </a:p>
          </p:txBody>
        </p:sp>
        <p:pic>
          <p:nvPicPr>
            <p:cNvPr id="50" name="object 50"/>
            <p:cNvPicPr/>
            <p:nvPr/>
          </p:nvPicPr>
          <p:blipFill>
            <a:blip r:embed="rId16" cstate="print"/>
            <a:stretch>
              <a:fillRect/>
            </a:stretch>
          </p:blipFill>
          <p:spPr>
            <a:xfrm>
              <a:off x="3590544" y="3506723"/>
              <a:ext cx="335279" cy="199643"/>
            </a:xfrm>
            <a:prstGeom prst="rect">
              <a:avLst/>
            </a:prstGeom>
          </p:spPr>
        </p:pic>
      </p:grpSp>
      <p:sp>
        <p:nvSpPr>
          <p:cNvPr id="51" name="object 51"/>
          <p:cNvSpPr txBox="1"/>
          <p:nvPr/>
        </p:nvSpPr>
        <p:spPr>
          <a:xfrm>
            <a:off x="3496194" y="2717363"/>
            <a:ext cx="306070" cy="193675"/>
          </a:xfrm>
          <a:prstGeom prst="rect">
            <a:avLst/>
          </a:prstGeom>
        </p:spPr>
        <p:txBody>
          <a:bodyPr vert="horz" wrap="square" lIns="0" tIns="13335" rIns="0" bIns="0" rtlCol="0">
            <a:spAutoFit/>
          </a:bodyPr>
          <a:lstStyle/>
          <a:p>
            <a:pPr marL="12700">
              <a:lnSpc>
                <a:spcPct val="100000"/>
              </a:lnSpc>
              <a:spcBef>
                <a:spcPts val="105"/>
              </a:spcBef>
            </a:pPr>
            <a:r>
              <a:rPr sz="1100" b="0" spc="-25" dirty="0">
                <a:latin typeface="BIZ UDP明朝 Medium"/>
                <a:cs typeface="BIZ UDP明朝 Medium"/>
              </a:rPr>
              <a:t>用材</a:t>
            </a:r>
            <a:endParaRPr sz="1100">
              <a:latin typeface="BIZ UDP明朝 Medium"/>
              <a:cs typeface="BIZ UDP明朝 Medium"/>
            </a:endParaRPr>
          </a:p>
        </p:txBody>
      </p:sp>
      <p:sp>
        <p:nvSpPr>
          <p:cNvPr id="52" name="object 52"/>
          <p:cNvSpPr txBox="1"/>
          <p:nvPr/>
        </p:nvSpPr>
        <p:spPr>
          <a:xfrm>
            <a:off x="1248917" y="4046982"/>
            <a:ext cx="1511935" cy="259079"/>
          </a:xfrm>
          <a:prstGeom prst="rect">
            <a:avLst/>
          </a:prstGeom>
          <a:solidFill>
            <a:srgbClr val="4F81BC"/>
          </a:solidFill>
          <a:ln w="25908">
            <a:solidFill>
              <a:srgbClr val="385D89"/>
            </a:solidFill>
          </a:ln>
        </p:spPr>
        <p:txBody>
          <a:bodyPr vert="horz" wrap="square" lIns="0" tIns="0" rIns="0" bIns="0" rtlCol="0">
            <a:spAutoFit/>
          </a:bodyPr>
          <a:lstStyle/>
          <a:p>
            <a:pPr marR="113664" algn="ctr">
              <a:lnSpc>
                <a:spcPts val="930"/>
              </a:lnSpc>
            </a:pPr>
            <a:r>
              <a:rPr sz="800" b="0" spc="-25" dirty="0">
                <a:solidFill>
                  <a:srgbClr val="FFFFFF"/>
                </a:solidFill>
                <a:latin typeface="BIZ UDP明朝 Medium"/>
                <a:cs typeface="BIZ UDP明朝 Medium"/>
              </a:rPr>
              <a:t>スーパーエンジニアリング</a:t>
            </a:r>
            <a:endParaRPr sz="800">
              <a:latin typeface="BIZ UDP明朝 Medium"/>
              <a:cs typeface="BIZ UDP明朝 Medium"/>
            </a:endParaRPr>
          </a:p>
          <a:p>
            <a:pPr marR="78105" algn="ctr">
              <a:lnSpc>
                <a:spcPct val="100000"/>
              </a:lnSpc>
              <a:spcBef>
                <a:spcPts val="35"/>
              </a:spcBef>
            </a:pPr>
            <a:r>
              <a:rPr sz="800" b="0" spc="-20" dirty="0">
                <a:solidFill>
                  <a:srgbClr val="FFFFFF"/>
                </a:solidFill>
                <a:latin typeface="BIZ UDP明朝 Medium"/>
                <a:cs typeface="BIZ UDP明朝 Medium"/>
              </a:rPr>
              <a:t>プラスチック</a:t>
            </a:r>
            <a:endParaRPr sz="800">
              <a:latin typeface="BIZ UDP明朝 Medium"/>
              <a:cs typeface="BIZ UDP明朝 Medium"/>
            </a:endParaRPr>
          </a:p>
        </p:txBody>
      </p:sp>
      <p:sp>
        <p:nvSpPr>
          <p:cNvPr id="53" name="object 53"/>
          <p:cNvSpPr txBox="1"/>
          <p:nvPr/>
        </p:nvSpPr>
        <p:spPr>
          <a:xfrm>
            <a:off x="2908554" y="4050029"/>
            <a:ext cx="1511935" cy="257810"/>
          </a:xfrm>
          <a:prstGeom prst="rect">
            <a:avLst/>
          </a:prstGeom>
          <a:solidFill>
            <a:srgbClr val="4F81BC"/>
          </a:solidFill>
          <a:ln w="25907">
            <a:solidFill>
              <a:srgbClr val="385D89"/>
            </a:solidFill>
          </a:ln>
        </p:spPr>
        <p:txBody>
          <a:bodyPr vert="horz" wrap="square" lIns="0" tIns="0" rIns="0" bIns="0" rtlCol="0">
            <a:spAutoFit/>
          </a:bodyPr>
          <a:lstStyle/>
          <a:p>
            <a:pPr marR="90805" algn="ctr">
              <a:lnSpc>
                <a:spcPts val="925"/>
              </a:lnSpc>
            </a:pPr>
            <a:r>
              <a:rPr sz="800" b="0" spc="-20" dirty="0">
                <a:solidFill>
                  <a:srgbClr val="FFFFFF"/>
                </a:solidFill>
                <a:latin typeface="BIZ UDP明朝 Medium"/>
                <a:cs typeface="BIZ UDP明朝 Medium"/>
              </a:rPr>
              <a:t>汎用エンジニアリング</a:t>
            </a:r>
            <a:endParaRPr sz="800">
              <a:latin typeface="BIZ UDP明朝 Medium"/>
              <a:cs typeface="BIZ UDP明朝 Medium"/>
            </a:endParaRPr>
          </a:p>
          <a:p>
            <a:pPr marR="78105" algn="ctr">
              <a:lnSpc>
                <a:spcPct val="100000"/>
              </a:lnSpc>
              <a:spcBef>
                <a:spcPts val="35"/>
              </a:spcBef>
            </a:pPr>
            <a:r>
              <a:rPr sz="800" b="0" spc="-20" dirty="0">
                <a:solidFill>
                  <a:srgbClr val="FFFFFF"/>
                </a:solidFill>
                <a:latin typeface="BIZ UDP明朝 Medium"/>
                <a:cs typeface="BIZ UDP明朝 Medium"/>
              </a:rPr>
              <a:t>プラスチック</a:t>
            </a:r>
            <a:endParaRPr sz="800">
              <a:latin typeface="BIZ UDP明朝 Medium"/>
              <a:cs typeface="BIZ UDP明朝 Medium"/>
            </a:endParaRPr>
          </a:p>
        </p:txBody>
      </p:sp>
      <p:sp>
        <p:nvSpPr>
          <p:cNvPr id="54" name="object 54"/>
          <p:cNvSpPr txBox="1"/>
          <p:nvPr/>
        </p:nvSpPr>
        <p:spPr>
          <a:xfrm>
            <a:off x="4546853" y="4059173"/>
            <a:ext cx="1511935" cy="182880"/>
          </a:xfrm>
          <a:prstGeom prst="rect">
            <a:avLst/>
          </a:prstGeom>
          <a:solidFill>
            <a:srgbClr val="4F81BC"/>
          </a:solidFill>
          <a:ln w="25907">
            <a:solidFill>
              <a:srgbClr val="385D89"/>
            </a:solidFill>
          </a:ln>
        </p:spPr>
        <p:txBody>
          <a:bodyPr vert="horz" wrap="square" lIns="0" tIns="63500" rIns="0" bIns="0" rtlCol="0">
            <a:spAutoFit/>
          </a:bodyPr>
          <a:lstStyle/>
          <a:p>
            <a:pPr marL="346075">
              <a:lnSpc>
                <a:spcPts val="935"/>
              </a:lnSpc>
              <a:spcBef>
                <a:spcPts val="500"/>
              </a:spcBef>
            </a:pPr>
            <a:r>
              <a:rPr sz="800" b="0" spc="-15" dirty="0">
                <a:solidFill>
                  <a:srgbClr val="FFFFFF"/>
                </a:solidFill>
                <a:latin typeface="BIZ UDP明朝 Medium"/>
                <a:cs typeface="BIZ UDP明朝 Medium"/>
              </a:rPr>
              <a:t>汎用プラスチック</a:t>
            </a:r>
            <a:endParaRPr sz="800">
              <a:latin typeface="BIZ UDP明朝 Medium"/>
              <a:cs typeface="BIZ UDP明朝 Medium"/>
            </a:endParaRPr>
          </a:p>
        </p:txBody>
      </p:sp>
      <p:sp>
        <p:nvSpPr>
          <p:cNvPr id="55" name="object 55"/>
          <p:cNvSpPr txBox="1"/>
          <p:nvPr/>
        </p:nvSpPr>
        <p:spPr>
          <a:xfrm>
            <a:off x="7088885" y="4060697"/>
            <a:ext cx="1511935" cy="204470"/>
          </a:xfrm>
          <a:prstGeom prst="rect">
            <a:avLst/>
          </a:prstGeom>
          <a:solidFill>
            <a:srgbClr val="4F81BC"/>
          </a:solidFill>
          <a:ln w="25907">
            <a:solidFill>
              <a:srgbClr val="385D89"/>
            </a:solidFill>
          </a:ln>
        </p:spPr>
        <p:txBody>
          <a:bodyPr vert="horz" wrap="square" lIns="0" tIns="27939" rIns="0" bIns="0" rtlCol="0">
            <a:spAutoFit/>
          </a:bodyPr>
          <a:lstStyle/>
          <a:p>
            <a:pPr marL="220979">
              <a:lnSpc>
                <a:spcPts val="1390"/>
              </a:lnSpc>
              <a:spcBef>
                <a:spcPts val="219"/>
              </a:spcBef>
            </a:pPr>
            <a:r>
              <a:rPr sz="1200" b="0" spc="-20" dirty="0">
                <a:solidFill>
                  <a:srgbClr val="FFFFFF"/>
                </a:solidFill>
                <a:latin typeface="BIZ UDP明朝 Medium"/>
                <a:cs typeface="BIZ UDP明朝 Medium"/>
              </a:rPr>
              <a:t>ＣＮＦ含有塗料</a:t>
            </a:r>
            <a:endParaRPr sz="1200">
              <a:latin typeface="BIZ UDP明朝 Medium"/>
              <a:cs typeface="BIZ UDP明朝 Medium"/>
            </a:endParaRPr>
          </a:p>
        </p:txBody>
      </p:sp>
      <p:sp>
        <p:nvSpPr>
          <p:cNvPr id="56" name="object 56"/>
          <p:cNvSpPr txBox="1"/>
          <p:nvPr/>
        </p:nvSpPr>
        <p:spPr>
          <a:xfrm>
            <a:off x="8812530" y="4060697"/>
            <a:ext cx="1511935" cy="204470"/>
          </a:xfrm>
          <a:prstGeom prst="rect">
            <a:avLst/>
          </a:prstGeom>
          <a:solidFill>
            <a:srgbClr val="4F81BC"/>
          </a:solidFill>
          <a:ln w="25907">
            <a:solidFill>
              <a:srgbClr val="385D89"/>
            </a:solidFill>
          </a:ln>
        </p:spPr>
        <p:txBody>
          <a:bodyPr vert="horz" wrap="square" lIns="0" tIns="27939" rIns="0" bIns="0" rtlCol="0">
            <a:spAutoFit/>
          </a:bodyPr>
          <a:lstStyle/>
          <a:p>
            <a:pPr marL="449580">
              <a:lnSpc>
                <a:spcPts val="1390"/>
              </a:lnSpc>
              <a:spcBef>
                <a:spcPts val="219"/>
              </a:spcBef>
            </a:pPr>
            <a:r>
              <a:rPr sz="1200" b="0" spc="-15" dirty="0">
                <a:solidFill>
                  <a:srgbClr val="FFFFFF"/>
                </a:solidFill>
                <a:latin typeface="BIZ UDP明朝 Medium"/>
                <a:cs typeface="BIZ UDP明朝 Medium"/>
              </a:rPr>
              <a:t>木のお酒</a:t>
            </a:r>
            <a:endParaRPr sz="1200">
              <a:latin typeface="BIZ UDP明朝 Medium"/>
              <a:cs typeface="BIZ UDP明朝 Medium"/>
            </a:endParaRPr>
          </a:p>
        </p:txBody>
      </p:sp>
      <p:sp>
        <p:nvSpPr>
          <p:cNvPr id="57" name="object 57"/>
          <p:cNvSpPr txBox="1"/>
          <p:nvPr/>
        </p:nvSpPr>
        <p:spPr>
          <a:xfrm>
            <a:off x="2787153" y="3826860"/>
            <a:ext cx="1551940" cy="208279"/>
          </a:xfrm>
          <a:prstGeom prst="rect">
            <a:avLst/>
          </a:prstGeom>
        </p:spPr>
        <p:txBody>
          <a:bodyPr vert="horz" wrap="square" lIns="0" tIns="12700" rIns="0" bIns="0" rtlCol="0">
            <a:spAutoFit/>
          </a:bodyPr>
          <a:lstStyle/>
          <a:p>
            <a:pPr>
              <a:lnSpc>
                <a:spcPct val="100000"/>
              </a:lnSpc>
              <a:spcBef>
                <a:spcPts val="100"/>
              </a:spcBef>
            </a:pPr>
            <a:r>
              <a:rPr sz="1200" b="0" spc="-20" dirty="0">
                <a:solidFill>
                  <a:srgbClr val="001F5F"/>
                </a:solidFill>
                <a:latin typeface="BIZ UDP明朝 Medium"/>
                <a:cs typeface="BIZ UDP明朝 Medium"/>
              </a:rPr>
              <a:t>プラスチックの代替利用</a:t>
            </a:r>
            <a:endParaRPr sz="1200">
              <a:latin typeface="BIZ UDP明朝 Medium"/>
              <a:cs typeface="BIZ UDP明朝 Medium"/>
            </a:endParaRPr>
          </a:p>
        </p:txBody>
      </p:sp>
      <p:sp>
        <p:nvSpPr>
          <p:cNvPr id="58" name="object 58"/>
          <p:cNvSpPr/>
          <p:nvPr/>
        </p:nvSpPr>
        <p:spPr>
          <a:xfrm>
            <a:off x="8482587" y="2499360"/>
            <a:ext cx="1976755" cy="274320"/>
          </a:xfrm>
          <a:custGeom>
            <a:avLst/>
            <a:gdLst/>
            <a:ahLst/>
            <a:cxnLst/>
            <a:rect l="l" t="t" r="r" b="b"/>
            <a:pathLst>
              <a:path w="1976754" h="274319">
                <a:moveTo>
                  <a:pt x="1931034" y="0"/>
                </a:moveTo>
                <a:lnTo>
                  <a:pt x="45453" y="0"/>
                </a:lnTo>
                <a:lnTo>
                  <a:pt x="27749" y="3581"/>
                </a:lnTo>
                <a:lnTo>
                  <a:pt x="13296" y="13360"/>
                </a:lnTo>
                <a:lnTo>
                  <a:pt x="3568" y="27876"/>
                </a:lnTo>
                <a:lnTo>
                  <a:pt x="0" y="45681"/>
                </a:lnTo>
                <a:lnTo>
                  <a:pt x="0" y="228384"/>
                </a:lnTo>
                <a:lnTo>
                  <a:pt x="3568" y="246176"/>
                </a:lnTo>
                <a:lnTo>
                  <a:pt x="13296" y="260692"/>
                </a:lnTo>
                <a:lnTo>
                  <a:pt x="27749" y="270484"/>
                </a:lnTo>
                <a:lnTo>
                  <a:pt x="45453" y="274066"/>
                </a:lnTo>
                <a:lnTo>
                  <a:pt x="1931034" y="274066"/>
                </a:lnTo>
                <a:lnTo>
                  <a:pt x="1948751" y="270484"/>
                </a:lnTo>
                <a:lnTo>
                  <a:pt x="1963191" y="260692"/>
                </a:lnTo>
                <a:lnTo>
                  <a:pt x="1972932" y="246176"/>
                </a:lnTo>
                <a:lnTo>
                  <a:pt x="1976500" y="228384"/>
                </a:lnTo>
                <a:lnTo>
                  <a:pt x="1976500" y="45681"/>
                </a:lnTo>
                <a:lnTo>
                  <a:pt x="1972932" y="27876"/>
                </a:lnTo>
                <a:lnTo>
                  <a:pt x="1963191" y="13360"/>
                </a:lnTo>
                <a:lnTo>
                  <a:pt x="1948751" y="3581"/>
                </a:lnTo>
                <a:lnTo>
                  <a:pt x="1931034" y="0"/>
                </a:lnTo>
                <a:close/>
              </a:path>
            </a:pathLst>
          </a:custGeom>
          <a:solidFill>
            <a:srgbClr val="006FC0"/>
          </a:solidFill>
        </p:spPr>
        <p:txBody>
          <a:bodyPr wrap="square" lIns="0" tIns="0" rIns="0" bIns="0" rtlCol="0"/>
          <a:lstStyle/>
          <a:p>
            <a:endParaRPr/>
          </a:p>
        </p:txBody>
      </p:sp>
      <p:sp>
        <p:nvSpPr>
          <p:cNvPr id="59" name="object 59"/>
          <p:cNvSpPr txBox="1"/>
          <p:nvPr/>
        </p:nvSpPr>
        <p:spPr>
          <a:xfrm>
            <a:off x="8689351" y="2527244"/>
            <a:ext cx="1557020" cy="193675"/>
          </a:xfrm>
          <a:prstGeom prst="rect">
            <a:avLst/>
          </a:prstGeom>
        </p:spPr>
        <p:txBody>
          <a:bodyPr vert="horz" wrap="square" lIns="0" tIns="13335" rIns="0" bIns="0" rtlCol="0">
            <a:spAutoFit/>
          </a:bodyPr>
          <a:lstStyle/>
          <a:p>
            <a:pPr marL="12700">
              <a:lnSpc>
                <a:spcPct val="100000"/>
              </a:lnSpc>
              <a:spcBef>
                <a:spcPts val="105"/>
              </a:spcBef>
            </a:pPr>
            <a:r>
              <a:rPr sz="1100" b="0" spc="-15" dirty="0">
                <a:solidFill>
                  <a:srgbClr val="FFFFFF"/>
                </a:solidFill>
                <a:latin typeface="BIZ UDP明朝 Medium"/>
                <a:cs typeface="BIZ UDP明朝 Medium"/>
              </a:rPr>
              <a:t>木質新素材製品への利用</a:t>
            </a:r>
            <a:endParaRPr sz="1100">
              <a:latin typeface="BIZ UDP明朝 Medium"/>
              <a:cs typeface="BIZ UDP明朝 Medium"/>
            </a:endParaRPr>
          </a:p>
        </p:txBody>
      </p:sp>
      <p:sp>
        <p:nvSpPr>
          <p:cNvPr id="60" name="object 60"/>
          <p:cNvSpPr txBox="1"/>
          <p:nvPr/>
        </p:nvSpPr>
        <p:spPr>
          <a:xfrm>
            <a:off x="8091054" y="2956377"/>
            <a:ext cx="254000" cy="299720"/>
          </a:xfrm>
          <a:prstGeom prst="rect">
            <a:avLst/>
          </a:prstGeom>
        </p:spPr>
        <p:txBody>
          <a:bodyPr vert="horz" wrap="square" lIns="0" tIns="12700" rIns="0" bIns="0" rtlCol="0">
            <a:spAutoFit/>
          </a:bodyPr>
          <a:lstStyle/>
          <a:p>
            <a:pPr marL="12700">
              <a:lnSpc>
                <a:spcPct val="100000"/>
              </a:lnSpc>
              <a:spcBef>
                <a:spcPts val="100"/>
              </a:spcBef>
            </a:pPr>
            <a:r>
              <a:rPr sz="1800" b="0" dirty="0">
                <a:latin typeface="BIZ UDP明朝 Medium"/>
                <a:cs typeface="BIZ UDP明朝 Medium"/>
              </a:rPr>
              <a:t>＋</a:t>
            </a:r>
            <a:endParaRPr sz="1800">
              <a:latin typeface="BIZ UDP明朝 Medium"/>
              <a:cs typeface="BIZ UDP明朝 Medium"/>
            </a:endParaRPr>
          </a:p>
        </p:txBody>
      </p:sp>
      <p:grpSp>
        <p:nvGrpSpPr>
          <p:cNvPr id="61" name="object 61"/>
          <p:cNvGrpSpPr/>
          <p:nvPr/>
        </p:nvGrpSpPr>
        <p:grpSpPr>
          <a:xfrm>
            <a:off x="1171955" y="2842260"/>
            <a:ext cx="9387840" cy="2571115"/>
            <a:chOff x="1171955" y="2842260"/>
            <a:chExt cx="9387840" cy="2571115"/>
          </a:xfrm>
        </p:grpSpPr>
        <p:pic>
          <p:nvPicPr>
            <p:cNvPr id="62" name="object 62"/>
            <p:cNvPicPr/>
            <p:nvPr/>
          </p:nvPicPr>
          <p:blipFill>
            <a:blip r:embed="rId17" cstate="print"/>
            <a:stretch>
              <a:fillRect/>
            </a:stretch>
          </p:blipFill>
          <p:spPr>
            <a:xfrm>
              <a:off x="2976372" y="4808220"/>
              <a:ext cx="900683" cy="356615"/>
            </a:xfrm>
            <a:prstGeom prst="rect">
              <a:avLst/>
            </a:prstGeom>
          </p:spPr>
        </p:pic>
        <p:pic>
          <p:nvPicPr>
            <p:cNvPr id="63" name="object 63"/>
            <p:cNvPicPr/>
            <p:nvPr/>
          </p:nvPicPr>
          <p:blipFill>
            <a:blip r:embed="rId18" cstate="print"/>
            <a:stretch>
              <a:fillRect/>
            </a:stretch>
          </p:blipFill>
          <p:spPr>
            <a:xfrm>
              <a:off x="3753611" y="4847844"/>
              <a:ext cx="562355" cy="560831"/>
            </a:xfrm>
            <a:prstGeom prst="rect">
              <a:avLst/>
            </a:prstGeom>
          </p:spPr>
        </p:pic>
        <p:pic>
          <p:nvPicPr>
            <p:cNvPr id="64" name="object 64"/>
            <p:cNvPicPr/>
            <p:nvPr/>
          </p:nvPicPr>
          <p:blipFill>
            <a:blip r:embed="rId19" cstate="print"/>
            <a:stretch>
              <a:fillRect/>
            </a:stretch>
          </p:blipFill>
          <p:spPr>
            <a:xfrm>
              <a:off x="1171955" y="4604004"/>
              <a:ext cx="1115567" cy="809243"/>
            </a:xfrm>
            <a:prstGeom prst="rect">
              <a:avLst/>
            </a:prstGeom>
          </p:spPr>
        </p:pic>
        <p:pic>
          <p:nvPicPr>
            <p:cNvPr id="65" name="object 65"/>
            <p:cNvPicPr/>
            <p:nvPr/>
          </p:nvPicPr>
          <p:blipFill>
            <a:blip r:embed="rId20" cstate="print"/>
            <a:stretch>
              <a:fillRect/>
            </a:stretch>
          </p:blipFill>
          <p:spPr>
            <a:xfrm>
              <a:off x="2033016" y="4920995"/>
              <a:ext cx="605027" cy="397763"/>
            </a:xfrm>
            <a:prstGeom prst="rect">
              <a:avLst/>
            </a:prstGeom>
          </p:spPr>
        </p:pic>
        <p:sp>
          <p:nvSpPr>
            <p:cNvPr id="66" name="object 66"/>
            <p:cNvSpPr/>
            <p:nvPr/>
          </p:nvSpPr>
          <p:spPr>
            <a:xfrm>
              <a:off x="8273794" y="3521964"/>
              <a:ext cx="2286000" cy="269875"/>
            </a:xfrm>
            <a:custGeom>
              <a:avLst/>
              <a:gdLst/>
              <a:ahLst/>
              <a:cxnLst/>
              <a:rect l="l" t="t" r="r" b="b"/>
              <a:pathLst>
                <a:path w="2286000" h="269875">
                  <a:moveTo>
                    <a:pt x="2077732" y="0"/>
                  </a:moveTo>
                  <a:lnTo>
                    <a:pt x="208013" y="0"/>
                  </a:lnTo>
                  <a:lnTo>
                    <a:pt x="0" y="269367"/>
                  </a:lnTo>
                  <a:lnTo>
                    <a:pt x="2285746" y="269367"/>
                  </a:lnTo>
                  <a:lnTo>
                    <a:pt x="2077732" y="0"/>
                  </a:lnTo>
                  <a:close/>
                </a:path>
              </a:pathLst>
            </a:custGeom>
            <a:solidFill>
              <a:srgbClr val="DBEDF4"/>
            </a:solidFill>
          </p:spPr>
          <p:txBody>
            <a:bodyPr wrap="square" lIns="0" tIns="0" rIns="0" bIns="0" rtlCol="0"/>
            <a:lstStyle/>
            <a:p>
              <a:endParaRPr/>
            </a:p>
          </p:txBody>
        </p:sp>
        <p:pic>
          <p:nvPicPr>
            <p:cNvPr id="67" name="object 67"/>
            <p:cNvPicPr/>
            <p:nvPr/>
          </p:nvPicPr>
          <p:blipFill>
            <a:blip r:embed="rId21" cstate="print"/>
            <a:stretch>
              <a:fillRect/>
            </a:stretch>
          </p:blipFill>
          <p:spPr>
            <a:xfrm>
              <a:off x="8668512" y="2857500"/>
              <a:ext cx="925055" cy="704087"/>
            </a:xfrm>
            <a:prstGeom prst="rect">
              <a:avLst/>
            </a:prstGeom>
          </p:spPr>
        </p:pic>
        <p:sp>
          <p:nvSpPr>
            <p:cNvPr id="68" name="object 68"/>
            <p:cNvSpPr/>
            <p:nvPr/>
          </p:nvSpPr>
          <p:spPr>
            <a:xfrm>
              <a:off x="8660891" y="2849880"/>
              <a:ext cx="940435" cy="719455"/>
            </a:xfrm>
            <a:custGeom>
              <a:avLst/>
              <a:gdLst/>
              <a:ahLst/>
              <a:cxnLst/>
              <a:rect l="l" t="t" r="r" b="b"/>
              <a:pathLst>
                <a:path w="940434" h="719454">
                  <a:moveTo>
                    <a:pt x="0" y="719201"/>
                  </a:moveTo>
                  <a:lnTo>
                    <a:pt x="940180" y="719201"/>
                  </a:lnTo>
                  <a:lnTo>
                    <a:pt x="940180" y="0"/>
                  </a:lnTo>
                  <a:lnTo>
                    <a:pt x="0" y="0"/>
                  </a:lnTo>
                  <a:lnTo>
                    <a:pt x="0" y="719201"/>
                  </a:lnTo>
                  <a:close/>
                </a:path>
              </a:pathLst>
            </a:custGeom>
            <a:ln w="15240">
              <a:solidFill>
                <a:srgbClr val="FFFFFF"/>
              </a:solidFill>
            </a:ln>
          </p:spPr>
          <p:txBody>
            <a:bodyPr wrap="square" lIns="0" tIns="0" rIns="0" bIns="0" rtlCol="0"/>
            <a:lstStyle/>
            <a:p>
              <a:endParaRPr/>
            </a:p>
          </p:txBody>
        </p:sp>
        <p:pic>
          <p:nvPicPr>
            <p:cNvPr id="69" name="object 69"/>
            <p:cNvPicPr/>
            <p:nvPr/>
          </p:nvPicPr>
          <p:blipFill>
            <a:blip r:embed="rId22" cstate="print"/>
            <a:stretch>
              <a:fillRect/>
            </a:stretch>
          </p:blipFill>
          <p:spPr>
            <a:xfrm>
              <a:off x="9784079" y="2851404"/>
              <a:ext cx="463294" cy="722375"/>
            </a:xfrm>
            <a:prstGeom prst="rect">
              <a:avLst/>
            </a:prstGeom>
          </p:spPr>
        </p:pic>
      </p:grpSp>
      <p:sp>
        <p:nvSpPr>
          <p:cNvPr id="70" name="object 70"/>
          <p:cNvSpPr txBox="1"/>
          <p:nvPr/>
        </p:nvSpPr>
        <p:spPr>
          <a:xfrm>
            <a:off x="4641225" y="5290973"/>
            <a:ext cx="1840230" cy="377825"/>
          </a:xfrm>
          <a:prstGeom prst="rect">
            <a:avLst/>
          </a:prstGeom>
        </p:spPr>
        <p:txBody>
          <a:bodyPr vert="horz" wrap="square" lIns="0" tIns="42545" rIns="0" bIns="0" rtlCol="0">
            <a:spAutoFit/>
          </a:bodyPr>
          <a:lstStyle/>
          <a:p>
            <a:pPr marL="170180">
              <a:lnSpc>
                <a:spcPct val="100000"/>
              </a:lnSpc>
              <a:spcBef>
                <a:spcPts val="335"/>
              </a:spcBef>
            </a:pPr>
            <a:r>
              <a:rPr sz="800" b="0" dirty="0">
                <a:latin typeface="BIZ UDP明朝 Medium"/>
                <a:cs typeface="BIZ UDP明朝 Medium"/>
              </a:rPr>
              <a:t>包装材、ボトル容器 等</a:t>
            </a:r>
            <a:endParaRPr sz="800">
              <a:latin typeface="BIZ UDP明朝 Medium"/>
              <a:cs typeface="BIZ UDP明朝 Medium"/>
            </a:endParaRPr>
          </a:p>
          <a:p>
            <a:pPr>
              <a:lnSpc>
                <a:spcPct val="100000"/>
              </a:lnSpc>
              <a:spcBef>
                <a:spcPts val="315"/>
              </a:spcBef>
            </a:pPr>
            <a:r>
              <a:rPr sz="1050" b="0" spc="-30" dirty="0">
                <a:latin typeface="BIZ UDP明朝 Medium"/>
                <a:cs typeface="BIZ UDP明朝 Medium"/>
              </a:rPr>
              <a:t>プラ代替新素材の製造技術開発</a:t>
            </a:r>
            <a:endParaRPr sz="1050">
              <a:latin typeface="BIZ UDP明朝 Medium"/>
              <a:cs typeface="BIZ UDP明朝 Medium"/>
            </a:endParaRPr>
          </a:p>
        </p:txBody>
      </p:sp>
      <p:sp>
        <p:nvSpPr>
          <p:cNvPr id="71" name="object 71"/>
          <p:cNvSpPr txBox="1"/>
          <p:nvPr/>
        </p:nvSpPr>
        <p:spPr>
          <a:xfrm>
            <a:off x="1361553" y="5284580"/>
            <a:ext cx="2804795" cy="401955"/>
          </a:xfrm>
          <a:prstGeom prst="rect">
            <a:avLst/>
          </a:prstGeom>
        </p:spPr>
        <p:txBody>
          <a:bodyPr vert="horz" wrap="square" lIns="0" tIns="53340" rIns="0" bIns="0" rtlCol="0">
            <a:spAutoFit/>
          </a:bodyPr>
          <a:lstStyle/>
          <a:p>
            <a:pPr marL="250825">
              <a:lnSpc>
                <a:spcPct val="100000"/>
              </a:lnSpc>
              <a:spcBef>
                <a:spcPts val="420"/>
              </a:spcBef>
              <a:tabLst>
                <a:tab pos="1820545" algn="l"/>
              </a:tabLst>
            </a:pPr>
            <a:r>
              <a:rPr sz="800" b="0" dirty="0">
                <a:latin typeface="BIZ UDP明朝 Medium"/>
                <a:cs typeface="BIZ UDP明朝 Medium"/>
              </a:rPr>
              <a:t>産業機器部品</a:t>
            </a:r>
            <a:r>
              <a:rPr sz="800" b="0" spc="220" dirty="0">
                <a:latin typeface="BIZ UDP明朝 Medium"/>
                <a:cs typeface="BIZ UDP明朝 Medium"/>
              </a:rPr>
              <a:t> </a:t>
            </a:r>
            <a:r>
              <a:rPr sz="800" b="0" spc="-50" dirty="0">
                <a:latin typeface="BIZ UDP明朝 Medium"/>
                <a:cs typeface="BIZ UDP明朝 Medium"/>
              </a:rPr>
              <a:t>等</a:t>
            </a:r>
            <a:r>
              <a:rPr sz="800" b="0" dirty="0">
                <a:latin typeface="BIZ UDP明朝 Medium"/>
                <a:cs typeface="BIZ UDP明朝 Medium"/>
              </a:rPr>
              <a:t>	自動車用内外装材</a:t>
            </a:r>
            <a:r>
              <a:rPr sz="800" b="0" spc="135" dirty="0">
                <a:latin typeface="BIZ UDP明朝 Medium"/>
                <a:cs typeface="BIZ UDP明朝 Medium"/>
              </a:rPr>
              <a:t> </a:t>
            </a:r>
            <a:r>
              <a:rPr sz="800" b="0" spc="-50" dirty="0">
                <a:latin typeface="BIZ UDP明朝 Medium"/>
                <a:cs typeface="BIZ UDP明朝 Medium"/>
              </a:rPr>
              <a:t>等</a:t>
            </a:r>
            <a:endParaRPr sz="800">
              <a:latin typeface="BIZ UDP明朝 Medium"/>
              <a:cs typeface="BIZ UDP明朝 Medium"/>
            </a:endParaRPr>
          </a:p>
          <a:p>
            <a:pPr>
              <a:lnSpc>
                <a:spcPct val="100000"/>
              </a:lnSpc>
              <a:spcBef>
                <a:spcPts val="420"/>
              </a:spcBef>
            </a:pPr>
            <a:r>
              <a:rPr sz="1050" b="0" spc="-25" dirty="0">
                <a:latin typeface="BIZ UDP明朝 Medium"/>
                <a:cs typeface="BIZ UDP明朝 Medium"/>
              </a:rPr>
              <a:t>改質リグニンの製造技術の確立、製品開発</a:t>
            </a:r>
            <a:endParaRPr sz="1050">
              <a:latin typeface="BIZ UDP明朝 Medium"/>
              <a:cs typeface="BIZ UDP明朝 Medium"/>
            </a:endParaRPr>
          </a:p>
        </p:txBody>
      </p:sp>
      <p:grpSp>
        <p:nvGrpSpPr>
          <p:cNvPr id="72" name="object 72"/>
          <p:cNvGrpSpPr/>
          <p:nvPr/>
        </p:nvGrpSpPr>
        <p:grpSpPr>
          <a:xfrm>
            <a:off x="4933188" y="4364735"/>
            <a:ext cx="5358765" cy="966469"/>
            <a:chOff x="4933188" y="4364735"/>
            <a:chExt cx="5358765" cy="966469"/>
          </a:xfrm>
        </p:grpSpPr>
        <p:pic>
          <p:nvPicPr>
            <p:cNvPr id="73" name="object 73"/>
            <p:cNvPicPr/>
            <p:nvPr/>
          </p:nvPicPr>
          <p:blipFill>
            <a:blip r:embed="rId23" cstate="print"/>
            <a:stretch>
              <a:fillRect/>
            </a:stretch>
          </p:blipFill>
          <p:spPr>
            <a:xfrm>
              <a:off x="8848344" y="4413503"/>
              <a:ext cx="1443215" cy="794003"/>
            </a:xfrm>
            <a:prstGeom prst="rect">
              <a:avLst/>
            </a:prstGeom>
          </p:spPr>
        </p:pic>
        <p:pic>
          <p:nvPicPr>
            <p:cNvPr id="74" name="object 74"/>
            <p:cNvPicPr/>
            <p:nvPr/>
          </p:nvPicPr>
          <p:blipFill>
            <a:blip r:embed="rId24" cstate="print"/>
            <a:stretch>
              <a:fillRect/>
            </a:stretch>
          </p:blipFill>
          <p:spPr>
            <a:xfrm>
              <a:off x="4933188" y="4715255"/>
              <a:ext cx="786383" cy="615695"/>
            </a:xfrm>
            <a:prstGeom prst="rect">
              <a:avLst/>
            </a:prstGeom>
          </p:spPr>
        </p:pic>
        <p:pic>
          <p:nvPicPr>
            <p:cNvPr id="75" name="object 75"/>
            <p:cNvPicPr/>
            <p:nvPr/>
          </p:nvPicPr>
          <p:blipFill>
            <a:blip r:embed="rId25" cstate="print"/>
            <a:stretch>
              <a:fillRect/>
            </a:stretch>
          </p:blipFill>
          <p:spPr>
            <a:xfrm>
              <a:off x="7319772" y="4364735"/>
              <a:ext cx="1091183" cy="809243"/>
            </a:xfrm>
            <a:prstGeom prst="rect">
              <a:avLst/>
            </a:prstGeom>
          </p:spPr>
        </p:pic>
      </p:grpSp>
      <p:sp>
        <p:nvSpPr>
          <p:cNvPr id="76" name="object 76"/>
          <p:cNvSpPr txBox="1"/>
          <p:nvPr/>
        </p:nvSpPr>
        <p:spPr>
          <a:xfrm>
            <a:off x="9803395" y="3600139"/>
            <a:ext cx="434340" cy="147955"/>
          </a:xfrm>
          <a:prstGeom prst="rect">
            <a:avLst/>
          </a:prstGeom>
        </p:spPr>
        <p:txBody>
          <a:bodyPr vert="horz" wrap="square" lIns="0" tIns="12700" rIns="0" bIns="0" rtlCol="0">
            <a:spAutoFit/>
          </a:bodyPr>
          <a:lstStyle/>
          <a:p>
            <a:pPr marL="12700">
              <a:lnSpc>
                <a:spcPct val="100000"/>
              </a:lnSpc>
              <a:spcBef>
                <a:spcPts val="100"/>
              </a:spcBef>
            </a:pPr>
            <a:r>
              <a:rPr sz="800" b="0" spc="-15" dirty="0">
                <a:latin typeface="BIZ UDP明朝 Medium"/>
                <a:cs typeface="BIZ UDP明朝 Medium"/>
              </a:rPr>
              <a:t>電子基板</a:t>
            </a:r>
            <a:endParaRPr sz="800">
              <a:latin typeface="BIZ UDP明朝 Medium"/>
              <a:cs typeface="BIZ UDP明朝 Medium"/>
            </a:endParaRPr>
          </a:p>
        </p:txBody>
      </p:sp>
      <p:sp>
        <p:nvSpPr>
          <p:cNvPr id="77" name="object 77"/>
          <p:cNvSpPr txBox="1"/>
          <p:nvPr/>
        </p:nvSpPr>
        <p:spPr>
          <a:xfrm>
            <a:off x="8707878" y="3588806"/>
            <a:ext cx="824230" cy="147955"/>
          </a:xfrm>
          <a:prstGeom prst="rect">
            <a:avLst/>
          </a:prstGeom>
        </p:spPr>
        <p:txBody>
          <a:bodyPr vert="horz" wrap="square" lIns="0" tIns="13335" rIns="0" bIns="0" rtlCol="0">
            <a:spAutoFit/>
          </a:bodyPr>
          <a:lstStyle/>
          <a:p>
            <a:pPr marL="12700">
              <a:lnSpc>
                <a:spcPct val="100000"/>
              </a:lnSpc>
              <a:spcBef>
                <a:spcPts val="105"/>
              </a:spcBef>
            </a:pPr>
            <a:r>
              <a:rPr sz="800" b="0" dirty="0">
                <a:latin typeface="BIZ UDP明朝 Medium"/>
                <a:cs typeface="BIZ UDP明朝 Medium"/>
              </a:rPr>
              <a:t>3D</a:t>
            </a:r>
            <a:r>
              <a:rPr sz="800" b="0" spc="-20" dirty="0">
                <a:latin typeface="BIZ UDP明朝 Medium"/>
                <a:cs typeface="BIZ UDP明朝 Medium"/>
              </a:rPr>
              <a:t>プリンター造形</a:t>
            </a:r>
            <a:endParaRPr sz="800">
              <a:latin typeface="BIZ UDP明朝 Medium"/>
              <a:cs typeface="BIZ UDP明朝 Medium"/>
            </a:endParaRPr>
          </a:p>
        </p:txBody>
      </p:sp>
      <p:sp>
        <p:nvSpPr>
          <p:cNvPr id="78" name="object 78"/>
          <p:cNvSpPr txBox="1"/>
          <p:nvPr/>
        </p:nvSpPr>
        <p:spPr>
          <a:xfrm>
            <a:off x="8099207" y="3710723"/>
            <a:ext cx="1204595" cy="299085"/>
          </a:xfrm>
          <a:prstGeom prst="rect">
            <a:avLst/>
          </a:prstGeom>
        </p:spPr>
        <p:txBody>
          <a:bodyPr vert="horz" wrap="square" lIns="0" tIns="12700" rIns="0" bIns="0" rtlCol="0">
            <a:spAutoFit/>
          </a:bodyPr>
          <a:lstStyle/>
          <a:p>
            <a:pPr marL="140335" algn="ctr">
              <a:lnSpc>
                <a:spcPts val="835"/>
              </a:lnSpc>
              <a:spcBef>
                <a:spcPts val="100"/>
              </a:spcBef>
            </a:pPr>
            <a:r>
              <a:rPr sz="800" b="0" dirty="0">
                <a:latin typeface="BIZ UDP明朝 Medium"/>
                <a:cs typeface="BIZ UDP明朝 Medium"/>
              </a:rPr>
              <a:t>物</a:t>
            </a:r>
            <a:endParaRPr sz="800">
              <a:latin typeface="BIZ UDP明朝 Medium"/>
              <a:cs typeface="BIZ UDP明朝 Medium"/>
            </a:endParaRPr>
          </a:p>
          <a:p>
            <a:pPr>
              <a:lnSpc>
                <a:spcPts val="1315"/>
              </a:lnSpc>
            </a:pPr>
            <a:r>
              <a:rPr sz="1200" b="0" spc="-15" dirty="0">
                <a:solidFill>
                  <a:srgbClr val="001F5F"/>
                </a:solidFill>
                <a:latin typeface="BIZ UDP明朝 Medium"/>
                <a:cs typeface="BIZ UDP明朝 Medium"/>
              </a:rPr>
              <a:t>様々な分野に利用</a:t>
            </a:r>
            <a:endParaRPr sz="1200">
              <a:latin typeface="BIZ UDP明朝 Medium"/>
              <a:cs typeface="BIZ UDP明朝 Medium"/>
            </a:endParaRPr>
          </a:p>
        </p:txBody>
      </p:sp>
      <p:sp>
        <p:nvSpPr>
          <p:cNvPr id="79" name="object 79"/>
          <p:cNvSpPr txBox="1"/>
          <p:nvPr/>
        </p:nvSpPr>
        <p:spPr>
          <a:xfrm>
            <a:off x="7254001" y="5153917"/>
            <a:ext cx="1287145" cy="495934"/>
          </a:xfrm>
          <a:prstGeom prst="rect">
            <a:avLst/>
          </a:prstGeom>
        </p:spPr>
        <p:txBody>
          <a:bodyPr vert="horz" wrap="square" lIns="0" tIns="12700" rIns="0" bIns="0" rtlCol="0">
            <a:spAutoFit/>
          </a:bodyPr>
          <a:lstStyle/>
          <a:p>
            <a:pPr marL="50165">
              <a:lnSpc>
                <a:spcPct val="100000"/>
              </a:lnSpc>
              <a:spcBef>
                <a:spcPts val="100"/>
              </a:spcBef>
            </a:pPr>
            <a:r>
              <a:rPr sz="800" b="0" spc="-25" dirty="0">
                <a:latin typeface="BIZ UDP明朝 Medium"/>
                <a:cs typeface="BIZ UDP明朝 Medium"/>
              </a:rPr>
              <a:t>塗料を使用した外壁フェンス</a:t>
            </a:r>
            <a:endParaRPr sz="800">
              <a:latin typeface="BIZ UDP明朝 Medium"/>
              <a:cs typeface="BIZ UDP明朝 Medium"/>
            </a:endParaRPr>
          </a:p>
          <a:p>
            <a:pPr>
              <a:lnSpc>
                <a:spcPct val="100000"/>
              </a:lnSpc>
            </a:pPr>
            <a:r>
              <a:rPr sz="800" b="0" dirty="0">
                <a:latin typeface="BIZ UDP明朝 Medium"/>
                <a:cs typeface="BIZ UDP明朝 Medium"/>
              </a:rPr>
              <a:t>（</a:t>
            </a:r>
            <a:r>
              <a:rPr sz="800" b="0" spc="-10" dirty="0">
                <a:latin typeface="BIZ UDP明朝 Medium"/>
                <a:cs typeface="BIZ UDP明朝 Medium"/>
              </a:rPr>
              <a:t>四国局嶺北森林管理署</a:t>
            </a:r>
            <a:r>
              <a:rPr sz="800" b="0" spc="-50" dirty="0">
                <a:latin typeface="BIZ UDP明朝 Medium"/>
                <a:cs typeface="BIZ UDP明朝 Medium"/>
              </a:rPr>
              <a:t>）</a:t>
            </a:r>
            <a:endParaRPr sz="800">
              <a:latin typeface="BIZ UDP明朝 Medium"/>
              <a:cs typeface="BIZ UDP明朝 Medium"/>
            </a:endParaRPr>
          </a:p>
          <a:p>
            <a:pPr marL="100330">
              <a:lnSpc>
                <a:spcPct val="100000"/>
              </a:lnSpc>
              <a:spcBef>
                <a:spcPts val="520"/>
              </a:spcBef>
            </a:pPr>
            <a:r>
              <a:rPr sz="1050" b="0" spc="-20" dirty="0">
                <a:latin typeface="BIZ UDP明朝 Medium"/>
                <a:cs typeface="BIZ UDP明朝 Medium"/>
              </a:rPr>
              <a:t>ＣＮＦの製造・商品化</a:t>
            </a:r>
            <a:endParaRPr sz="1050">
              <a:latin typeface="BIZ UDP明朝 Medium"/>
              <a:cs typeface="BIZ UDP明朝 Medium"/>
            </a:endParaRPr>
          </a:p>
        </p:txBody>
      </p:sp>
      <p:sp>
        <p:nvSpPr>
          <p:cNvPr id="80" name="object 80"/>
          <p:cNvSpPr txBox="1"/>
          <p:nvPr/>
        </p:nvSpPr>
        <p:spPr>
          <a:xfrm>
            <a:off x="9172710" y="5197800"/>
            <a:ext cx="889000" cy="147955"/>
          </a:xfrm>
          <a:prstGeom prst="rect">
            <a:avLst/>
          </a:prstGeom>
        </p:spPr>
        <p:txBody>
          <a:bodyPr vert="horz" wrap="square" lIns="0" tIns="12700" rIns="0" bIns="0" rtlCol="0">
            <a:spAutoFit/>
          </a:bodyPr>
          <a:lstStyle/>
          <a:p>
            <a:pPr>
              <a:lnSpc>
                <a:spcPct val="100000"/>
              </a:lnSpc>
              <a:spcBef>
                <a:spcPts val="100"/>
              </a:spcBef>
            </a:pPr>
            <a:r>
              <a:rPr sz="800" b="0" spc="-20" dirty="0">
                <a:latin typeface="BIZ UDP明朝 Medium"/>
                <a:cs typeface="BIZ UDP明朝 Medium"/>
              </a:rPr>
              <a:t>試作された木のお酒</a:t>
            </a:r>
            <a:endParaRPr sz="800">
              <a:latin typeface="BIZ UDP明朝 Medium"/>
              <a:cs typeface="BIZ UDP明朝 Medium"/>
            </a:endParaRPr>
          </a:p>
        </p:txBody>
      </p:sp>
      <p:sp>
        <p:nvSpPr>
          <p:cNvPr id="81" name="object 81"/>
          <p:cNvSpPr txBox="1"/>
          <p:nvPr/>
        </p:nvSpPr>
        <p:spPr>
          <a:xfrm>
            <a:off x="264650" y="4288711"/>
            <a:ext cx="2128520" cy="416559"/>
          </a:xfrm>
          <a:prstGeom prst="rect">
            <a:avLst/>
          </a:prstGeom>
        </p:spPr>
        <p:txBody>
          <a:bodyPr vert="horz" wrap="square" lIns="0" tIns="81915" rIns="0" bIns="0" rtlCol="0">
            <a:spAutoFit/>
          </a:bodyPr>
          <a:lstStyle/>
          <a:p>
            <a:pPr marR="403225" algn="ctr">
              <a:lnSpc>
                <a:spcPct val="100000"/>
              </a:lnSpc>
              <a:spcBef>
                <a:spcPts val="645"/>
              </a:spcBef>
            </a:pPr>
            <a:r>
              <a:rPr sz="900" b="0" dirty="0">
                <a:latin typeface="BIZ UDP明朝 Medium"/>
                <a:cs typeface="BIZ UDP明朝 Medium"/>
              </a:rPr>
              <a:t>高</a:t>
            </a:r>
            <a:endParaRPr sz="900">
              <a:latin typeface="BIZ UDP明朝 Medium"/>
              <a:cs typeface="BIZ UDP明朝 Medium"/>
            </a:endParaRPr>
          </a:p>
          <a:p>
            <a:pPr marR="5080" algn="ctr">
              <a:lnSpc>
                <a:spcPct val="100000"/>
              </a:lnSpc>
              <a:spcBef>
                <a:spcPts val="490"/>
              </a:spcBef>
            </a:pPr>
            <a:r>
              <a:rPr sz="800" b="0" dirty="0">
                <a:latin typeface="BIZ UDP明朝 Medium"/>
                <a:cs typeface="BIZ UDP明朝 Medium"/>
              </a:rPr>
              <a:t>150℃</a:t>
            </a:r>
            <a:r>
              <a:rPr sz="800" b="0" spc="-30" dirty="0">
                <a:latin typeface="BIZ UDP明朝 Medium"/>
                <a:cs typeface="BIZ UDP明朝 Medium"/>
              </a:rPr>
              <a:t>程度で長時間耐熱性を発揮。 しかし高価。</a:t>
            </a:r>
            <a:endParaRPr sz="800">
              <a:latin typeface="BIZ UDP明朝 Medium"/>
              <a:cs typeface="BIZ UDP明朝 Medium"/>
            </a:endParaRPr>
          </a:p>
        </p:txBody>
      </p:sp>
      <p:sp>
        <p:nvSpPr>
          <p:cNvPr id="82" name="object 82"/>
          <p:cNvSpPr/>
          <p:nvPr/>
        </p:nvSpPr>
        <p:spPr>
          <a:xfrm>
            <a:off x="1242056" y="4355591"/>
            <a:ext cx="4897755" cy="160020"/>
          </a:xfrm>
          <a:custGeom>
            <a:avLst/>
            <a:gdLst/>
            <a:ahLst/>
            <a:cxnLst/>
            <a:rect l="l" t="t" r="r" b="b"/>
            <a:pathLst>
              <a:path w="4897755" h="160020">
                <a:moveTo>
                  <a:pt x="4817605" y="0"/>
                </a:moveTo>
                <a:lnTo>
                  <a:pt x="4817605" y="40004"/>
                </a:lnTo>
                <a:lnTo>
                  <a:pt x="80035" y="40004"/>
                </a:lnTo>
                <a:lnTo>
                  <a:pt x="80035" y="0"/>
                </a:lnTo>
                <a:lnTo>
                  <a:pt x="0" y="80009"/>
                </a:lnTo>
                <a:lnTo>
                  <a:pt x="80035" y="160019"/>
                </a:lnTo>
                <a:lnTo>
                  <a:pt x="80035" y="120014"/>
                </a:lnTo>
                <a:lnTo>
                  <a:pt x="4817605" y="120014"/>
                </a:lnTo>
                <a:lnTo>
                  <a:pt x="4817605" y="160019"/>
                </a:lnTo>
                <a:lnTo>
                  <a:pt x="4897628" y="80009"/>
                </a:lnTo>
                <a:lnTo>
                  <a:pt x="4817605" y="0"/>
                </a:lnTo>
                <a:close/>
              </a:path>
            </a:pathLst>
          </a:custGeom>
          <a:solidFill>
            <a:srgbClr val="92D050"/>
          </a:solidFill>
        </p:spPr>
        <p:txBody>
          <a:bodyPr wrap="square" lIns="0" tIns="0" rIns="0" bIns="0" rtlCol="0"/>
          <a:lstStyle/>
          <a:p>
            <a:endParaRPr/>
          </a:p>
        </p:txBody>
      </p:sp>
      <p:sp>
        <p:nvSpPr>
          <p:cNvPr id="83" name="object 83"/>
          <p:cNvSpPr txBox="1"/>
          <p:nvPr/>
        </p:nvSpPr>
        <p:spPr>
          <a:xfrm>
            <a:off x="2843827" y="4363614"/>
            <a:ext cx="1466850" cy="513715"/>
          </a:xfrm>
          <a:prstGeom prst="rect">
            <a:avLst/>
          </a:prstGeom>
        </p:spPr>
        <p:txBody>
          <a:bodyPr vert="horz" wrap="square" lIns="0" tIns="12700" rIns="0" bIns="0" rtlCol="0">
            <a:spAutoFit/>
          </a:bodyPr>
          <a:lstStyle/>
          <a:p>
            <a:pPr marL="565150">
              <a:lnSpc>
                <a:spcPct val="100000"/>
              </a:lnSpc>
              <a:spcBef>
                <a:spcPts val="100"/>
              </a:spcBef>
            </a:pPr>
            <a:r>
              <a:rPr sz="800" b="0" spc="35" dirty="0">
                <a:latin typeface="BIZ UDP明朝 Medium"/>
                <a:cs typeface="BIZ UDP明朝 Medium"/>
              </a:rPr>
              <a:t>価格・ 耐熱性</a:t>
            </a:r>
            <a:endParaRPr sz="800">
              <a:latin typeface="BIZ UDP明朝 Medium"/>
              <a:cs typeface="BIZ UDP明朝 Medium"/>
            </a:endParaRPr>
          </a:p>
          <a:p>
            <a:pPr marR="5080">
              <a:lnSpc>
                <a:spcPct val="100000"/>
              </a:lnSpc>
            </a:pPr>
            <a:r>
              <a:rPr sz="800" b="0" dirty="0">
                <a:latin typeface="BIZ UDP明朝 Medium"/>
                <a:cs typeface="BIZ UDP明朝 Medium"/>
              </a:rPr>
              <a:t>耐熱性</a:t>
            </a:r>
            <a:r>
              <a:rPr sz="800" b="0" spc="-10" dirty="0">
                <a:latin typeface="BIZ UDP明朝 Medium"/>
                <a:cs typeface="BIZ UDP明朝 Medium"/>
              </a:rPr>
              <a:t>100℃～150</a:t>
            </a:r>
            <a:r>
              <a:rPr sz="800" b="0" spc="-30" dirty="0">
                <a:latin typeface="BIZ UDP明朝 Medium"/>
                <a:cs typeface="BIZ UDP明朝 Medium"/>
              </a:rPr>
              <a:t>℃程度で工</a:t>
            </a:r>
            <a:r>
              <a:rPr sz="800" b="0" spc="-15" dirty="0">
                <a:latin typeface="BIZ UDP明朝 Medium"/>
                <a:cs typeface="BIZ UDP明朝 Medium"/>
              </a:rPr>
              <a:t>業 用部品として用いることが可能</a:t>
            </a:r>
            <a:endParaRPr sz="800">
              <a:latin typeface="BIZ UDP明朝 Medium"/>
              <a:cs typeface="BIZ UDP明朝 Medium"/>
            </a:endParaRPr>
          </a:p>
          <a:p>
            <a:pPr>
              <a:lnSpc>
                <a:spcPct val="100000"/>
              </a:lnSpc>
            </a:pPr>
            <a:r>
              <a:rPr sz="800" b="0" dirty="0">
                <a:latin typeface="BIZ UDP明朝 Medium"/>
                <a:cs typeface="BIZ UDP明朝 Medium"/>
              </a:rPr>
              <a:t>。</a:t>
            </a:r>
            <a:endParaRPr sz="800">
              <a:latin typeface="BIZ UDP明朝 Medium"/>
              <a:cs typeface="BIZ UDP明朝 Medium"/>
            </a:endParaRPr>
          </a:p>
        </p:txBody>
      </p:sp>
      <p:sp>
        <p:nvSpPr>
          <p:cNvPr id="84" name="object 84"/>
          <p:cNvSpPr txBox="1"/>
          <p:nvPr/>
        </p:nvSpPr>
        <p:spPr>
          <a:xfrm>
            <a:off x="4569217" y="4312164"/>
            <a:ext cx="1794510" cy="359410"/>
          </a:xfrm>
          <a:prstGeom prst="rect">
            <a:avLst/>
          </a:prstGeom>
        </p:spPr>
        <p:txBody>
          <a:bodyPr vert="horz" wrap="square" lIns="0" tIns="51435" rIns="0" bIns="0" rtlCol="0">
            <a:spAutoFit/>
          </a:bodyPr>
          <a:lstStyle/>
          <a:p>
            <a:pPr marR="21590" algn="r">
              <a:lnSpc>
                <a:spcPct val="100000"/>
              </a:lnSpc>
              <a:spcBef>
                <a:spcPts val="405"/>
              </a:spcBef>
            </a:pPr>
            <a:r>
              <a:rPr sz="900" b="0" dirty="0">
                <a:latin typeface="BIZ UDP明朝 Medium"/>
                <a:cs typeface="BIZ UDP明朝 Medium"/>
              </a:rPr>
              <a:t>低</a:t>
            </a:r>
            <a:endParaRPr sz="900">
              <a:latin typeface="BIZ UDP明朝 Medium"/>
              <a:cs typeface="BIZ UDP明朝 Medium"/>
            </a:endParaRPr>
          </a:p>
          <a:p>
            <a:pPr marR="5080" algn="r">
              <a:lnSpc>
                <a:spcPct val="100000"/>
              </a:lnSpc>
              <a:spcBef>
                <a:spcPts val="280"/>
              </a:spcBef>
            </a:pPr>
            <a:r>
              <a:rPr sz="800" b="0" spc="-15" dirty="0">
                <a:latin typeface="BIZ UDP明朝 Medium"/>
                <a:cs typeface="BIZ UDP明朝 Medium"/>
              </a:rPr>
              <a:t>安価で大量生産され、耐熱性</a:t>
            </a:r>
            <a:r>
              <a:rPr sz="800" b="0" dirty="0">
                <a:latin typeface="BIZ UDP明朝 Medium"/>
                <a:cs typeface="BIZ UDP明朝 Medium"/>
              </a:rPr>
              <a:t>100</a:t>
            </a:r>
            <a:r>
              <a:rPr sz="800" b="0" spc="-30" dirty="0">
                <a:latin typeface="BIZ UDP明朝 Medium"/>
                <a:cs typeface="BIZ UDP明朝 Medium"/>
              </a:rPr>
              <a:t>℃ 程度</a:t>
            </a:r>
            <a:endParaRPr sz="800">
              <a:latin typeface="BIZ UDP明朝 Medium"/>
              <a:cs typeface="BIZ UDP明朝 Medium"/>
            </a:endParaRPr>
          </a:p>
        </p:txBody>
      </p:sp>
      <p:grpSp>
        <p:nvGrpSpPr>
          <p:cNvPr id="85" name="object 85"/>
          <p:cNvGrpSpPr/>
          <p:nvPr/>
        </p:nvGrpSpPr>
        <p:grpSpPr>
          <a:xfrm>
            <a:off x="10645140" y="5097779"/>
            <a:ext cx="1344295" cy="707390"/>
            <a:chOff x="10645140" y="5097779"/>
            <a:chExt cx="1344295" cy="707390"/>
          </a:xfrm>
        </p:grpSpPr>
        <p:pic>
          <p:nvPicPr>
            <p:cNvPr id="86" name="object 86"/>
            <p:cNvPicPr/>
            <p:nvPr/>
          </p:nvPicPr>
          <p:blipFill>
            <a:blip r:embed="rId26" cstate="print"/>
            <a:stretch>
              <a:fillRect/>
            </a:stretch>
          </p:blipFill>
          <p:spPr>
            <a:xfrm>
              <a:off x="10645140" y="5097779"/>
              <a:ext cx="783335" cy="707135"/>
            </a:xfrm>
            <a:prstGeom prst="rect">
              <a:avLst/>
            </a:prstGeom>
          </p:spPr>
        </p:pic>
        <p:pic>
          <p:nvPicPr>
            <p:cNvPr id="87" name="object 87"/>
            <p:cNvPicPr/>
            <p:nvPr/>
          </p:nvPicPr>
          <p:blipFill>
            <a:blip r:embed="rId26" cstate="print"/>
            <a:stretch>
              <a:fillRect/>
            </a:stretch>
          </p:blipFill>
          <p:spPr>
            <a:xfrm>
              <a:off x="11207495" y="5097779"/>
              <a:ext cx="781811" cy="707135"/>
            </a:xfrm>
            <a:prstGeom prst="rect">
              <a:avLst/>
            </a:prstGeom>
          </p:spPr>
        </p:pic>
      </p:grpSp>
      <p:grpSp>
        <p:nvGrpSpPr>
          <p:cNvPr id="88" name="object 88"/>
          <p:cNvGrpSpPr/>
          <p:nvPr/>
        </p:nvGrpSpPr>
        <p:grpSpPr>
          <a:xfrm>
            <a:off x="10655807" y="4379976"/>
            <a:ext cx="1286510" cy="489584"/>
            <a:chOff x="10655807" y="4379976"/>
            <a:chExt cx="1286510" cy="489584"/>
          </a:xfrm>
        </p:grpSpPr>
        <p:pic>
          <p:nvPicPr>
            <p:cNvPr id="89" name="object 89"/>
            <p:cNvPicPr/>
            <p:nvPr/>
          </p:nvPicPr>
          <p:blipFill>
            <a:blip r:embed="rId10" cstate="print"/>
            <a:stretch>
              <a:fillRect/>
            </a:stretch>
          </p:blipFill>
          <p:spPr>
            <a:xfrm>
              <a:off x="10655807" y="4379976"/>
              <a:ext cx="478535" cy="419099"/>
            </a:xfrm>
            <a:prstGeom prst="rect">
              <a:avLst/>
            </a:prstGeom>
          </p:spPr>
        </p:pic>
        <p:pic>
          <p:nvPicPr>
            <p:cNvPr id="90" name="object 90"/>
            <p:cNvPicPr/>
            <p:nvPr/>
          </p:nvPicPr>
          <p:blipFill>
            <a:blip r:embed="rId10" cstate="print"/>
            <a:stretch>
              <a:fillRect/>
            </a:stretch>
          </p:blipFill>
          <p:spPr>
            <a:xfrm>
              <a:off x="11036808" y="4439411"/>
              <a:ext cx="478535" cy="419099"/>
            </a:xfrm>
            <a:prstGeom prst="rect">
              <a:avLst/>
            </a:prstGeom>
          </p:spPr>
        </p:pic>
        <p:pic>
          <p:nvPicPr>
            <p:cNvPr id="91" name="object 91"/>
            <p:cNvPicPr/>
            <p:nvPr/>
          </p:nvPicPr>
          <p:blipFill>
            <a:blip r:embed="rId10" cstate="print"/>
            <a:stretch>
              <a:fillRect/>
            </a:stretch>
          </p:blipFill>
          <p:spPr>
            <a:xfrm>
              <a:off x="11463527" y="4450080"/>
              <a:ext cx="478535" cy="419099"/>
            </a:xfrm>
            <a:prstGeom prst="rect">
              <a:avLst/>
            </a:prstGeom>
          </p:spPr>
        </p:pic>
      </p:grpSp>
      <p:grpSp>
        <p:nvGrpSpPr>
          <p:cNvPr id="92" name="object 92"/>
          <p:cNvGrpSpPr/>
          <p:nvPr/>
        </p:nvGrpSpPr>
        <p:grpSpPr>
          <a:xfrm>
            <a:off x="10704570" y="2749295"/>
            <a:ext cx="416559" cy="224154"/>
            <a:chOff x="10704570" y="2749295"/>
            <a:chExt cx="416559" cy="224154"/>
          </a:xfrm>
        </p:grpSpPr>
        <p:pic>
          <p:nvPicPr>
            <p:cNvPr id="93" name="object 93"/>
            <p:cNvPicPr/>
            <p:nvPr/>
          </p:nvPicPr>
          <p:blipFill>
            <a:blip r:embed="rId27" cstate="print"/>
            <a:stretch>
              <a:fillRect/>
            </a:stretch>
          </p:blipFill>
          <p:spPr>
            <a:xfrm>
              <a:off x="10904219" y="2752344"/>
              <a:ext cx="216407" cy="220979"/>
            </a:xfrm>
            <a:prstGeom prst="rect">
              <a:avLst/>
            </a:prstGeom>
          </p:spPr>
        </p:pic>
        <p:sp>
          <p:nvSpPr>
            <p:cNvPr id="94" name="object 94"/>
            <p:cNvSpPr/>
            <p:nvPr/>
          </p:nvSpPr>
          <p:spPr>
            <a:xfrm>
              <a:off x="10704563" y="2788919"/>
              <a:ext cx="267970" cy="146050"/>
            </a:xfrm>
            <a:custGeom>
              <a:avLst/>
              <a:gdLst/>
              <a:ahLst/>
              <a:cxnLst/>
              <a:rect l="l" t="t" r="r" b="b"/>
              <a:pathLst>
                <a:path w="267970" h="146050">
                  <a:moveTo>
                    <a:pt x="266382" y="110210"/>
                  </a:moveTo>
                  <a:lnTo>
                    <a:pt x="141922" y="110210"/>
                  </a:lnTo>
                  <a:lnTo>
                    <a:pt x="166522" y="117805"/>
                  </a:lnTo>
                  <a:lnTo>
                    <a:pt x="193916" y="133388"/>
                  </a:lnTo>
                  <a:lnTo>
                    <a:pt x="221818" y="145300"/>
                  </a:lnTo>
                  <a:lnTo>
                    <a:pt x="247561" y="145808"/>
                  </a:lnTo>
                  <a:lnTo>
                    <a:pt x="241223" y="135547"/>
                  </a:lnTo>
                  <a:lnTo>
                    <a:pt x="234124" y="130733"/>
                  </a:lnTo>
                  <a:lnTo>
                    <a:pt x="229425" y="122491"/>
                  </a:lnTo>
                  <a:lnTo>
                    <a:pt x="261391" y="122250"/>
                  </a:lnTo>
                  <a:lnTo>
                    <a:pt x="266382" y="110210"/>
                  </a:lnTo>
                  <a:close/>
                </a:path>
                <a:path w="267970" h="146050">
                  <a:moveTo>
                    <a:pt x="267855" y="106654"/>
                  </a:moveTo>
                  <a:lnTo>
                    <a:pt x="255676" y="95504"/>
                  </a:lnTo>
                  <a:lnTo>
                    <a:pt x="246799" y="81191"/>
                  </a:lnTo>
                  <a:lnTo>
                    <a:pt x="242735" y="56997"/>
                  </a:lnTo>
                  <a:lnTo>
                    <a:pt x="242201" y="55118"/>
                  </a:lnTo>
                  <a:lnTo>
                    <a:pt x="236016" y="33324"/>
                  </a:lnTo>
                  <a:lnTo>
                    <a:pt x="211035" y="44602"/>
                  </a:lnTo>
                  <a:lnTo>
                    <a:pt x="187820" y="52705"/>
                  </a:lnTo>
                  <a:lnTo>
                    <a:pt x="155016" y="55105"/>
                  </a:lnTo>
                  <a:lnTo>
                    <a:pt x="154851" y="55105"/>
                  </a:lnTo>
                  <a:lnTo>
                    <a:pt x="99555" y="40665"/>
                  </a:lnTo>
                  <a:lnTo>
                    <a:pt x="56438" y="0"/>
                  </a:lnTo>
                  <a:lnTo>
                    <a:pt x="47434" y="43192"/>
                  </a:lnTo>
                  <a:lnTo>
                    <a:pt x="34632" y="61429"/>
                  </a:lnTo>
                  <a:lnTo>
                    <a:pt x="18135" y="77139"/>
                  </a:lnTo>
                  <a:lnTo>
                    <a:pt x="0" y="90690"/>
                  </a:lnTo>
                  <a:lnTo>
                    <a:pt x="45910" y="101841"/>
                  </a:lnTo>
                  <a:lnTo>
                    <a:pt x="63284" y="104762"/>
                  </a:lnTo>
                  <a:lnTo>
                    <a:pt x="67602" y="114630"/>
                  </a:lnTo>
                  <a:lnTo>
                    <a:pt x="68872" y="131483"/>
                  </a:lnTo>
                  <a:lnTo>
                    <a:pt x="98031" y="123253"/>
                  </a:lnTo>
                  <a:lnTo>
                    <a:pt x="123901" y="110959"/>
                  </a:lnTo>
                  <a:lnTo>
                    <a:pt x="141909" y="110197"/>
                  </a:lnTo>
                  <a:lnTo>
                    <a:pt x="266382" y="110197"/>
                  </a:lnTo>
                  <a:lnTo>
                    <a:pt x="267855" y="106654"/>
                  </a:lnTo>
                  <a:close/>
                </a:path>
              </a:pathLst>
            </a:custGeom>
            <a:solidFill>
              <a:srgbClr val="CC6600"/>
            </a:solidFill>
          </p:spPr>
          <p:txBody>
            <a:bodyPr wrap="square" lIns="0" tIns="0" rIns="0" bIns="0" rtlCol="0"/>
            <a:lstStyle/>
            <a:p>
              <a:endParaRPr/>
            </a:p>
          </p:txBody>
        </p:sp>
        <p:pic>
          <p:nvPicPr>
            <p:cNvPr id="95" name="object 95"/>
            <p:cNvPicPr/>
            <p:nvPr/>
          </p:nvPicPr>
          <p:blipFill>
            <a:blip r:embed="rId28" cstate="print"/>
            <a:stretch>
              <a:fillRect/>
            </a:stretch>
          </p:blipFill>
          <p:spPr>
            <a:xfrm>
              <a:off x="10757915" y="2749295"/>
              <a:ext cx="184403" cy="106679"/>
            </a:xfrm>
            <a:prstGeom prst="rect">
              <a:avLst/>
            </a:prstGeom>
          </p:spPr>
        </p:pic>
      </p:grpSp>
      <p:grpSp>
        <p:nvGrpSpPr>
          <p:cNvPr id="96" name="object 96"/>
          <p:cNvGrpSpPr/>
          <p:nvPr/>
        </p:nvGrpSpPr>
        <p:grpSpPr>
          <a:xfrm>
            <a:off x="10948410" y="2801111"/>
            <a:ext cx="730250" cy="459105"/>
            <a:chOff x="10948410" y="2801111"/>
            <a:chExt cx="730250" cy="459105"/>
          </a:xfrm>
        </p:grpSpPr>
        <p:pic>
          <p:nvPicPr>
            <p:cNvPr id="97" name="object 97"/>
            <p:cNvPicPr/>
            <p:nvPr/>
          </p:nvPicPr>
          <p:blipFill>
            <a:blip r:embed="rId27" cstate="print"/>
            <a:stretch>
              <a:fillRect/>
            </a:stretch>
          </p:blipFill>
          <p:spPr>
            <a:xfrm>
              <a:off x="11463527" y="2804159"/>
              <a:ext cx="214883" cy="220979"/>
            </a:xfrm>
            <a:prstGeom prst="rect">
              <a:avLst/>
            </a:prstGeom>
          </p:spPr>
        </p:pic>
        <p:sp>
          <p:nvSpPr>
            <p:cNvPr id="98" name="object 98"/>
            <p:cNvSpPr/>
            <p:nvPr/>
          </p:nvSpPr>
          <p:spPr>
            <a:xfrm>
              <a:off x="11262347" y="2840735"/>
              <a:ext cx="267970" cy="146050"/>
            </a:xfrm>
            <a:custGeom>
              <a:avLst/>
              <a:gdLst/>
              <a:ahLst/>
              <a:cxnLst/>
              <a:rect l="l" t="t" r="r" b="b"/>
              <a:pathLst>
                <a:path w="267970" h="146050">
                  <a:moveTo>
                    <a:pt x="266382" y="110210"/>
                  </a:moveTo>
                  <a:lnTo>
                    <a:pt x="141922" y="110210"/>
                  </a:lnTo>
                  <a:lnTo>
                    <a:pt x="166522" y="117805"/>
                  </a:lnTo>
                  <a:lnTo>
                    <a:pt x="193916" y="133388"/>
                  </a:lnTo>
                  <a:lnTo>
                    <a:pt x="221818" y="145300"/>
                  </a:lnTo>
                  <a:lnTo>
                    <a:pt x="247561" y="145808"/>
                  </a:lnTo>
                  <a:lnTo>
                    <a:pt x="241223" y="135547"/>
                  </a:lnTo>
                  <a:lnTo>
                    <a:pt x="234124" y="130733"/>
                  </a:lnTo>
                  <a:lnTo>
                    <a:pt x="229425" y="122491"/>
                  </a:lnTo>
                  <a:lnTo>
                    <a:pt x="261391" y="122250"/>
                  </a:lnTo>
                  <a:lnTo>
                    <a:pt x="266382" y="110210"/>
                  </a:lnTo>
                  <a:close/>
                </a:path>
                <a:path w="267970" h="146050">
                  <a:moveTo>
                    <a:pt x="267855" y="106654"/>
                  </a:moveTo>
                  <a:lnTo>
                    <a:pt x="255676" y="95504"/>
                  </a:lnTo>
                  <a:lnTo>
                    <a:pt x="246799" y="81191"/>
                  </a:lnTo>
                  <a:lnTo>
                    <a:pt x="242735" y="56997"/>
                  </a:lnTo>
                  <a:lnTo>
                    <a:pt x="242201" y="55118"/>
                  </a:lnTo>
                  <a:lnTo>
                    <a:pt x="236016" y="33324"/>
                  </a:lnTo>
                  <a:lnTo>
                    <a:pt x="211035" y="44602"/>
                  </a:lnTo>
                  <a:lnTo>
                    <a:pt x="187820" y="52705"/>
                  </a:lnTo>
                  <a:lnTo>
                    <a:pt x="155016" y="55105"/>
                  </a:lnTo>
                  <a:lnTo>
                    <a:pt x="154851" y="55105"/>
                  </a:lnTo>
                  <a:lnTo>
                    <a:pt x="99555" y="40665"/>
                  </a:lnTo>
                  <a:lnTo>
                    <a:pt x="56438" y="0"/>
                  </a:lnTo>
                  <a:lnTo>
                    <a:pt x="47434" y="43192"/>
                  </a:lnTo>
                  <a:lnTo>
                    <a:pt x="34632" y="61429"/>
                  </a:lnTo>
                  <a:lnTo>
                    <a:pt x="18135" y="77139"/>
                  </a:lnTo>
                  <a:lnTo>
                    <a:pt x="0" y="90690"/>
                  </a:lnTo>
                  <a:lnTo>
                    <a:pt x="45910" y="101841"/>
                  </a:lnTo>
                  <a:lnTo>
                    <a:pt x="63284" y="104762"/>
                  </a:lnTo>
                  <a:lnTo>
                    <a:pt x="67602" y="114630"/>
                  </a:lnTo>
                  <a:lnTo>
                    <a:pt x="68872" y="131483"/>
                  </a:lnTo>
                  <a:lnTo>
                    <a:pt x="98031" y="123253"/>
                  </a:lnTo>
                  <a:lnTo>
                    <a:pt x="123901" y="110959"/>
                  </a:lnTo>
                  <a:lnTo>
                    <a:pt x="141909" y="110197"/>
                  </a:lnTo>
                  <a:lnTo>
                    <a:pt x="266382" y="110197"/>
                  </a:lnTo>
                  <a:lnTo>
                    <a:pt x="267855" y="106654"/>
                  </a:lnTo>
                  <a:close/>
                </a:path>
              </a:pathLst>
            </a:custGeom>
            <a:solidFill>
              <a:srgbClr val="CC6600"/>
            </a:solidFill>
          </p:spPr>
          <p:txBody>
            <a:bodyPr wrap="square" lIns="0" tIns="0" rIns="0" bIns="0" rtlCol="0"/>
            <a:lstStyle/>
            <a:p>
              <a:endParaRPr/>
            </a:p>
          </p:txBody>
        </p:sp>
        <p:pic>
          <p:nvPicPr>
            <p:cNvPr id="99" name="object 99"/>
            <p:cNvPicPr/>
            <p:nvPr/>
          </p:nvPicPr>
          <p:blipFill>
            <a:blip r:embed="rId28" cstate="print"/>
            <a:stretch>
              <a:fillRect/>
            </a:stretch>
          </p:blipFill>
          <p:spPr>
            <a:xfrm>
              <a:off x="11317224" y="2801111"/>
              <a:ext cx="184403" cy="106679"/>
            </a:xfrm>
            <a:prstGeom prst="rect">
              <a:avLst/>
            </a:prstGeom>
          </p:spPr>
        </p:pic>
        <p:pic>
          <p:nvPicPr>
            <p:cNvPr id="100" name="object 100"/>
            <p:cNvPicPr/>
            <p:nvPr/>
          </p:nvPicPr>
          <p:blipFill>
            <a:blip r:embed="rId27" cstate="print"/>
            <a:stretch>
              <a:fillRect/>
            </a:stretch>
          </p:blipFill>
          <p:spPr>
            <a:xfrm>
              <a:off x="11148059" y="3037332"/>
              <a:ext cx="216407" cy="222503"/>
            </a:xfrm>
            <a:prstGeom prst="rect">
              <a:avLst/>
            </a:prstGeom>
          </p:spPr>
        </p:pic>
        <p:sp>
          <p:nvSpPr>
            <p:cNvPr id="101" name="object 101"/>
            <p:cNvSpPr/>
            <p:nvPr/>
          </p:nvSpPr>
          <p:spPr>
            <a:xfrm>
              <a:off x="10948403" y="3075431"/>
              <a:ext cx="267970" cy="146050"/>
            </a:xfrm>
            <a:custGeom>
              <a:avLst/>
              <a:gdLst/>
              <a:ahLst/>
              <a:cxnLst/>
              <a:rect l="l" t="t" r="r" b="b"/>
              <a:pathLst>
                <a:path w="267970" h="146050">
                  <a:moveTo>
                    <a:pt x="266382" y="110210"/>
                  </a:moveTo>
                  <a:lnTo>
                    <a:pt x="141922" y="110210"/>
                  </a:lnTo>
                  <a:lnTo>
                    <a:pt x="166522" y="117805"/>
                  </a:lnTo>
                  <a:lnTo>
                    <a:pt x="193916" y="133388"/>
                  </a:lnTo>
                  <a:lnTo>
                    <a:pt x="221818" y="145300"/>
                  </a:lnTo>
                  <a:lnTo>
                    <a:pt x="247561" y="145808"/>
                  </a:lnTo>
                  <a:lnTo>
                    <a:pt x="241223" y="135547"/>
                  </a:lnTo>
                  <a:lnTo>
                    <a:pt x="234124" y="130733"/>
                  </a:lnTo>
                  <a:lnTo>
                    <a:pt x="229425" y="122491"/>
                  </a:lnTo>
                  <a:lnTo>
                    <a:pt x="261391" y="122250"/>
                  </a:lnTo>
                  <a:lnTo>
                    <a:pt x="266382" y="110210"/>
                  </a:lnTo>
                  <a:close/>
                </a:path>
                <a:path w="267970" h="146050">
                  <a:moveTo>
                    <a:pt x="267855" y="106654"/>
                  </a:moveTo>
                  <a:lnTo>
                    <a:pt x="255676" y="95504"/>
                  </a:lnTo>
                  <a:lnTo>
                    <a:pt x="246799" y="81191"/>
                  </a:lnTo>
                  <a:lnTo>
                    <a:pt x="242735" y="56997"/>
                  </a:lnTo>
                  <a:lnTo>
                    <a:pt x="242201" y="55118"/>
                  </a:lnTo>
                  <a:lnTo>
                    <a:pt x="236016" y="33324"/>
                  </a:lnTo>
                  <a:lnTo>
                    <a:pt x="211035" y="44602"/>
                  </a:lnTo>
                  <a:lnTo>
                    <a:pt x="187820" y="52705"/>
                  </a:lnTo>
                  <a:lnTo>
                    <a:pt x="155016" y="55105"/>
                  </a:lnTo>
                  <a:lnTo>
                    <a:pt x="154851" y="55105"/>
                  </a:lnTo>
                  <a:lnTo>
                    <a:pt x="99555" y="40665"/>
                  </a:lnTo>
                  <a:lnTo>
                    <a:pt x="56438" y="0"/>
                  </a:lnTo>
                  <a:lnTo>
                    <a:pt x="47434" y="43192"/>
                  </a:lnTo>
                  <a:lnTo>
                    <a:pt x="34632" y="61429"/>
                  </a:lnTo>
                  <a:lnTo>
                    <a:pt x="18135" y="77139"/>
                  </a:lnTo>
                  <a:lnTo>
                    <a:pt x="0" y="90690"/>
                  </a:lnTo>
                  <a:lnTo>
                    <a:pt x="45910" y="101841"/>
                  </a:lnTo>
                  <a:lnTo>
                    <a:pt x="63284" y="104762"/>
                  </a:lnTo>
                  <a:lnTo>
                    <a:pt x="67602" y="114630"/>
                  </a:lnTo>
                  <a:lnTo>
                    <a:pt x="68872" y="131483"/>
                  </a:lnTo>
                  <a:lnTo>
                    <a:pt x="98031" y="123253"/>
                  </a:lnTo>
                  <a:lnTo>
                    <a:pt x="123901" y="110959"/>
                  </a:lnTo>
                  <a:lnTo>
                    <a:pt x="141909" y="110197"/>
                  </a:lnTo>
                  <a:lnTo>
                    <a:pt x="266382" y="110197"/>
                  </a:lnTo>
                  <a:lnTo>
                    <a:pt x="267855" y="106654"/>
                  </a:lnTo>
                  <a:close/>
                </a:path>
              </a:pathLst>
            </a:custGeom>
            <a:solidFill>
              <a:srgbClr val="CC6600"/>
            </a:solidFill>
          </p:spPr>
          <p:txBody>
            <a:bodyPr wrap="square" lIns="0" tIns="0" rIns="0" bIns="0" rtlCol="0"/>
            <a:lstStyle/>
            <a:p>
              <a:endParaRPr/>
            </a:p>
          </p:txBody>
        </p:sp>
        <p:pic>
          <p:nvPicPr>
            <p:cNvPr id="102" name="object 102"/>
            <p:cNvPicPr/>
            <p:nvPr/>
          </p:nvPicPr>
          <p:blipFill>
            <a:blip r:embed="rId28" cstate="print"/>
            <a:stretch>
              <a:fillRect/>
            </a:stretch>
          </p:blipFill>
          <p:spPr>
            <a:xfrm>
              <a:off x="11003280" y="3035807"/>
              <a:ext cx="184403" cy="106679"/>
            </a:xfrm>
            <a:prstGeom prst="rect">
              <a:avLst/>
            </a:prstGeom>
          </p:spPr>
        </p:pic>
      </p:grpSp>
      <p:pic>
        <p:nvPicPr>
          <p:cNvPr id="103" name="object 103"/>
          <p:cNvPicPr/>
          <p:nvPr/>
        </p:nvPicPr>
        <p:blipFill>
          <a:blip r:embed="rId29" cstate="print"/>
          <a:stretch>
            <a:fillRect/>
          </a:stretch>
        </p:blipFill>
        <p:spPr>
          <a:xfrm>
            <a:off x="11320271" y="3784092"/>
            <a:ext cx="630935" cy="544067"/>
          </a:xfrm>
          <a:prstGeom prst="rect">
            <a:avLst/>
          </a:prstGeom>
        </p:spPr>
      </p:pic>
      <p:pic>
        <p:nvPicPr>
          <p:cNvPr id="104" name="object 104"/>
          <p:cNvPicPr/>
          <p:nvPr/>
        </p:nvPicPr>
        <p:blipFill>
          <a:blip r:embed="rId29" cstate="print"/>
          <a:stretch>
            <a:fillRect/>
          </a:stretch>
        </p:blipFill>
        <p:spPr>
          <a:xfrm>
            <a:off x="10626852" y="3369564"/>
            <a:ext cx="632459" cy="545591"/>
          </a:xfrm>
          <a:prstGeom prst="rect">
            <a:avLst/>
          </a:prstGeom>
        </p:spPr>
      </p:pic>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80829" y="6530847"/>
            <a:ext cx="233045"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HG明朝B"/>
                <a:cs typeface="HG明朝B"/>
              </a:rPr>
              <a:t>29</a:t>
            </a:r>
            <a:endParaRPr sz="1600">
              <a:latin typeface="HG明朝B"/>
              <a:cs typeface="HG明朝B"/>
            </a:endParaRPr>
          </a:p>
        </p:txBody>
      </p:sp>
      <p:sp>
        <p:nvSpPr>
          <p:cNvPr id="4" name="object 4"/>
          <p:cNvSpPr txBox="1">
            <a:spLocks noGrp="1"/>
          </p:cNvSpPr>
          <p:nvPr>
            <p:ph type="title"/>
          </p:nvPr>
        </p:nvSpPr>
        <p:spPr>
          <a:xfrm>
            <a:off x="277836" y="71812"/>
            <a:ext cx="11146068" cy="997068"/>
          </a:xfrm>
          <a:prstGeom prst="rect">
            <a:avLst/>
          </a:prstGeom>
        </p:spPr>
        <p:txBody>
          <a:bodyPr vert="horz" wrap="square" lIns="0" tIns="12065" rIns="0" bIns="0" rtlCol="0">
            <a:spAutoFit/>
          </a:bodyPr>
          <a:lstStyle/>
          <a:p>
            <a:pPr marL="12700" algn="ctr">
              <a:lnSpc>
                <a:spcPct val="100000"/>
              </a:lnSpc>
              <a:spcBef>
                <a:spcPts val="95"/>
              </a:spcBef>
            </a:pPr>
            <a:r>
              <a:rPr lang="ja-JP" altLang="en-US" sz="3200" b="1" spc="-35" dirty="0">
                <a:latin typeface="BIZ UDP明朝 Medium" panose="02020500000000000000" pitchFamily="18" charset="-128"/>
                <a:ea typeface="BIZ UDP明朝 Medium" panose="02020500000000000000" pitchFamily="18" charset="-128"/>
              </a:rPr>
              <a:t>廃材をアップサイクルして鋼鉄より硬い「超硬木材」を生産</a:t>
            </a:r>
            <a:br>
              <a:rPr lang="en-US" altLang="ja-JP" sz="3200" b="1" spc="-35" dirty="0">
                <a:latin typeface="BIZ UDP明朝 Medium" panose="02020500000000000000" pitchFamily="18" charset="-128"/>
                <a:ea typeface="BIZ UDP明朝 Medium" panose="02020500000000000000" pitchFamily="18" charset="-128"/>
              </a:rPr>
            </a:br>
            <a:r>
              <a:rPr lang="ja-JP" altLang="en-US" sz="3200" b="1" spc="-35" dirty="0">
                <a:latin typeface="BIZ UDP明朝 Medium" panose="02020500000000000000" pitchFamily="18" charset="-128"/>
                <a:ea typeface="BIZ UDP明朝 Medium" panose="02020500000000000000" pitchFamily="18" charset="-128"/>
              </a:rPr>
              <a:t>木材からリグニンを除去！</a:t>
            </a:r>
            <a:endParaRPr sz="3200" b="1" dirty="0">
              <a:latin typeface="BIZ UDP明朝 Medium" panose="02020500000000000000" pitchFamily="18" charset="-128"/>
              <a:ea typeface="BIZ UDP明朝 Medium" panose="02020500000000000000" pitchFamily="18" charset="-128"/>
            </a:endParaRPr>
          </a:p>
        </p:txBody>
      </p:sp>
      <p:sp>
        <p:nvSpPr>
          <p:cNvPr id="13" name="object 13"/>
          <p:cNvSpPr txBox="1"/>
          <p:nvPr/>
        </p:nvSpPr>
        <p:spPr>
          <a:xfrm>
            <a:off x="155229" y="1236852"/>
            <a:ext cx="7399655" cy="5327015"/>
          </a:xfrm>
          <a:prstGeom prst="rect">
            <a:avLst/>
          </a:prstGeom>
        </p:spPr>
        <p:txBody>
          <a:bodyPr vert="horz" wrap="square" lIns="0" tIns="12700" rIns="0" bIns="0" rtlCol="0">
            <a:spAutoFit/>
          </a:bodyPr>
          <a:lstStyle/>
          <a:p>
            <a:pPr algn="ctr">
              <a:lnSpc>
                <a:spcPct val="100000"/>
              </a:lnSpc>
              <a:spcBef>
                <a:spcPts val="100"/>
              </a:spcBef>
            </a:pPr>
            <a:r>
              <a:rPr sz="2000" b="0" spc="-15" dirty="0">
                <a:latin typeface="BIZ UDP明朝 Medium"/>
                <a:cs typeface="BIZ UDP明朝 Medium"/>
              </a:rPr>
              <a:t>「圧縮すると鉄より強くなる木材」と「人工の疑似木材」</a:t>
            </a:r>
            <a:endParaRPr sz="2000" dirty="0">
              <a:latin typeface="BIZ UDP明朝 Medium"/>
              <a:cs typeface="BIZ UDP明朝 Medium"/>
            </a:endParaRPr>
          </a:p>
          <a:p>
            <a:pPr marL="52069" marR="43180" algn="just">
              <a:lnSpc>
                <a:spcPct val="100000"/>
              </a:lnSpc>
              <a:spcBef>
                <a:spcPts val="1300"/>
              </a:spcBef>
            </a:pPr>
            <a:r>
              <a:rPr sz="1400" b="0" spc="-5" dirty="0">
                <a:latin typeface="BIZ UDP明朝 Medium"/>
                <a:cs typeface="BIZ UDP明朝 Medium"/>
              </a:rPr>
              <a:t>今、モノづくりの最先端では、製造した製品全部を最終的に自然環境に戻せる素材の研究が続け</a:t>
            </a:r>
            <a:r>
              <a:rPr sz="1400" b="0" spc="-15" dirty="0">
                <a:latin typeface="BIZ UDP明朝 Medium"/>
                <a:cs typeface="BIZ UDP明朝 Medium"/>
              </a:rPr>
              <a:t>られている。生物由来で生体適合性を持ち自然に戻せる材料は様々あるが、中でも木材の利用は長年研究が行なわれてきた。この木材の最大の欠点は強度にある。</a:t>
            </a:r>
            <a:endParaRPr sz="1400" dirty="0">
              <a:latin typeface="BIZ UDP明朝 Medium"/>
              <a:cs typeface="BIZ UDP明朝 Medium"/>
            </a:endParaRPr>
          </a:p>
          <a:p>
            <a:pPr>
              <a:lnSpc>
                <a:spcPct val="100000"/>
              </a:lnSpc>
              <a:spcBef>
                <a:spcPts val="15"/>
              </a:spcBef>
            </a:pPr>
            <a:endParaRPr sz="1050" dirty="0">
              <a:latin typeface="BIZ UDP明朝 Medium"/>
              <a:cs typeface="BIZ UDP明朝 Medium"/>
            </a:endParaRPr>
          </a:p>
          <a:p>
            <a:pPr marL="52705" marR="37465" indent="-635" algn="just">
              <a:lnSpc>
                <a:spcPct val="100000"/>
              </a:lnSpc>
              <a:spcBef>
                <a:spcPts val="5"/>
              </a:spcBef>
            </a:pPr>
            <a:r>
              <a:rPr sz="1400" b="0" dirty="0">
                <a:latin typeface="BIZ UDP明朝 Medium"/>
                <a:cs typeface="BIZ UDP明朝 Medium"/>
              </a:rPr>
              <a:t>Nature（554</a:t>
            </a:r>
            <a:r>
              <a:rPr sz="1400" b="0" spc="95" dirty="0">
                <a:latin typeface="BIZ UDP明朝 Medium"/>
                <a:cs typeface="BIZ UDP明朝 Medium"/>
              </a:rPr>
              <a:t>号</a:t>
            </a:r>
            <a:r>
              <a:rPr sz="1400" b="0" spc="100" dirty="0">
                <a:latin typeface="BIZ UDP明朝 Medium"/>
                <a:cs typeface="BIZ UDP明朝 Medium"/>
              </a:rPr>
              <a:t>）</a:t>
            </a:r>
            <a:r>
              <a:rPr sz="1400" b="0" spc="90" dirty="0">
                <a:latin typeface="BIZ UDP明朝 Medium"/>
                <a:cs typeface="BIZ UDP明朝 Medium"/>
              </a:rPr>
              <a:t>には、メリーランド大学カレッジパーク校</a:t>
            </a:r>
            <a:r>
              <a:rPr sz="1400" b="0" dirty="0">
                <a:latin typeface="BIZ UDP明朝 Medium"/>
                <a:cs typeface="BIZ UDP明朝 Medium"/>
              </a:rPr>
              <a:t>（Department</a:t>
            </a:r>
            <a:r>
              <a:rPr sz="1400" b="0" spc="15" dirty="0">
                <a:latin typeface="BIZ UDP明朝 Medium"/>
                <a:cs typeface="BIZ UDP明朝 Medium"/>
              </a:rPr>
              <a:t>  </a:t>
            </a:r>
            <a:r>
              <a:rPr sz="1400" b="0" dirty="0">
                <a:latin typeface="BIZ UDP明朝 Medium"/>
                <a:cs typeface="BIZ UDP明朝 Medium"/>
              </a:rPr>
              <a:t>of</a:t>
            </a:r>
            <a:r>
              <a:rPr sz="1400" b="0" spc="20" dirty="0">
                <a:latin typeface="BIZ UDP明朝 Medium"/>
                <a:cs typeface="BIZ UDP明朝 Medium"/>
              </a:rPr>
              <a:t>  </a:t>
            </a:r>
            <a:r>
              <a:rPr sz="1400" b="0" spc="-10" dirty="0">
                <a:latin typeface="BIZ UDP明朝 Medium"/>
                <a:cs typeface="BIZ UDP明朝 Medium"/>
              </a:rPr>
              <a:t>Mechanical </a:t>
            </a:r>
            <a:r>
              <a:rPr sz="1400" b="0" dirty="0">
                <a:latin typeface="BIZ UDP明朝 Medium"/>
                <a:cs typeface="BIZ UDP明朝 Medium"/>
              </a:rPr>
              <a:t>Engineering</a:t>
            </a:r>
            <a:r>
              <a:rPr sz="1400" b="0" spc="145" dirty="0">
                <a:latin typeface="BIZ UDP明朝 Medium"/>
                <a:cs typeface="BIZ UDP明朝 Medium"/>
              </a:rPr>
              <a:t>, </a:t>
            </a:r>
            <a:r>
              <a:rPr sz="1400" b="0" dirty="0">
                <a:latin typeface="BIZ UDP明朝 Medium"/>
                <a:cs typeface="BIZ UDP明朝 Medium"/>
              </a:rPr>
              <a:t>University</a:t>
            </a:r>
            <a:r>
              <a:rPr sz="1400" b="0" spc="290" dirty="0">
                <a:latin typeface="BIZ UDP明朝 Medium"/>
                <a:cs typeface="BIZ UDP明朝 Medium"/>
              </a:rPr>
              <a:t> </a:t>
            </a:r>
            <a:r>
              <a:rPr sz="1400" b="0" dirty="0">
                <a:latin typeface="BIZ UDP明朝 Medium"/>
                <a:cs typeface="BIZ UDP明朝 Medium"/>
              </a:rPr>
              <a:t>of</a:t>
            </a:r>
            <a:r>
              <a:rPr sz="1400" b="0" spc="295" dirty="0">
                <a:latin typeface="BIZ UDP明朝 Medium"/>
                <a:cs typeface="BIZ UDP明朝 Medium"/>
              </a:rPr>
              <a:t> </a:t>
            </a:r>
            <a:r>
              <a:rPr sz="1400" b="0" dirty="0">
                <a:latin typeface="BIZ UDP明朝 Medium"/>
                <a:cs typeface="BIZ UDP明朝 Medium"/>
              </a:rPr>
              <a:t>Maryland,</a:t>
            </a:r>
            <a:r>
              <a:rPr sz="1400" b="0" spc="295" dirty="0">
                <a:latin typeface="BIZ UDP明朝 Medium"/>
                <a:cs typeface="BIZ UDP明朝 Medium"/>
              </a:rPr>
              <a:t> </a:t>
            </a:r>
            <a:r>
              <a:rPr sz="1400" b="0" dirty="0">
                <a:latin typeface="BIZ UDP明朝 Medium"/>
                <a:cs typeface="BIZ UDP明朝 Medium"/>
              </a:rPr>
              <a:t>College</a:t>
            </a:r>
            <a:r>
              <a:rPr sz="1400" b="0" spc="285" dirty="0">
                <a:latin typeface="BIZ UDP明朝 Medium"/>
                <a:cs typeface="BIZ UDP明朝 Medium"/>
              </a:rPr>
              <a:t> </a:t>
            </a:r>
            <a:r>
              <a:rPr sz="1400" b="0" dirty="0">
                <a:latin typeface="BIZ UDP明朝 Medium"/>
                <a:cs typeface="BIZ UDP明朝 Medium"/>
              </a:rPr>
              <a:t>Park）のTeng</a:t>
            </a:r>
            <a:r>
              <a:rPr sz="1400" b="0" spc="290" dirty="0">
                <a:latin typeface="BIZ UDP明朝 Medium"/>
                <a:cs typeface="BIZ UDP明朝 Medium"/>
              </a:rPr>
              <a:t> </a:t>
            </a:r>
            <a:r>
              <a:rPr sz="1400" b="0" dirty="0">
                <a:latin typeface="BIZ UDP明朝 Medium"/>
                <a:cs typeface="BIZ UDP明朝 Medium"/>
              </a:rPr>
              <a:t>Li</a:t>
            </a:r>
            <a:r>
              <a:rPr sz="1400" b="0" spc="-10" dirty="0">
                <a:latin typeface="BIZ UDP明朝 Medium"/>
                <a:cs typeface="BIZ UDP明朝 Medium"/>
              </a:rPr>
              <a:t>らが発表した論文</a:t>
            </a:r>
            <a:endParaRPr sz="1400" dirty="0">
              <a:latin typeface="BIZ UDP明朝 Medium"/>
              <a:cs typeface="BIZ UDP明朝 Medium"/>
            </a:endParaRPr>
          </a:p>
          <a:p>
            <a:pPr marL="52069" marR="40640" algn="just">
              <a:lnSpc>
                <a:spcPct val="100000"/>
              </a:lnSpc>
            </a:pPr>
            <a:r>
              <a:rPr sz="1400" b="0" dirty="0">
                <a:latin typeface="BIZ UDP明朝 Medium"/>
                <a:cs typeface="BIZ UDP明朝 Medium"/>
              </a:rPr>
              <a:t>「Processing bulk natural wood into a </a:t>
            </a:r>
            <a:r>
              <a:rPr sz="1400" b="0" spc="-10" dirty="0">
                <a:latin typeface="BIZ UDP明朝 Medium"/>
                <a:cs typeface="BIZ UDP明朝 Medium"/>
              </a:rPr>
              <a:t>high-</a:t>
            </a:r>
            <a:r>
              <a:rPr sz="1400" b="0" dirty="0">
                <a:latin typeface="BIZ UDP明朝 Medium"/>
                <a:cs typeface="BIZ UDP明朝 Medium"/>
              </a:rPr>
              <a:t>performance structural </a:t>
            </a:r>
            <a:r>
              <a:rPr sz="1400" b="0" spc="-10" dirty="0">
                <a:latin typeface="BIZ UDP明朝 Medium"/>
                <a:cs typeface="BIZ UDP明朝 Medium"/>
              </a:rPr>
              <a:t>material</a:t>
            </a:r>
            <a:r>
              <a:rPr sz="1400" b="0" spc="-25" dirty="0">
                <a:latin typeface="BIZ UDP明朝 Medium"/>
                <a:cs typeface="BIZ UDP明朝 Medium"/>
              </a:rPr>
              <a:t>」が</a:t>
            </a:r>
            <a:r>
              <a:rPr sz="1400" b="0" dirty="0">
                <a:latin typeface="BIZ UDP明朝 Medium"/>
                <a:cs typeface="BIZ UDP明朝 Medium"/>
              </a:rPr>
              <a:t>掲載されており、</a:t>
            </a:r>
            <a:r>
              <a:rPr sz="1400" b="1" u="sng" dirty="0">
                <a:solidFill>
                  <a:srgbClr val="C00000"/>
                </a:solidFill>
                <a:latin typeface="BIZ UDP明朝 Medium"/>
                <a:cs typeface="BIZ UDP明朝 Medium"/>
              </a:rPr>
              <a:t>木材のリグニン（lignin）とヘミセルロース（hemicellulose）</a:t>
            </a:r>
            <a:r>
              <a:rPr sz="1400" b="1" u="sng" spc="-10" dirty="0">
                <a:solidFill>
                  <a:srgbClr val="C00000"/>
                </a:solidFill>
                <a:latin typeface="BIZ UDP明朝 Medium"/>
                <a:cs typeface="BIZ UDP明朝 Medium"/>
              </a:rPr>
              <a:t>を除去して圧縮す</a:t>
            </a:r>
            <a:r>
              <a:rPr sz="1400" b="1" u="sng" spc="-20" dirty="0">
                <a:solidFill>
                  <a:srgbClr val="C00000"/>
                </a:solidFill>
                <a:latin typeface="BIZ UDP明朝 Medium"/>
                <a:cs typeface="BIZ UDP明朝 Medium"/>
              </a:rPr>
              <a:t>ると木材の強度が劇的に増す</a:t>
            </a:r>
            <a:r>
              <a:rPr sz="1400" b="0" spc="-20" dirty="0">
                <a:latin typeface="BIZ UDP明朝 Medium"/>
                <a:cs typeface="BIZ UDP明朝 Medium"/>
              </a:rPr>
              <a:t>との研究成果が発表されている。</a:t>
            </a:r>
            <a:endParaRPr sz="1400" dirty="0">
              <a:latin typeface="BIZ UDP明朝 Medium"/>
              <a:cs typeface="BIZ UDP明朝 Medium"/>
            </a:endParaRPr>
          </a:p>
          <a:p>
            <a:pPr>
              <a:lnSpc>
                <a:spcPct val="100000"/>
              </a:lnSpc>
              <a:spcBef>
                <a:spcPts val="15"/>
              </a:spcBef>
            </a:pPr>
            <a:endParaRPr sz="1300" dirty="0">
              <a:latin typeface="BIZ UDP明朝 Medium"/>
              <a:cs typeface="BIZ UDP明朝 Medium"/>
            </a:endParaRPr>
          </a:p>
          <a:p>
            <a:pPr marL="52069">
              <a:lnSpc>
                <a:spcPts val="1710"/>
              </a:lnSpc>
            </a:pPr>
            <a:r>
              <a:rPr sz="1450" i="1" spc="-35" dirty="0">
                <a:latin typeface="BIZ UDP明朝 Medium"/>
                <a:cs typeface="BIZ UDP明朝 Medium"/>
              </a:rPr>
              <a:t>Processing</a:t>
            </a:r>
            <a:r>
              <a:rPr sz="1450" i="1" spc="-75" dirty="0">
                <a:latin typeface="BIZ UDP明朝 Medium"/>
                <a:cs typeface="BIZ UDP明朝 Medium"/>
              </a:rPr>
              <a:t> </a:t>
            </a:r>
            <a:r>
              <a:rPr sz="1450" i="1" spc="-20" dirty="0">
                <a:latin typeface="BIZ UDP明朝 Medium"/>
                <a:cs typeface="BIZ UDP明朝 Medium"/>
              </a:rPr>
              <a:t>bulk</a:t>
            </a:r>
            <a:r>
              <a:rPr sz="1450" i="1" spc="-65" dirty="0">
                <a:latin typeface="BIZ UDP明朝 Medium"/>
                <a:cs typeface="BIZ UDP明朝 Medium"/>
              </a:rPr>
              <a:t> </a:t>
            </a:r>
            <a:r>
              <a:rPr sz="1450" i="1" spc="-25" dirty="0">
                <a:latin typeface="BIZ UDP明朝 Medium"/>
                <a:cs typeface="BIZ UDP明朝 Medium"/>
              </a:rPr>
              <a:t>natural</a:t>
            </a:r>
            <a:r>
              <a:rPr sz="1450" i="1" spc="-65" dirty="0">
                <a:latin typeface="BIZ UDP明朝 Medium"/>
                <a:cs typeface="BIZ UDP明朝 Medium"/>
              </a:rPr>
              <a:t> </a:t>
            </a:r>
            <a:r>
              <a:rPr sz="1450" i="1" spc="-25" dirty="0">
                <a:latin typeface="BIZ UDP明朝 Medium"/>
                <a:cs typeface="BIZ UDP明朝 Medium"/>
              </a:rPr>
              <a:t>wood</a:t>
            </a:r>
            <a:r>
              <a:rPr sz="1450" i="1" spc="-50" dirty="0">
                <a:latin typeface="BIZ UDP明朝 Medium"/>
                <a:cs typeface="BIZ UDP明朝 Medium"/>
              </a:rPr>
              <a:t> </a:t>
            </a:r>
            <a:r>
              <a:rPr sz="1450" i="1" spc="-20" dirty="0">
                <a:latin typeface="BIZ UDP明朝 Medium"/>
                <a:cs typeface="BIZ UDP明朝 Medium"/>
              </a:rPr>
              <a:t>into</a:t>
            </a:r>
            <a:r>
              <a:rPr sz="1450" i="1" spc="-50" dirty="0">
                <a:latin typeface="BIZ UDP明朝 Medium"/>
                <a:cs typeface="BIZ UDP明朝 Medium"/>
              </a:rPr>
              <a:t> </a:t>
            </a:r>
            <a:r>
              <a:rPr sz="1450" i="1" dirty="0">
                <a:latin typeface="BIZ UDP明朝 Medium"/>
                <a:cs typeface="BIZ UDP明朝 Medium"/>
              </a:rPr>
              <a:t>a</a:t>
            </a:r>
            <a:r>
              <a:rPr sz="1450" i="1" spc="-30" dirty="0">
                <a:latin typeface="BIZ UDP明朝 Medium"/>
                <a:cs typeface="BIZ UDP明朝 Medium"/>
              </a:rPr>
              <a:t> </a:t>
            </a:r>
            <a:r>
              <a:rPr sz="1450" i="1" spc="-35" dirty="0">
                <a:latin typeface="BIZ UDP明朝 Medium"/>
                <a:cs typeface="BIZ UDP明朝 Medium"/>
              </a:rPr>
              <a:t>high-performance</a:t>
            </a:r>
            <a:r>
              <a:rPr sz="1450" i="1" spc="-50" dirty="0">
                <a:latin typeface="BIZ UDP明朝 Medium"/>
                <a:cs typeface="BIZ UDP明朝 Medium"/>
              </a:rPr>
              <a:t> </a:t>
            </a:r>
            <a:r>
              <a:rPr sz="1450" i="1" spc="-30" dirty="0">
                <a:latin typeface="BIZ UDP明朝 Medium"/>
                <a:cs typeface="BIZ UDP明朝 Medium"/>
              </a:rPr>
              <a:t>structural</a:t>
            </a:r>
            <a:r>
              <a:rPr sz="1450" i="1" spc="-65" dirty="0">
                <a:latin typeface="BIZ UDP明朝 Medium"/>
                <a:cs typeface="BIZ UDP明朝 Medium"/>
              </a:rPr>
              <a:t> </a:t>
            </a:r>
            <a:r>
              <a:rPr sz="1450" i="1" spc="-10" dirty="0">
                <a:latin typeface="BIZ UDP明朝 Medium"/>
                <a:cs typeface="BIZ UDP明朝 Medium"/>
              </a:rPr>
              <a:t>material</a:t>
            </a:r>
            <a:endParaRPr sz="1450" dirty="0">
              <a:latin typeface="BIZ UDP明朝 Medium"/>
              <a:cs typeface="BIZ UDP明朝 Medium"/>
            </a:endParaRPr>
          </a:p>
          <a:p>
            <a:pPr marL="52069">
              <a:lnSpc>
                <a:spcPts val="1705"/>
              </a:lnSpc>
            </a:pPr>
            <a:r>
              <a:rPr sz="1450" i="1" spc="-30" dirty="0">
                <a:latin typeface="BIZ UDP明朝 Medium"/>
                <a:cs typeface="BIZ UDP明朝 Medium"/>
              </a:rPr>
              <a:t>（Nature</a:t>
            </a:r>
            <a:r>
              <a:rPr sz="1450" i="1" spc="-95" dirty="0">
                <a:latin typeface="BIZ UDP明朝 Medium"/>
                <a:cs typeface="BIZ UDP明朝 Medium"/>
              </a:rPr>
              <a:t> </a:t>
            </a:r>
            <a:r>
              <a:rPr sz="1450" i="1" spc="-30" dirty="0">
                <a:latin typeface="BIZ UDP明朝 Medium"/>
                <a:cs typeface="BIZ UDP明朝 Medium"/>
              </a:rPr>
              <a:t>volume</a:t>
            </a:r>
            <a:r>
              <a:rPr sz="1450" i="1" spc="-75" dirty="0">
                <a:latin typeface="BIZ UDP明朝 Medium"/>
                <a:cs typeface="BIZ UDP明朝 Medium"/>
              </a:rPr>
              <a:t> </a:t>
            </a:r>
            <a:r>
              <a:rPr sz="1450" i="1" spc="-25" dirty="0">
                <a:latin typeface="BIZ UDP明朝 Medium"/>
                <a:cs typeface="BIZ UDP明朝 Medium"/>
              </a:rPr>
              <a:t>554,</a:t>
            </a:r>
            <a:r>
              <a:rPr sz="1450" i="1" spc="-80" dirty="0">
                <a:latin typeface="BIZ UDP明朝 Medium"/>
                <a:cs typeface="BIZ UDP明朝 Medium"/>
              </a:rPr>
              <a:t> </a:t>
            </a:r>
            <a:r>
              <a:rPr sz="1450" i="1" spc="-20" dirty="0">
                <a:latin typeface="BIZ UDP明朝 Medium"/>
                <a:cs typeface="BIZ UDP明朝 Medium"/>
              </a:rPr>
              <a:t>pages</a:t>
            </a:r>
            <a:r>
              <a:rPr sz="1450" i="1" spc="-70" dirty="0">
                <a:latin typeface="BIZ UDP明朝 Medium"/>
                <a:cs typeface="BIZ UDP明朝 Medium"/>
              </a:rPr>
              <a:t> </a:t>
            </a:r>
            <a:r>
              <a:rPr sz="1450" i="1" spc="-40" dirty="0">
                <a:latin typeface="BIZ UDP明朝 Medium"/>
                <a:cs typeface="BIZ UDP明朝 Medium"/>
              </a:rPr>
              <a:t>224–228</a:t>
            </a:r>
            <a:r>
              <a:rPr sz="1450" i="1" spc="-85" dirty="0">
                <a:latin typeface="BIZ UDP明朝 Medium"/>
                <a:cs typeface="BIZ UDP明朝 Medium"/>
              </a:rPr>
              <a:t> </a:t>
            </a:r>
            <a:r>
              <a:rPr sz="1450" i="1" dirty="0">
                <a:latin typeface="BIZ UDP明朝 Medium"/>
                <a:cs typeface="BIZ UDP明朝 Medium"/>
              </a:rPr>
              <a:t>08</a:t>
            </a:r>
            <a:r>
              <a:rPr sz="1450" i="1" spc="-70" dirty="0">
                <a:latin typeface="BIZ UDP明朝 Medium"/>
                <a:cs typeface="BIZ UDP明朝 Medium"/>
              </a:rPr>
              <a:t> </a:t>
            </a:r>
            <a:r>
              <a:rPr sz="1450" i="1" spc="-30" dirty="0">
                <a:latin typeface="BIZ UDP明朝 Medium"/>
                <a:cs typeface="BIZ UDP明朝 Medium"/>
              </a:rPr>
              <a:t>February</a:t>
            </a:r>
            <a:r>
              <a:rPr sz="1450" i="1" spc="-90" dirty="0">
                <a:latin typeface="BIZ UDP明朝 Medium"/>
                <a:cs typeface="BIZ UDP明朝 Medium"/>
              </a:rPr>
              <a:t> </a:t>
            </a:r>
            <a:r>
              <a:rPr sz="1450" i="1" spc="-10" dirty="0">
                <a:latin typeface="BIZ UDP明朝 Medium"/>
                <a:cs typeface="BIZ UDP明朝 Medium"/>
              </a:rPr>
              <a:t>2018)</a:t>
            </a:r>
            <a:endParaRPr sz="1450" dirty="0">
              <a:latin typeface="BIZ UDP明朝 Medium"/>
              <a:cs typeface="BIZ UDP明朝 Medium"/>
            </a:endParaRPr>
          </a:p>
          <a:p>
            <a:pPr marL="52069">
              <a:lnSpc>
                <a:spcPts val="1675"/>
              </a:lnSpc>
            </a:pPr>
            <a:r>
              <a:rPr sz="1400" b="0" u="sng" spc="-10" dirty="0">
                <a:solidFill>
                  <a:srgbClr val="0563C1"/>
                </a:solidFill>
                <a:uFill>
                  <a:solidFill>
                    <a:srgbClr val="0563C1"/>
                  </a:solidFill>
                </a:uFill>
                <a:latin typeface="BIZ UDP明朝 Medium"/>
                <a:cs typeface="BIZ UDP明朝 Medium"/>
                <a:hlinkClick r:id="rId2"/>
              </a:rPr>
              <a:t>https://www.nature.com/articles/nature25476</a:t>
            </a:r>
            <a:endParaRPr sz="1400" dirty="0">
              <a:latin typeface="BIZ UDP明朝 Medium"/>
              <a:cs typeface="BIZ UDP明朝 Medium"/>
            </a:endParaRPr>
          </a:p>
          <a:p>
            <a:pPr>
              <a:lnSpc>
                <a:spcPct val="100000"/>
              </a:lnSpc>
              <a:spcBef>
                <a:spcPts val="5"/>
              </a:spcBef>
            </a:pPr>
            <a:endParaRPr sz="1350" dirty="0">
              <a:latin typeface="BIZ UDP明朝 Medium"/>
              <a:cs typeface="BIZ UDP明朝 Medium"/>
            </a:endParaRPr>
          </a:p>
          <a:p>
            <a:pPr marL="52069">
              <a:lnSpc>
                <a:spcPct val="100000"/>
              </a:lnSpc>
            </a:pPr>
            <a:r>
              <a:rPr sz="1400" b="0" spc="60" dirty="0">
                <a:latin typeface="BIZ UDP明朝 Medium"/>
                <a:cs typeface="BIZ UDP明朝 Medium"/>
              </a:rPr>
              <a:t>論文によれば、ナラやカシの木などオーク材を、水酸化ナトリウム</a:t>
            </a:r>
            <a:r>
              <a:rPr sz="1400" b="0" dirty="0">
                <a:latin typeface="BIZ UDP明朝 Medium"/>
                <a:cs typeface="BIZ UDP明朝 Medium"/>
              </a:rPr>
              <a:t>（NaOH）</a:t>
            </a:r>
            <a:r>
              <a:rPr sz="1400" b="0" spc="45" dirty="0">
                <a:latin typeface="BIZ UDP明朝 Medium"/>
                <a:cs typeface="BIZ UDP明朝 Medium"/>
              </a:rPr>
              <a:t>と亜硫酸ナトリウム</a:t>
            </a:r>
            <a:endParaRPr sz="1400" dirty="0">
              <a:latin typeface="BIZ UDP明朝 Medium"/>
              <a:cs typeface="BIZ UDP明朝 Medium"/>
            </a:endParaRPr>
          </a:p>
          <a:p>
            <a:pPr marL="51435" marR="43815" indent="635" algn="just">
              <a:lnSpc>
                <a:spcPct val="100000"/>
              </a:lnSpc>
            </a:pPr>
            <a:r>
              <a:rPr sz="1400" b="0" dirty="0">
                <a:latin typeface="BIZ UDP明朝 Medium"/>
                <a:cs typeface="BIZ UDP明朝 Medium"/>
              </a:rPr>
              <a:t>（Na</a:t>
            </a:r>
            <a:r>
              <a:rPr sz="1350" b="0" baseline="24691" dirty="0">
                <a:latin typeface="BIZ UDP明朝 Medium"/>
                <a:cs typeface="BIZ UDP明朝 Medium"/>
              </a:rPr>
              <a:t>2</a:t>
            </a:r>
            <a:r>
              <a:rPr sz="1400" b="0" dirty="0">
                <a:latin typeface="BIZ UDP明朝 Medium"/>
                <a:cs typeface="BIZ UDP明朝 Medium"/>
              </a:rPr>
              <a:t>SO</a:t>
            </a:r>
            <a:r>
              <a:rPr sz="1350" b="0" baseline="24691" dirty="0">
                <a:latin typeface="BIZ UDP明朝 Medium"/>
                <a:cs typeface="BIZ UDP明朝 Medium"/>
              </a:rPr>
              <a:t>3</a:t>
            </a:r>
            <a:r>
              <a:rPr sz="1400" b="0" dirty="0">
                <a:latin typeface="BIZ UDP明朝 Medium"/>
                <a:cs typeface="BIZ UDP明朝 Medium"/>
              </a:rPr>
              <a:t>）の溶液に浸し7時間煮沸。その後、100℃で1日圧縮すると元の大きさの1/5</a:t>
            </a:r>
            <a:r>
              <a:rPr sz="1400" b="0" spc="-15" dirty="0">
                <a:latin typeface="BIZ UDP明朝 Medium"/>
                <a:cs typeface="BIZ UDP明朝 Medium"/>
              </a:rPr>
              <a:t>になり強</a:t>
            </a:r>
            <a:r>
              <a:rPr sz="1400" b="0" dirty="0">
                <a:latin typeface="BIZ UDP明朝 Medium"/>
                <a:cs typeface="BIZ UDP明朝 Medium"/>
              </a:rPr>
              <a:t>度が</a:t>
            </a:r>
            <a:r>
              <a:rPr sz="1400" b="0" spc="-10" dirty="0">
                <a:latin typeface="BIZ UDP明朝 Medium"/>
                <a:cs typeface="BIZ UDP明朝 Medium"/>
              </a:rPr>
              <a:t>11.5倍に向上したとしている。木材を単純にプレス圧縮する方法では、強度は</a:t>
            </a:r>
            <a:r>
              <a:rPr sz="1400" b="0" dirty="0">
                <a:latin typeface="BIZ UDP明朝 Medium"/>
                <a:cs typeface="BIZ UDP明朝 Medium"/>
              </a:rPr>
              <a:t>3</a:t>
            </a:r>
            <a:r>
              <a:rPr sz="1400" b="0" spc="-20" dirty="0">
                <a:latin typeface="BIZ UDP明朝 Medium"/>
                <a:cs typeface="BIZ UDP明朝 Medium"/>
              </a:rPr>
              <a:t>倍になる程度</a:t>
            </a:r>
            <a:r>
              <a:rPr sz="1400" b="0" spc="-5" dirty="0">
                <a:latin typeface="BIZ UDP明朝 Medium"/>
                <a:cs typeface="BIZ UDP明朝 Medium"/>
              </a:rPr>
              <a:t>だが、</a:t>
            </a:r>
            <a:r>
              <a:rPr sz="1400" b="0" dirty="0">
                <a:latin typeface="BIZ UDP明朝 Medium"/>
                <a:cs typeface="BIZ UDP明朝 Medium"/>
              </a:rPr>
              <a:t>Teng</a:t>
            </a:r>
            <a:r>
              <a:rPr sz="1400" b="0" spc="20" dirty="0">
                <a:latin typeface="BIZ UDP明朝 Medium"/>
                <a:cs typeface="BIZ UDP明朝 Medium"/>
              </a:rPr>
              <a:t> </a:t>
            </a:r>
            <a:r>
              <a:rPr sz="1400" b="0" dirty="0">
                <a:latin typeface="BIZ UDP明朝 Medium"/>
                <a:cs typeface="BIZ UDP明朝 Medium"/>
              </a:rPr>
              <a:t>Li</a:t>
            </a:r>
            <a:r>
              <a:rPr sz="1400" b="0" spc="-15" dirty="0">
                <a:latin typeface="BIZ UDP明朝 Medium"/>
                <a:cs typeface="BIZ UDP明朝 Medium"/>
              </a:rPr>
              <a:t>らの手法による</a:t>
            </a:r>
            <a:r>
              <a:rPr sz="1400" b="0" spc="-10" dirty="0">
                <a:latin typeface="BIZ UDP明朝 Medium"/>
                <a:cs typeface="BIZ UDP明朝 Medium"/>
              </a:rPr>
              <a:t>11.5</a:t>
            </a:r>
            <a:r>
              <a:rPr sz="1400" b="0" spc="-15" dirty="0">
                <a:latin typeface="BIZ UDP明朝 Medium"/>
                <a:cs typeface="BIZ UDP明朝 Medium"/>
              </a:rPr>
              <a:t>倍の強度は驚異的である。</a:t>
            </a:r>
            <a:endParaRPr sz="1400" dirty="0">
              <a:latin typeface="BIZ UDP明朝 Medium"/>
              <a:cs typeface="BIZ UDP明朝 Medium"/>
            </a:endParaRPr>
          </a:p>
          <a:p>
            <a:pPr marL="50800" marR="43180">
              <a:lnSpc>
                <a:spcPct val="100000"/>
              </a:lnSpc>
            </a:pPr>
            <a:r>
              <a:rPr sz="1400" b="0" spc="-15" dirty="0">
                <a:solidFill>
                  <a:srgbClr val="C00000"/>
                </a:solidFill>
                <a:latin typeface="BIZ UDP明朝 Medium"/>
                <a:cs typeface="BIZ UDP明朝 Medium"/>
              </a:rPr>
              <a:t>セルロースは、化学薬品との煮沸処理の影響を受けないが、リグニンやヘミセルロースは一部が溶</a:t>
            </a:r>
            <a:r>
              <a:rPr sz="1400" b="0" spc="-20" dirty="0">
                <a:solidFill>
                  <a:srgbClr val="C00000"/>
                </a:solidFill>
                <a:latin typeface="BIZ UDP明朝 Medium"/>
                <a:cs typeface="BIZ UDP明朝 Medium"/>
              </a:rPr>
              <a:t>解し、木材構造体に空洞ができ、この空隙を圧縮して潰すと、鉄よりも固くなる。</a:t>
            </a:r>
            <a:endParaRPr sz="1400" dirty="0">
              <a:latin typeface="BIZ UDP明朝 Medium"/>
              <a:cs typeface="BIZ UDP明朝 Medium"/>
            </a:endParaRPr>
          </a:p>
          <a:p>
            <a:pPr marL="50800" marR="45720" algn="just">
              <a:lnSpc>
                <a:spcPct val="100000"/>
              </a:lnSpc>
              <a:spcBef>
                <a:spcPts val="5"/>
              </a:spcBef>
            </a:pPr>
            <a:r>
              <a:rPr sz="1400" b="0" spc="-15" dirty="0">
                <a:latin typeface="BIZ UDP明朝 Medium"/>
                <a:cs typeface="BIZ UDP明朝 Medium"/>
              </a:rPr>
              <a:t>従来行なわれてきた木材からセルロースを抽出し、新しい素材などと合成して強度を得る方法とは</a:t>
            </a:r>
            <a:r>
              <a:rPr sz="1400" b="0" spc="-10" dirty="0">
                <a:latin typeface="BIZ UDP明朝 Medium"/>
                <a:cs typeface="BIZ UDP明朝 Medium"/>
              </a:rPr>
              <a:t>根本的に異なり、将に「</a:t>
            </a:r>
            <a:r>
              <a:rPr sz="1400" b="0" dirty="0">
                <a:latin typeface="BIZ UDP明朝 Medium"/>
                <a:cs typeface="BIZ UDP明朝 Medium"/>
              </a:rPr>
              <a:t>a</a:t>
            </a:r>
            <a:r>
              <a:rPr sz="1400" b="0" spc="235" dirty="0">
                <a:latin typeface="BIZ UDP明朝 Medium"/>
                <a:cs typeface="BIZ UDP明朝 Medium"/>
              </a:rPr>
              <a:t> </a:t>
            </a:r>
            <a:r>
              <a:rPr sz="1400" b="0" spc="-10" dirty="0">
                <a:latin typeface="BIZ UDP明朝 Medium"/>
                <a:cs typeface="BIZ UDP明朝 Medium"/>
              </a:rPr>
              <a:t>low-</a:t>
            </a:r>
            <a:r>
              <a:rPr sz="1400" b="0" dirty="0">
                <a:latin typeface="BIZ UDP明朝 Medium"/>
                <a:cs typeface="BIZ UDP明朝 Medium"/>
              </a:rPr>
              <a:t>cost</a:t>
            </a:r>
            <a:r>
              <a:rPr sz="1400" b="0" spc="114" dirty="0">
                <a:latin typeface="BIZ UDP明朝 Medium"/>
                <a:cs typeface="BIZ UDP明朝 Medium"/>
              </a:rPr>
              <a:t>, </a:t>
            </a:r>
            <a:r>
              <a:rPr sz="1400" b="0" spc="-10" dirty="0">
                <a:latin typeface="BIZ UDP明朝 Medium"/>
                <a:cs typeface="BIZ UDP明朝 Medium"/>
              </a:rPr>
              <a:t>high-</a:t>
            </a:r>
            <a:r>
              <a:rPr sz="1400" b="0" dirty="0">
                <a:latin typeface="BIZ UDP明朝 Medium"/>
                <a:cs typeface="BIZ UDP明朝 Medium"/>
              </a:rPr>
              <a:t>performance,</a:t>
            </a:r>
            <a:r>
              <a:rPr sz="1400" b="0" spc="245" dirty="0">
                <a:latin typeface="BIZ UDP明朝 Medium"/>
                <a:cs typeface="BIZ UDP明朝 Medium"/>
              </a:rPr>
              <a:t> </a:t>
            </a:r>
            <a:r>
              <a:rPr sz="1400" b="0" dirty="0">
                <a:latin typeface="BIZ UDP明朝 Medium"/>
                <a:cs typeface="BIZ UDP明朝 Medium"/>
              </a:rPr>
              <a:t>lightweight</a:t>
            </a:r>
            <a:r>
              <a:rPr sz="1400" b="0" spc="220" dirty="0">
                <a:latin typeface="BIZ UDP明朝 Medium"/>
                <a:cs typeface="BIZ UDP明朝 Medium"/>
              </a:rPr>
              <a:t> </a:t>
            </a:r>
            <a:r>
              <a:rPr sz="1400" b="0" spc="-10" dirty="0">
                <a:latin typeface="BIZ UDP明朝 Medium"/>
                <a:cs typeface="BIZ UDP明朝 Medium"/>
              </a:rPr>
              <a:t>alternative</a:t>
            </a:r>
            <a:r>
              <a:rPr sz="1400" b="0" spc="-20" dirty="0">
                <a:latin typeface="BIZ UDP明朝 Medium"/>
                <a:cs typeface="BIZ UDP明朝 Medium"/>
              </a:rPr>
              <a:t>」であ</a:t>
            </a:r>
            <a:r>
              <a:rPr sz="1400" b="0" spc="-25" dirty="0">
                <a:latin typeface="BIZ UDP明朝 Medium"/>
                <a:cs typeface="BIZ UDP明朝 Medium"/>
              </a:rPr>
              <a:t>る。</a:t>
            </a:r>
            <a:endParaRPr sz="1400" dirty="0">
              <a:latin typeface="BIZ UDP明朝 Medium"/>
              <a:cs typeface="BIZ UDP明朝 Medium"/>
            </a:endParaRPr>
          </a:p>
        </p:txBody>
      </p:sp>
      <p:pic>
        <p:nvPicPr>
          <p:cNvPr id="14" name="object 14"/>
          <p:cNvPicPr/>
          <p:nvPr/>
        </p:nvPicPr>
        <p:blipFill>
          <a:blip r:embed="rId3" cstate="print"/>
          <a:stretch>
            <a:fillRect/>
          </a:stretch>
        </p:blipFill>
        <p:spPr>
          <a:xfrm>
            <a:off x="7834883" y="1258824"/>
            <a:ext cx="3654551" cy="5305043"/>
          </a:xfrm>
          <a:prstGeom prst="rect">
            <a:avLst/>
          </a:prstGeom>
        </p:spPr>
      </p:pic>
      <p:sp>
        <p:nvSpPr>
          <p:cNvPr id="15" name="object 15"/>
          <p:cNvSpPr txBox="1"/>
          <p:nvPr/>
        </p:nvSpPr>
        <p:spPr>
          <a:xfrm>
            <a:off x="9122588" y="6592513"/>
            <a:ext cx="1076960" cy="193675"/>
          </a:xfrm>
          <a:prstGeom prst="rect">
            <a:avLst/>
          </a:prstGeom>
        </p:spPr>
        <p:txBody>
          <a:bodyPr vert="horz" wrap="square" lIns="0" tIns="12700" rIns="0" bIns="0" rtlCol="0">
            <a:spAutoFit/>
          </a:bodyPr>
          <a:lstStyle/>
          <a:p>
            <a:pPr marL="12700">
              <a:lnSpc>
                <a:spcPct val="100000"/>
              </a:lnSpc>
              <a:spcBef>
                <a:spcPts val="100"/>
              </a:spcBef>
            </a:pPr>
            <a:r>
              <a:rPr sz="1100" b="0" spc="-10" dirty="0">
                <a:latin typeface="BIZ UDP明朝 Medium"/>
                <a:cs typeface="BIZ UDP明朝 Medium"/>
              </a:rPr>
              <a:t>出典：三井不動産</a:t>
            </a:r>
            <a:endParaRPr sz="1100">
              <a:latin typeface="BIZ UDP明朝 Medium"/>
              <a:cs typeface="BIZ UDP明朝 Medium"/>
            </a:endParaRPr>
          </a:p>
        </p:txBody>
      </p:sp>
      <p:sp>
        <p:nvSpPr>
          <p:cNvPr id="16" name="object 16"/>
          <p:cNvSpPr txBox="1"/>
          <p:nvPr/>
        </p:nvSpPr>
        <p:spPr>
          <a:xfrm>
            <a:off x="8466184" y="965131"/>
            <a:ext cx="2569845" cy="269240"/>
          </a:xfrm>
          <a:prstGeom prst="rect">
            <a:avLst/>
          </a:prstGeom>
        </p:spPr>
        <p:txBody>
          <a:bodyPr vert="horz" wrap="square" lIns="0" tIns="12065" rIns="0" bIns="0" rtlCol="0">
            <a:spAutoFit/>
          </a:bodyPr>
          <a:lstStyle/>
          <a:p>
            <a:pPr marL="12700">
              <a:lnSpc>
                <a:spcPct val="100000"/>
              </a:lnSpc>
              <a:spcBef>
                <a:spcPts val="95"/>
              </a:spcBef>
            </a:pPr>
            <a:r>
              <a:rPr sz="1600" b="0" spc="-25" dirty="0">
                <a:latin typeface="BIZ UDP明朝 Medium"/>
                <a:cs typeface="BIZ UDP明朝 Medium"/>
              </a:rPr>
              <a:t>三友新聞</a:t>
            </a:r>
            <a:r>
              <a:rPr sz="1600" b="0" spc="-10" dirty="0">
                <a:latin typeface="BIZ UDP明朝 Medium"/>
                <a:cs typeface="BIZ UDP明朝 Medium"/>
              </a:rPr>
              <a:t>（</a:t>
            </a:r>
            <a:r>
              <a:rPr sz="1600" b="0" spc="-25" dirty="0">
                <a:latin typeface="BIZ UDP明朝 Medium"/>
                <a:cs typeface="BIZ UDP明朝 Medium"/>
              </a:rPr>
              <a:t>令和</a:t>
            </a:r>
            <a:r>
              <a:rPr sz="1600" b="0" spc="-30" dirty="0">
                <a:latin typeface="BIZ UDP明朝 Medium"/>
                <a:cs typeface="BIZ UDP明朝 Medium"/>
              </a:rPr>
              <a:t>2</a:t>
            </a:r>
            <a:r>
              <a:rPr sz="1600" b="0" spc="-25" dirty="0">
                <a:latin typeface="BIZ UDP明朝 Medium"/>
                <a:cs typeface="BIZ UDP明朝 Medium"/>
              </a:rPr>
              <a:t>年10月</a:t>
            </a:r>
            <a:r>
              <a:rPr sz="1600" b="0" spc="-30" dirty="0">
                <a:latin typeface="BIZ UDP明朝 Medium"/>
                <a:cs typeface="BIZ UDP明朝 Medium"/>
              </a:rPr>
              <a:t>8</a:t>
            </a:r>
            <a:r>
              <a:rPr sz="1600" b="0" spc="-25" dirty="0">
                <a:latin typeface="BIZ UDP明朝 Medium"/>
                <a:cs typeface="BIZ UDP明朝 Medium"/>
              </a:rPr>
              <a:t>日</a:t>
            </a:r>
            <a:r>
              <a:rPr sz="1600" b="0" spc="-50" dirty="0">
                <a:latin typeface="BIZ UDP明朝 Medium"/>
                <a:cs typeface="BIZ UDP明朝 Medium"/>
              </a:rPr>
              <a:t>）</a:t>
            </a:r>
            <a:endParaRPr sz="1600">
              <a:latin typeface="BIZ UDP明朝 Medium"/>
              <a:cs typeface="BIZ UDP明朝 Medium"/>
            </a:endParaRPr>
          </a:p>
        </p:txBody>
      </p:sp>
      <p:sp>
        <p:nvSpPr>
          <p:cNvPr id="17" name="object 17"/>
          <p:cNvSpPr txBox="1"/>
          <p:nvPr/>
        </p:nvSpPr>
        <p:spPr>
          <a:xfrm>
            <a:off x="11566742" y="2373500"/>
            <a:ext cx="254000" cy="2715895"/>
          </a:xfrm>
          <a:prstGeom prst="rect">
            <a:avLst/>
          </a:prstGeom>
        </p:spPr>
        <p:txBody>
          <a:bodyPr vert="eaVert" wrap="square" lIns="0" tIns="0" rIns="0" bIns="0" rtlCol="0">
            <a:spAutoFit/>
          </a:bodyPr>
          <a:lstStyle/>
          <a:p>
            <a:pPr marL="12700">
              <a:lnSpc>
                <a:spcPct val="65000"/>
              </a:lnSpc>
            </a:pPr>
            <a:r>
              <a:rPr sz="1800" b="0" dirty="0">
                <a:latin typeface="BIZ UDP明朝 Medium"/>
                <a:cs typeface="BIZ UDP明朝 Medium"/>
              </a:rPr>
              <a:t>都心</a:t>
            </a:r>
            <a:r>
              <a:rPr sz="1800" b="0" spc="-229" dirty="0">
                <a:latin typeface="BIZ UDP明朝 Medium"/>
                <a:cs typeface="BIZ UDP明朝 Medium"/>
              </a:rPr>
              <a:t>の</a:t>
            </a:r>
            <a:r>
              <a:rPr sz="1800" b="0" dirty="0">
                <a:latin typeface="BIZ UDP明朝 Medium"/>
                <a:cs typeface="BIZ UDP明朝 Medium"/>
              </a:rPr>
              <a:t>木造高層建築</a:t>
            </a:r>
            <a:r>
              <a:rPr sz="1800" b="0" spc="-195" dirty="0">
                <a:latin typeface="BIZ UDP明朝 Medium"/>
                <a:cs typeface="BIZ UDP明朝 Medium"/>
              </a:rPr>
              <a:t>に</a:t>
            </a:r>
            <a:r>
              <a:rPr sz="1800" b="0" dirty="0">
                <a:latin typeface="BIZ UDP明朝 Medium"/>
                <a:cs typeface="BIZ UDP明朝 Medium"/>
              </a:rPr>
              <a:t>挑戦</a:t>
            </a:r>
            <a:endParaRPr sz="1800">
              <a:latin typeface="BIZ UDP明朝 Medium"/>
              <a:cs typeface="BIZ UDP明朝 Medium"/>
            </a:endParaRPr>
          </a:p>
        </p:txBody>
      </p:sp>
      <p:grpSp>
        <p:nvGrpSpPr>
          <p:cNvPr id="18" name="object 18"/>
          <p:cNvGrpSpPr/>
          <p:nvPr/>
        </p:nvGrpSpPr>
        <p:grpSpPr>
          <a:xfrm>
            <a:off x="7632192" y="922022"/>
            <a:ext cx="76200" cy="5839460"/>
            <a:chOff x="7632192" y="922022"/>
            <a:chExt cx="76200" cy="5839460"/>
          </a:xfrm>
        </p:grpSpPr>
        <p:sp>
          <p:nvSpPr>
            <p:cNvPr id="19" name="object 19"/>
            <p:cNvSpPr/>
            <p:nvPr/>
          </p:nvSpPr>
          <p:spPr>
            <a:xfrm>
              <a:off x="7670292" y="960119"/>
              <a:ext cx="0" cy="5763260"/>
            </a:xfrm>
            <a:custGeom>
              <a:avLst/>
              <a:gdLst/>
              <a:ahLst/>
              <a:cxnLst/>
              <a:rect l="l" t="t" r="r" b="b"/>
              <a:pathLst>
                <a:path h="5763259">
                  <a:moveTo>
                    <a:pt x="0" y="0"/>
                  </a:moveTo>
                  <a:lnTo>
                    <a:pt x="0" y="38100"/>
                  </a:lnTo>
                  <a:lnTo>
                    <a:pt x="0" y="5724664"/>
                  </a:lnTo>
                  <a:lnTo>
                    <a:pt x="0" y="5762764"/>
                  </a:lnTo>
                </a:path>
              </a:pathLst>
            </a:custGeom>
            <a:ln w="12700">
              <a:solidFill>
                <a:srgbClr val="C00000"/>
              </a:solidFill>
            </a:ln>
          </p:spPr>
          <p:txBody>
            <a:bodyPr wrap="square" lIns="0" tIns="0" rIns="0" bIns="0" rtlCol="0"/>
            <a:lstStyle/>
            <a:p>
              <a:endParaRPr/>
            </a:p>
          </p:txBody>
        </p:sp>
        <p:sp>
          <p:nvSpPr>
            <p:cNvPr id="20" name="object 20"/>
            <p:cNvSpPr/>
            <p:nvPr/>
          </p:nvSpPr>
          <p:spPr>
            <a:xfrm>
              <a:off x="7632192" y="922032"/>
              <a:ext cx="76200" cy="5839460"/>
            </a:xfrm>
            <a:custGeom>
              <a:avLst/>
              <a:gdLst/>
              <a:ahLst/>
              <a:cxnLst/>
              <a:rect l="l" t="t" r="r" b="b"/>
              <a:pathLst>
                <a:path w="76200" h="5839459">
                  <a:moveTo>
                    <a:pt x="76200" y="5800852"/>
                  </a:moveTo>
                  <a:lnTo>
                    <a:pt x="38100" y="5762752"/>
                  </a:lnTo>
                  <a:lnTo>
                    <a:pt x="0" y="5800852"/>
                  </a:lnTo>
                  <a:lnTo>
                    <a:pt x="38100" y="5838952"/>
                  </a:lnTo>
                  <a:lnTo>
                    <a:pt x="76200" y="5800852"/>
                  </a:lnTo>
                  <a:close/>
                </a:path>
                <a:path w="76200" h="5839459">
                  <a:moveTo>
                    <a:pt x="76200" y="38100"/>
                  </a:moveTo>
                  <a:lnTo>
                    <a:pt x="38100" y="0"/>
                  </a:lnTo>
                  <a:lnTo>
                    <a:pt x="0" y="38100"/>
                  </a:lnTo>
                  <a:lnTo>
                    <a:pt x="38100" y="76200"/>
                  </a:lnTo>
                  <a:lnTo>
                    <a:pt x="76200" y="38100"/>
                  </a:lnTo>
                  <a:close/>
                </a:path>
              </a:pathLst>
            </a:custGeom>
            <a:solidFill>
              <a:srgbClr val="C00000"/>
            </a:solidFill>
          </p:spPr>
          <p:txBody>
            <a:bodyPr wrap="square" lIns="0" tIns="0" rIns="0" bIns="0" rtlCol="0"/>
            <a:lstStyle/>
            <a:p>
              <a:endParaRPr/>
            </a:p>
          </p:txBody>
        </p:sp>
      </p:gr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テキスト ボックス 73">
            <a:extLst>
              <a:ext uri="{FF2B5EF4-FFF2-40B4-BE49-F238E27FC236}">
                <a16:creationId xmlns:a16="http://schemas.microsoft.com/office/drawing/2014/main" id="{358AA015-91FE-4C13-991E-FCA077266A63}"/>
              </a:ext>
            </a:extLst>
          </p:cNvPr>
          <p:cNvSpPr txBox="1"/>
          <p:nvPr/>
        </p:nvSpPr>
        <p:spPr>
          <a:xfrm>
            <a:off x="3332938" y="275604"/>
            <a:ext cx="5561789"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突如として登場する</a:t>
            </a:r>
            <a:r>
              <a:rPr kumimoji="1" lang="en-US" altLang="ja-JP" sz="2800" dirty="0" err="1">
                <a:solidFill>
                  <a:sysClr val="windowText" lastClr="000000"/>
                </a:solidFill>
                <a:latin typeface="Amasis MT Pro Black" panose="02040A04050005020304" pitchFamily="18" charset="0"/>
                <a:ea typeface="BIZ UDP明朝 Medium" panose="02020500000000000000" pitchFamily="18" charset="-128"/>
                <a:cs typeface="72 Black" panose="020B0A04030603020204" pitchFamily="34" charset="0"/>
              </a:rPr>
              <a:t>EmTech</a:t>
            </a:r>
            <a:endParaRPr lang="ja-JP" altLang="en-US" sz="2800" dirty="0">
              <a:latin typeface="Amasis MT Pro Black" panose="02040A04050005020304" pitchFamily="18" charset="0"/>
            </a:endParaRPr>
          </a:p>
        </p:txBody>
      </p:sp>
      <p:pic>
        <p:nvPicPr>
          <p:cNvPr id="8" name="Picture 6">
            <a:extLst>
              <a:ext uri="{FF2B5EF4-FFF2-40B4-BE49-F238E27FC236}">
                <a16:creationId xmlns:a16="http://schemas.microsoft.com/office/drawing/2014/main" id="{4A30452D-9AFC-4395-94C0-FC529BF4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217" y="1875205"/>
            <a:ext cx="4151117" cy="3998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99C107-4247-4C3C-B145-F0C790EBB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0" y="5789003"/>
            <a:ext cx="3793019" cy="9229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B4EAC9E-D4F9-4786-8020-E1B3FC452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2636" y="5549921"/>
            <a:ext cx="11334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ispr concept. Cas9 dna and gene engineering biotechnology. Human genome modification medical 58158267">
            <a:extLst>
              <a:ext uri="{FF2B5EF4-FFF2-40B4-BE49-F238E27FC236}">
                <a16:creationId xmlns:a16="http://schemas.microsoft.com/office/drawing/2014/main" id="{E8A5C102-52F0-43A7-898A-4AACD6A60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66087"/>
            <a:ext cx="5920481" cy="371016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A59CC59-3F38-4504-9BEE-BE5C0CD03953}"/>
              </a:ext>
            </a:extLst>
          </p:cNvPr>
          <p:cNvSpPr txBox="1"/>
          <p:nvPr/>
        </p:nvSpPr>
        <p:spPr>
          <a:xfrm>
            <a:off x="476654" y="1167319"/>
            <a:ext cx="5619346" cy="707886"/>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2011</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・開発されました～ではなく</a:t>
            </a:r>
            <a:r>
              <a:rPr kumimoji="1" lang="en-US" altLang="ja-JP" sz="2000" dirty="0">
                <a:latin typeface="Amasis MT Pro Black" panose="02040A04050005020304" pitchFamily="18" charset="0"/>
                <a:ea typeface="BIZ UDP明朝 Medium" panose="02020500000000000000" pitchFamily="18" charset="-128"/>
              </a:rPr>
              <a:t>『</a:t>
            </a:r>
            <a:r>
              <a:rPr kumimoji="1" lang="ja-JP" altLang="en-US" sz="2000" b="1" dirty="0">
                <a:latin typeface="Amasis MT Pro Black" panose="02040A04050005020304" pitchFamily="18" charset="0"/>
                <a:ea typeface="BIZ UDP明朝 Medium" panose="02020500000000000000" pitchFamily="18" charset="-128"/>
              </a:rPr>
              <a:t>商用化</a:t>
            </a:r>
            <a:r>
              <a:rPr kumimoji="1" lang="en-US" altLang="ja-JP" sz="2000" b="1" dirty="0">
                <a:latin typeface="Amasis MT Pro Black" panose="02040A04050005020304" pitchFamily="18" charset="0"/>
                <a:ea typeface="BIZ UDP明朝 Medium" panose="02020500000000000000" pitchFamily="18" charset="-128"/>
              </a:rPr>
              <a:t>』</a:t>
            </a:r>
            <a:r>
              <a:rPr kumimoji="1" lang="ja-JP" altLang="en-US" sz="2000" dirty="0">
                <a:latin typeface="Amasis MT Pro Black" panose="02040A04050005020304" pitchFamily="18" charset="0"/>
                <a:ea typeface="BIZ UDP明朝 Medium" panose="02020500000000000000" pitchFamily="18" charset="-128"/>
              </a:rPr>
              <a:t>されました</a:t>
            </a:r>
            <a:r>
              <a:rPr kumimoji="1" lang="en-US" altLang="ja-JP" sz="2000" dirty="0">
                <a:latin typeface="Amasis MT Pro Black" panose="02040A04050005020304" pitchFamily="18" charset="0"/>
                <a:ea typeface="BIZ UDP明朝 Medium" panose="02020500000000000000" pitchFamily="18" charset="-128"/>
              </a:rPr>
              <a:t>…</a:t>
            </a:r>
            <a:endParaRPr kumimoji="1" lang="ja-JP" altLang="en-US" sz="2000" dirty="0">
              <a:latin typeface="Amasis MT Pro Black" panose="02040A04050005020304" pitchFamily="18" charset="0"/>
              <a:ea typeface="BIZ UDP明朝 Medium" panose="02020500000000000000" pitchFamily="18" charset="-128"/>
            </a:endParaRPr>
          </a:p>
        </p:txBody>
      </p:sp>
      <p:sp>
        <p:nvSpPr>
          <p:cNvPr id="13" name="テキスト ボックス 12">
            <a:extLst>
              <a:ext uri="{FF2B5EF4-FFF2-40B4-BE49-F238E27FC236}">
                <a16:creationId xmlns:a16="http://schemas.microsoft.com/office/drawing/2014/main" id="{AFAC7AE7-1316-4122-9081-133F23B94D8F}"/>
              </a:ext>
            </a:extLst>
          </p:cNvPr>
          <p:cNvSpPr txBox="1"/>
          <p:nvPr/>
        </p:nvSpPr>
        <p:spPr>
          <a:xfrm>
            <a:off x="6379749" y="1167319"/>
            <a:ext cx="5379235" cy="1015663"/>
          </a:xfrm>
          <a:prstGeom prst="rect">
            <a:avLst/>
          </a:prstGeom>
          <a:noFill/>
        </p:spPr>
        <p:txBody>
          <a:bodyPr wrap="square" rtlCol="0">
            <a:spAutoFit/>
          </a:bodyPr>
          <a:lstStyle/>
          <a:p>
            <a:r>
              <a:rPr kumimoji="1" lang="ja-JP" altLang="en-US" sz="2000" dirty="0">
                <a:latin typeface="Amasis MT Pro Black" panose="02040A04050005020304" pitchFamily="18" charset="0"/>
                <a:ea typeface="BIZ UDP明朝 Medium" panose="02020500000000000000" pitchFamily="18" charset="-128"/>
              </a:rPr>
              <a:t>・</a:t>
            </a:r>
            <a:r>
              <a:rPr kumimoji="1" lang="en-US" altLang="ja-JP" sz="2000" dirty="0">
                <a:latin typeface="Amasis MT Pro Black" panose="02040A04050005020304" pitchFamily="18" charset="0"/>
                <a:ea typeface="BIZ UDP明朝 Medium" panose="02020500000000000000" pitchFamily="18" charset="-128"/>
              </a:rPr>
              <a:t>2012</a:t>
            </a:r>
            <a:r>
              <a:rPr kumimoji="1" lang="ja-JP" altLang="en-US" sz="2000" dirty="0">
                <a:latin typeface="Amasis MT Pro Black" panose="02040A04050005020304" pitchFamily="18" charset="0"/>
                <a:ea typeface="BIZ UDP明朝 Medium" panose="02020500000000000000" pitchFamily="18" charset="-128"/>
              </a:rPr>
              <a:t>年に突如として登場</a:t>
            </a:r>
            <a:endParaRPr kumimoji="1" lang="en-US" altLang="ja-JP" sz="2000" dirty="0">
              <a:latin typeface="Amasis MT Pro Black" panose="02040A04050005020304" pitchFamily="18" charset="0"/>
              <a:ea typeface="BIZ UDP明朝 Medium" panose="02020500000000000000" pitchFamily="18" charset="-128"/>
            </a:endParaRPr>
          </a:p>
          <a:p>
            <a:r>
              <a:rPr kumimoji="1" lang="ja-JP" altLang="en-US" sz="2000" dirty="0">
                <a:latin typeface="Amasis MT Pro Black" panose="02040A04050005020304" pitchFamily="18" charset="0"/>
                <a:ea typeface="BIZ UDP明朝 Medium" panose="02020500000000000000" pitchFamily="18" charset="-128"/>
              </a:rPr>
              <a:t>・世界の研究者は</a:t>
            </a:r>
            <a:r>
              <a:rPr kumimoji="1" lang="en-US" altLang="ja-JP" sz="2000" dirty="0">
                <a:latin typeface="Amasis MT Pro Black" panose="02040A04050005020304" pitchFamily="18" charset="0"/>
                <a:ea typeface="BIZ UDP明朝 Medium" panose="02020500000000000000" pitchFamily="18" charset="-128"/>
              </a:rPr>
              <a:t>2010</a:t>
            </a:r>
            <a:r>
              <a:rPr kumimoji="1" lang="ja-JP" altLang="en-US" sz="2000" dirty="0">
                <a:latin typeface="Amasis MT Pro Black" panose="02040A04050005020304" pitchFamily="18" charset="0"/>
                <a:ea typeface="BIZ UDP明朝 Medium" panose="02020500000000000000" pitchFamily="18" charset="-128"/>
              </a:rPr>
              <a:t>年に登場したゲノム編集技術</a:t>
            </a:r>
            <a:r>
              <a:rPr kumimoji="1" lang="en-US" altLang="ja-JP" sz="2000" dirty="0">
                <a:latin typeface="Amasis MT Pro Black" panose="02040A04050005020304" pitchFamily="18" charset="0"/>
                <a:ea typeface="BIZ UDP明朝 Medium" panose="02020500000000000000" pitchFamily="18" charset="-128"/>
              </a:rPr>
              <a:t>TALEN</a:t>
            </a:r>
            <a:r>
              <a:rPr kumimoji="1" lang="ja-JP" altLang="en-US" sz="2000" dirty="0">
                <a:latin typeface="Amasis MT Pro Black" panose="02040A04050005020304" pitchFamily="18" charset="0"/>
                <a:ea typeface="BIZ UDP明朝 Medium" panose="02020500000000000000" pitchFamily="18" charset="-128"/>
              </a:rPr>
              <a:t>に夢中になっていた・・・</a:t>
            </a:r>
          </a:p>
        </p:txBody>
      </p:sp>
    </p:spTree>
    <p:extLst>
      <p:ext uri="{BB962C8B-B14F-4D97-AF65-F5344CB8AC3E}">
        <p14:creationId xmlns:p14="http://schemas.microsoft.com/office/powerpoint/2010/main" val="1144383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81948" y="210382"/>
            <a:ext cx="5692366" cy="6432530"/>
          </a:xfrm>
          <a:prstGeom prst="rect">
            <a:avLst/>
          </a:prstGeom>
          <a:noFill/>
        </p:spPr>
        <p:txBody>
          <a:bodyPr wrap="square" rtlCol="0" anchor="ctr">
            <a:spAutoFit/>
          </a:bodyPr>
          <a:lstStyle/>
          <a:p>
            <a:pPr algn="ctr"/>
            <a:r>
              <a:rPr kumimoji="1" lang="ja-JP" altLang="en-US" sz="41200" b="1" dirty="0">
                <a:solidFill>
                  <a:schemeClr val="bg1">
                    <a:lumMod val="85000"/>
                  </a:schemeClr>
                </a:solidFill>
                <a:latin typeface="Meiryo UI" panose="020B0604030504040204" pitchFamily="50" charset="-128"/>
                <a:ea typeface="Meiryo UI" panose="020B0604030504040204" pitchFamily="50" charset="-128"/>
              </a:rPr>
              <a:t>５</a:t>
            </a:r>
          </a:p>
        </p:txBody>
      </p:sp>
      <p:sp>
        <p:nvSpPr>
          <p:cNvPr id="3" name="テキスト ボックス 2">
            <a:extLst>
              <a:ext uri="{FF2B5EF4-FFF2-40B4-BE49-F238E27FC236}">
                <a16:creationId xmlns:a16="http://schemas.microsoft.com/office/drawing/2014/main" id="{2F90FDBD-0385-421B-988C-479C5D2A47B6}"/>
              </a:ext>
            </a:extLst>
          </p:cNvPr>
          <p:cNvSpPr txBox="1"/>
          <p:nvPr/>
        </p:nvSpPr>
        <p:spPr>
          <a:xfrm>
            <a:off x="1215849" y="3110986"/>
            <a:ext cx="9777046" cy="584775"/>
          </a:xfrm>
          <a:prstGeom prst="rect">
            <a:avLst/>
          </a:prstGeom>
          <a:noFill/>
        </p:spPr>
        <p:txBody>
          <a:bodyPr wrap="square" rtlCol="0">
            <a:spAutoFit/>
          </a:bodyPr>
          <a:lstStyle/>
          <a:p>
            <a:pPr algn="ctr"/>
            <a:r>
              <a:rPr lang="ja-JP" altLang="en-US" sz="3200" dirty="0">
                <a:latin typeface="BIZ UDPゴシック" panose="020B0400000000000000" pitchFamily="50" charset="-128"/>
                <a:ea typeface="BIZ UDPゴシック" panose="020B0400000000000000" pitchFamily="50" charset="-128"/>
              </a:rPr>
              <a:t>食物残渣・畜産廃棄物</a:t>
            </a:r>
            <a:r>
              <a:rPr kumimoji="1" lang="ja-JP" altLang="en-US" sz="3200" dirty="0">
                <a:latin typeface="BIZ UDPゴシック" panose="020B0400000000000000" pitchFamily="50" charset="-128"/>
                <a:ea typeface="BIZ UDPゴシック" panose="020B0400000000000000" pitchFamily="50" charset="-128"/>
              </a:rPr>
              <a:t>→「</a:t>
            </a:r>
            <a:r>
              <a:rPr kumimoji="1" lang="ja-JP" altLang="en-US" sz="3200" b="1" u="sng" dirty="0">
                <a:solidFill>
                  <a:srgbClr val="C00000"/>
                </a:solidFill>
                <a:latin typeface="BIZ UDPゴシック" panose="020B0400000000000000" pitchFamily="50" charset="-128"/>
                <a:ea typeface="BIZ UDPゴシック" panose="020B0400000000000000" pitchFamily="50" charset="-128"/>
              </a:rPr>
              <a:t>肥料・飼料</a:t>
            </a:r>
            <a:r>
              <a:rPr kumimoji="1" lang="ja-JP" altLang="en-US" sz="3200" dirty="0">
                <a:latin typeface="BIZ UDPゴシック" panose="020B0400000000000000" pitchFamily="50" charset="-128"/>
                <a:ea typeface="BIZ UDPゴシック" panose="020B0400000000000000" pitchFamily="50" charset="-128"/>
              </a:rPr>
              <a:t>」に転換</a:t>
            </a:r>
          </a:p>
        </p:txBody>
      </p:sp>
    </p:spTree>
    <p:extLst>
      <p:ext uri="{BB962C8B-B14F-4D97-AF65-F5344CB8AC3E}">
        <p14:creationId xmlns:p14="http://schemas.microsoft.com/office/powerpoint/2010/main" val="2562786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6">
            <a:extLst>
              <a:ext uri="{FF2B5EF4-FFF2-40B4-BE49-F238E27FC236}">
                <a16:creationId xmlns:a16="http://schemas.microsoft.com/office/drawing/2014/main" id="{0F032374-D83F-4C65-8C90-0B92B5AF3B84}"/>
              </a:ext>
            </a:extLst>
          </p:cNvPr>
          <p:cNvSpPr/>
          <p:nvPr/>
        </p:nvSpPr>
        <p:spPr>
          <a:xfrm>
            <a:off x="4592105" y="2230735"/>
            <a:ext cx="1818752" cy="1949381"/>
          </a:xfrm>
          <a:prstGeom prst="rect">
            <a:avLst/>
          </a:prstGeom>
          <a:blipFill>
            <a:blip r:embed="rId2" cstate="print"/>
            <a:stretch>
              <a:fillRect/>
            </a:stretch>
          </a:blipFill>
        </p:spPr>
        <p:txBody>
          <a:bodyPr wrap="square" lIns="0" tIns="0" rIns="0" bIns="0" rtlCol="0"/>
          <a:lstStyle/>
          <a:p>
            <a:endParaRPr/>
          </a:p>
        </p:txBody>
      </p:sp>
      <p:sp>
        <p:nvSpPr>
          <p:cNvPr id="4" name="楕円 3">
            <a:extLst>
              <a:ext uri="{FF2B5EF4-FFF2-40B4-BE49-F238E27FC236}">
                <a16:creationId xmlns:a16="http://schemas.microsoft.com/office/drawing/2014/main" id="{EFD468D8-DFCB-43D0-A718-92FCD73C695D}"/>
              </a:ext>
            </a:extLst>
          </p:cNvPr>
          <p:cNvSpPr/>
          <p:nvPr/>
        </p:nvSpPr>
        <p:spPr>
          <a:xfrm>
            <a:off x="160773" y="1998661"/>
            <a:ext cx="3275760" cy="3135086"/>
          </a:xfrm>
          <a:prstGeom prst="ellipse">
            <a:avLst/>
          </a:prstGeom>
          <a:solidFill>
            <a:schemeClr val="accent2">
              <a:lumMod val="50000"/>
            </a:schemeClr>
          </a:solidFill>
          <a:ln>
            <a:noFill/>
          </a:ln>
          <a:effectLst>
            <a:glow rad="2286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残渣</a:t>
            </a:r>
            <a:endParaRPr kumimoji="1" lang="en-US" altLang="ja-JP" sz="4000" dirty="0">
              <a:latin typeface="BIZ UDPゴシック" panose="020B0400000000000000" pitchFamily="50" charset="-128"/>
              <a:ea typeface="BIZ UDPゴシック" panose="020B0400000000000000" pitchFamily="50" charset="-128"/>
            </a:endParaRPr>
          </a:p>
          <a:p>
            <a:pPr algn="ctr"/>
            <a:r>
              <a:rPr kumimoji="1" lang="ja-JP" altLang="en-US" sz="4000" dirty="0">
                <a:latin typeface="BIZ UDPゴシック" panose="020B0400000000000000" pitchFamily="50" charset="-128"/>
                <a:ea typeface="BIZ UDPゴシック" panose="020B0400000000000000" pitchFamily="50" charset="-128"/>
              </a:rPr>
              <a:t>廃棄物</a:t>
            </a:r>
          </a:p>
        </p:txBody>
      </p:sp>
      <p:sp>
        <p:nvSpPr>
          <p:cNvPr id="5" name="矢印: 右 4">
            <a:extLst>
              <a:ext uri="{FF2B5EF4-FFF2-40B4-BE49-F238E27FC236}">
                <a16:creationId xmlns:a16="http://schemas.microsoft.com/office/drawing/2014/main" id="{5F179389-00CF-4679-BBEB-2CCB5E5FB9FA}"/>
              </a:ext>
            </a:extLst>
          </p:cNvPr>
          <p:cNvSpPr/>
          <p:nvPr/>
        </p:nvSpPr>
        <p:spPr>
          <a:xfrm>
            <a:off x="3798283" y="3054699"/>
            <a:ext cx="793822"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250B25E-0261-4A49-B624-E7530E25E6B4}"/>
              </a:ext>
            </a:extLst>
          </p:cNvPr>
          <p:cNvSpPr/>
          <p:nvPr/>
        </p:nvSpPr>
        <p:spPr>
          <a:xfrm>
            <a:off x="6595080" y="3160204"/>
            <a:ext cx="609600"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72E2E22-FC2B-4C8A-BA96-38B9D01107EE}"/>
              </a:ext>
            </a:extLst>
          </p:cNvPr>
          <p:cNvSpPr/>
          <p:nvPr/>
        </p:nvSpPr>
        <p:spPr>
          <a:xfrm>
            <a:off x="7465926" y="1998661"/>
            <a:ext cx="4471516" cy="2984359"/>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tx1">
                    <a:lumMod val="95000"/>
                    <a:lumOff val="5000"/>
                  </a:schemeClr>
                </a:solidFill>
                <a:latin typeface="BIZ UDPゴシック" panose="020B0400000000000000" pitchFamily="50" charset="-128"/>
                <a:ea typeface="BIZ UDPゴシック" panose="020B0400000000000000" pitchFamily="50" charset="-128"/>
              </a:rPr>
              <a:t>肥料</a:t>
            </a:r>
            <a:endParaRPr kumimoji="1" lang="en-US" altLang="ja-JP" sz="44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a:p>
            <a:pPr algn="ctr"/>
            <a:r>
              <a:rPr lang="ja-JP" altLang="en-US" sz="4400" dirty="0">
                <a:solidFill>
                  <a:schemeClr val="tx1">
                    <a:lumMod val="95000"/>
                    <a:lumOff val="5000"/>
                  </a:schemeClr>
                </a:solidFill>
                <a:latin typeface="BIZ UDPゴシック" panose="020B0400000000000000" pitchFamily="50" charset="-128"/>
                <a:ea typeface="BIZ UDPゴシック" panose="020B0400000000000000" pitchFamily="50" charset="-128"/>
              </a:rPr>
              <a:t>飼料</a:t>
            </a:r>
            <a:endParaRPr kumimoji="1" lang="ja-JP" altLang="en-US" sz="44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p:txBody>
      </p:sp>
      <p:pic>
        <p:nvPicPr>
          <p:cNvPr id="13" name="Picture 1">
            <a:extLst>
              <a:ext uri="{FF2B5EF4-FFF2-40B4-BE49-F238E27FC236}">
                <a16:creationId xmlns:a16="http://schemas.microsoft.com/office/drawing/2014/main" id="{D3F230C0-4324-4098-802C-03A47BEBF9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1112" y="1266095"/>
            <a:ext cx="1121143" cy="109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621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42" name="Picture 10" descr="MUSUCA　イエバエ に対する画像結果">
            <a:extLst>
              <a:ext uri="{FF2B5EF4-FFF2-40B4-BE49-F238E27FC236}">
                <a16:creationId xmlns:a16="http://schemas.microsoft.com/office/drawing/2014/main" id="{163ACE14-2DAC-49F8-ACAE-8E10055FE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571" y="13224"/>
            <a:ext cx="2394857" cy="23816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88335D77-CBC9-4E56-9ED8-95EC73F46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61" y="1774371"/>
            <a:ext cx="77152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5EF1C693-E03D-441E-98D8-CE3CCE454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3518" y="3520621"/>
            <a:ext cx="4140014" cy="2760009"/>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6A622755-0D27-4E63-8487-CA7B275A73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3518" y="577370"/>
            <a:ext cx="4140014" cy="2760009"/>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図1) イエバエの幼虫">
            <a:extLst>
              <a:ext uri="{FF2B5EF4-FFF2-40B4-BE49-F238E27FC236}">
                <a16:creationId xmlns:a16="http://schemas.microsoft.com/office/drawing/2014/main" id="{72DB30C9-486D-445D-AD0F-DFB392F80B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421" y="290285"/>
            <a:ext cx="2985408" cy="1990272"/>
          </a:xfrm>
          <a:prstGeom prst="rect">
            <a:avLst/>
          </a:prstGeom>
          <a:noFill/>
          <a:extLst>
            <a:ext uri="{909E8E84-426E-40DD-AFC4-6F175D3DCCD1}">
              <a14:hiddenFill xmlns:a14="http://schemas.microsoft.com/office/drawing/2010/main">
                <a:solidFill>
                  <a:srgbClr val="FFFFFF"/>
                </a:solidFill>
              </a14:hiddenFill>
            </a:ext>
          </a:extLst>
        </p:spPr>
      </p:pic>
      <p:sp>
        <p:nvSpPr>
          <p:cNvPr id="32" name="object 7">
            <a:extLst>
              <a:ext uri="{FF2B5EF4-FFF2-40B4-BE49-F238E27FC236}">
                <a16:creationId xmlns:a16="http://schemas.microsoft.com/office/drawing/2014/main" id="{B1D53834-2CB3-4900-A681-A16BA6827460}"/>
              </a:ext>
            </a:extLst>
          </p:cNvPr>
          <p:cNvSpPr/>
          <p:nvPr/>
        </p:nvSpPr>
        <p:spPr>
          <a:xfrm>
            <a:off x="783653" y="4770120"/>
            <a:ext cx="1722120" cy="2087880"/>
          </a:xfrm>
          <a:prstGeom prst="rect">
            <a:avLst/>
          </a:prstGeom>
          <a:blipFill>
            <a:blip r:embed="rId7" cstate="print"/>
            <a:stretch>
              <a:fillRect/>
            </a:stretch>
          </a:blipFill>
        </p:spPr>
        <p:txBody>
          <a:bodyPr wrap="square" lIns="0" tIns="0" rIns="0" bIns="0" rtlCol="0"/>
          <a:lstStyle/>
          <a:p>
            <a:endParaRPr/>
          </a:p>
        </p:txBody>
      </p:sp>
      <p:sp>
        <p:nvSpPr>
          <p:cNvPr id="34" name="object 10">
            <a:extLst>
              <a:ext uri="{FF2B5EF4-FFF2-40B4-BE49-F238E27FC236}">
                <a16:creationId xmlns:a16="http://schemas.microsoft.com/office/drawing/2014/main" id="{C4C915F5-2398-406A-BA1F-E86B89B8176F}"/>
              </a:ext>
            </a:extLst>
          </p:cNvPr>
          <p:cNvSpPr/>
          <p:nvPr/>
        </p:nvSpPr>
        <p:spPr>
          <a:xfrm>
            <a:off x="3961409" y="5335302"/>
            <a:ext cx="2922235" cy="957516"/>
          </a:xfrm>
          <a:prstGeom prst="rect">
            <a:avLst/>
          </a:prstGeom>
          <a:blipFill>
            <a:blip r:embed="rId8" cstate="print"/>
            <a:stretch>
              <a:fillRect/>
            </a:stretch>
          </a:blipFill>
        </p:spPr>
        <p:txBody>
          <a:bodyPr wrap="square" lIns="0" tIns="0" rIns="0" bIns="0" rtlCol="0"/>
          <a:lstStyle/>
          <a:p>
            <a:endParaRPr/>
          </a:p>
        </p:txBody>
      </p:sp>
      <p:sp>
        <p:nvSpPr>
          <p:cNvPr id="2" name="テキスト ボックス 1">
            <a:extLst>
              <a:ext uri="{FF2B5EF4-FFF2-40B4-BE49-F238E27FC236}">
                <a16:creationId xmlns:a16="http://schemas.microsoft.com/office/drawing/2014/main" id="{C11EA64C-07B4-4216-8146-D69CE4447D6A}"/>
              </a:ext>
            </a:extLst>
          </p:cNvPr>
          <p:cNvSpPr txBox="1"/>
          <p:nvPr/>
        </p:nvSpPr>
        <p:spPr>
          <a:xfrm>
            <a:off x="8771525" y="577370"/>
            <a:ext cx="1524000" cy="461665"/>
          </a:xfrm>
          <a:prstGeom prst="rect">
            <a:avLst/>
          </a:prstGeom>
          <a:noFill/>
        </p:spPr>
        <p:txBody>
          <a:bodyPr wrap="square" rtlCol="0">
            <a:spAutoFit/>
          </a:bodyPr>
          <a:lstStyle/>
          <a:p>
            <a:pPr algn="ctr"/>
            <a:r>
              <a:rPr kumimoji="1" lang="ja-JP" altLang="en-US" sz="2400" dirty="0">
                <a:latin typeface="BIZ UDゴシック" panose="020B0400000000000000" pitchFamily="49" charset="-128"/>
                <a:ea typeface="BIZ UDゴシック" panose="020B0400000000000000" pitchFamily="49" charset="-128"/>
              </a:rPr>
              <a:t>飼料</a:t>
            </a:r>
          </a:p>
        </p:txBody>
      </p:sp>
      <p:sp>
        <p:nvSpPr>
          <p:cNvPr id="10" name="テキスト ボックス 9">
            <a:extLst>
              <a:ext uri="{FF2B5EF4-FFF2-40B4-BE49-F238E27FC236}">
                <a16:creationId xmlns:a16="http://schemas.microsoft.com/office/drawing/2014/main" id="{794F1306-DA19-49B8-8903-6BF376DC9F8C}"/>
              </a:ext>
            </a:extLst>
          </p:cNvPr>
          <p:cNvSpPr txBox="1"/>
          <p:nvPr/>
        </p:nvSpPr>
        <p:spPr>
          <a:xfrm>
            <a:off x="8858611" y="3520621"/>
            <a:ext cx="1524000" cy="461665"/>
          </a:xfrm>
          <a:prstGeom prst="rect">
            <a:avLst/>
          </a:prstGeom>
          <a:noFill/>
        </p:spPr>
        <p:txBody>
          <a:bodyPr wrap="square" rtlCol="0">
            <a:spAutoFit/>
          </a:bodyPr>
          <a:lstStyle/>
          <a:p>
            <a:pPr algn="ctr"/>
            <a:r>
              <a:rPr kumimoji="1" lang="ja-JP" altLang="en-US" sz="2400" dirty="0">
                <a:latin typeface="BIZ UDゴシック" panose="020B0400000000000000" pitchFamily="49" charset="-128"/>
                <a:ea typeface="BIZ UDゴシック" panose="020B0400000000000000" pitchFamily="49" charset="-128"/>
              </a:rPr>
              <a:t>肥料</a:t>
            </a:r>
          </a:p>
        </p:txBody>
      </p:sp>
    </p:spTree>
    <p:extLst>
      <p:ext uri="{BB962C8B-B14F-4D97-AF65-F5344CB8AC3E}">
        <p14:creationId xmlns:p14="http://schemas.microsoft.com/office/powerpoint/2010/main" val="3688740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 y="361142"/>
            <a:ext cx="12094029" cy="5720554"/>
          </a:xfrm>
          <a:prstGeom prst="rect">
            <a:avLst/>
          </a:prstGeom>
        </p:spPr>
      </p:pic>
      <p:sp>
        <p:nvSpPr>
          <p:cNvPr id="23" name="object 23"/>
          <p:cNvSpPr txBox="1">
            <a:spLocks noGrp="1"/>
          </p:cNvSpPr>
          <p:nvPr>
            <p:ph type="title"/>
          </p:nvPr>
        </p:nvSpPr>
        <p:spPr>
          <a:xfrm>
            <a:off x="1954156" y="4476724"/>
            <a:ext cx="2311400"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4">
                    <a:lumMod val="50000"/>
                  </a:schemeClr>
                </a:solidFill>
                <a:latin typeface="Verdana Pro Cond Black" panose="020B0604020202020204" pitchFamily="34" charset="0"/>
                <a:cs typeface="游ゴシック"/>
              </a:rPr>
              <a:t>栄養満点「イエバエ」</a:t>
            </a:r>
          </a:p>
        </p:txBody>
      </p:sp>
      <p:sp>
        <p:nvSpPr>
          <p:cNvPr id="25" name="object 25"/>
          <p:cNvSpPr txBox="1"/>
          <p:nvPr/>
        </p:nvSpPr>
        <p:spPr>
          <a:xfrm>
            <a:off x="9491177" y="4751158"/>
            <a:ext cx="1168400" cy="574040"/>
          </a:xfrm>
          <a:prstGeom prst="rect">
            <a:avLst/>
          </a:prstGeom>
        </p:spPr>
        <p:txBody>
          <a:bodyPr vert="horz" wrap="square" lIns="0" tIns="12700" rIns="0" bIns="0" rtlCol="0">
            <a:spAutoFit/>
          </a:bodyPr>
          <a:lstStyle/>
          <a:p>
            <a:pPr marL="12700" marR="5080" indent="228600">
              <a:lnSpc>
                <a:spcPct val="100000"/>
              </a:lnSpc>
              <a:spcBef>
                <a:spcPts val="100"/>
              </a:spcBef>
            </a:pPr>
            <a:r>
              <a:rPr sz="1800" b="1" spc="-15" dirty="0">
                <a:solidFill>
                  <a:srgbClr val="BF9000"/>
                </a:solidFill>
                <a:latin typeface="UD デジタル 教科書体 NK-B"/>
                <a:cs typeface="UD デジタル 教科書体 NK-B"/>
              </a:rPr>
              <a:t>土壌細菌</a:t>
            </a:r>
            <a:r>
              <a:rPr sz="1800" b="1" spc="-10" dirty="0">
                <a:solidFill>
                  <a:srgbClr val="BF9000"/>
                </a:solidFill>
                <a:latin typeface="UD デジタル 教科書体 NK-B"/>
                <a:cs typeface="UD デジタル 教科書体 NK-B"/>
              </a:rPr>
              <a:t>不耕作農業</a:t>
            </a:r>
            <a:endParaRPr sz="1800" dirty="0">
              <a:latin typeface="UD デジタル 教科書体 NK-B"/>
              <a:cs typeface="UD デジタル 教科書体 NK-B"/>
            </a:endParaRPr>
          </a:p>
        </p:txBody>
      </p:sp>
      <p:pic>
        <p:nvPicPr>
          <p:cNvPr id="2" name="object 2"/>
          <p:cNvPicPr/>
          <p:nvPr/>
        </p:nvPicPr>
        <p:blipFill>
          <a:blip r:embed="rId3" cstate="print"/>
          <a:stretch>
            <a:fillRect/>
          </a:stretch>
        </p:blipFill>
        <p:spPr>
          <a:xfrm>
            <a:off x="1846943" y="1567543"/>
            <a:ext cx="3149599" cy="2677886"/>
          </a:xfrm>
          <a:prstGeom prst="rect">
            <a:avLst/>
          </a:prstGeom>
        </p:spPr>
      </p:pic>
      <p:sp>
        <p:nvSpPr>
          <p:cNvPr id="26" name="テキスト ボックス 25">
            <a:extLst>
              <a:ext uri="{FF2B5EF4-FFF2-40B4-BE49-F238E27FC236}">
                <a16:creationId xmlns:a16="http://schemas.microsoft.com/office/drawing/2014/main" id="{A42F6EF5-32D7-4A44-BFC2-A1167E104237}"/>
              </a:ext>
            </a:extLst>
          </p:cNvPr>
          <p:cNvSpPr txBox="1"/>
          <p:nvPr/>
        </p:nvSpPr>
        <p:spPr>
          <a:xfrm>
            <a:off x="5067300" y="361142"/>
            <a:ext cx="2057400" cy="523220"/>
          </a:xfrm>
          <a:prstGeom prst="rect">
            <a:avLst/>
          </a:prstGeom>
          <a:noFill/>
        </p:spPr>
        <p:txBody>
          <a:bodyPr wrap="square" rtlCol="0">
            <a:spAutoFit/>
          </a:bodyPr>
          <a:lstStyle/>
          <a:p>
            <a:pPr algn="ctr"/>
            <a:r>
              <a:rPr kumimoji="1" lang="ja-JP" altLang="en-US" sz="2800" dirty="0">
                <a:latin typeface="BIZ UDP明朝 Medium" panose="02020500000000000000" pitchFamily="18" charset="-128"/>
                <a:ea typeface="BIZ UDP明朝 Medium" panose="02020500000000000000" pitchFamily="18" charset="-128"/>
              </a:rPr>
              <a:t>食品残渣</a:t>
            </a:r>
          </a:p>
        </p:txBody>
      </p:sp>
      <p:pic>
        <p:nvPicPr>
          <p:cNvPr id="27" name="object 2">
            <a:extLst>
              <a:ext uri="{FF2B5EF4-FFF2-40B4-BE49-F238E27FC236}">
                <a16:creationId xmlns:a16="http://schemas.microsoft.com/office/drawing/2014/main" id="{46CD1BD2-4E09-44AB-BE28-3092F8988117}"/>
              </a:ext>
            </a:extLst>
          </p:cNvPr>
          <p:cNvPicPr/>
          <p:nvPr/>
        </p:nvPicPr>
        <p:blipFill>
          <a:blip r:embed="rId3" cstate="print"/>
          <a:stretch>
            <a:fillRect/>
          </a:stretch>
        </p:blipFill>
        <p:spPr>
          <a:xfrm>
            <a:off x="7195460" y="1686618"/>
            <a:ext cx="3149599" cy="267788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4497" y="792146"/>
            <a:ext cx="5138420" cy="613410"/>
          </a:xfrm>
          <a:prstGeom prst="rect">
            <a:avLst/>
          </a:prstGeom>
        </p:spPr>
        <p:txBody>
          <a:bodyPr vert="horz" wrap="square" lIns="0" tIns="12065" rIns="0" bIns="0" rtlCol="0">
            <a:spAutoFit/>
          </a:bodyPr>
          <a:lstStyle/>
          <a:p>
            <a:pPr marL="12700">
              <a:lnSpc>
                <a:spcPct val="100000"/>
              </a:lnSpc>
              <a:spcBef>
                <a:spcPts val="95"/>
              </a:spcBef>
              <a:tabLst>
                <a:tab pos="2900045" algn="l"/>
              </a:tabLst>
            </a:pPr>
            <a:r>
              <a:rPr sz="2800" spc="-40" dirty="0">
                <a:solidFill>
                  <a:srgbClr val="C00000"/>
                </a:solidFill>
                <a:latin typeface="BIZ UDP明朝 Medium" panose="02020500000000000000" pitchFamily="18" charset="-128"/>
                <a:ea typeface="BIZ UDP明朝 Medium" panose="02020500000000000000" pitchFamily="18" charset="-128"/>
              </a:rPr>
              <a:t>ゴ</a:t>
            </a:r>
            <a:r>
              <a:rPr sz="2800" spc="-35" dirty="0">
                <a:solidFill>
                  <a:srgbClr val="C00000"/>
                </a:solidFill>
                <a:latin typeface="BIZ UDP明朝 Medium" panose="02020500000000000000" pitchFamily="18" charset="-128"/>
                <a:ea typeface="BIZ UDP明朝 Medium" panose="02020500000000000000" pitchFamily="18" charset="-128"/>
              </a:rPr>
              <a:t>キブリは漢方</a:t>
            </a:r>
            <a:r>
              <a:rPr sz="2800" spc="-50" dirty="0">
                <a:solidFill>
                  <a:srgbClr val="C00000"/>
                </a:solidFill>
                <a:latin typeface="BIZ UDP明朝 Medium" panose="02020500000000000000" pitchFamily="18" charset="-128"/>
                <a:ea typeface="BIZ UDP明朝 Medium" panose="02020500000000000000" pitchFamily="18" charset="-128"/>
              </a:rPr>
              <a:t>薬</a:t>
            </a:r>
            <a:r>
              <a:rPr sz="2800" dirty="0">
                <a:solidFill>
                  <a:srgbClr val="C00000"/>
                </a:solidFill>
                <a:latin typeface="BIZ UDP明朝 Medium" panose="02020500000000000000" pitchFamily="18" charset="-128"/>
                <a:ea typeface="BIZ UDP明朝 Medium" panose="02020500000000000000" pitchFamily="18" charset="-128"/>
              </a:rPr>
              <a:t>	</a:t>
            </a:r>
            <a:r>
              <a:rPr sz="2800" spc="-35" dirty="0">
                <a:solidFill>
                  <a:srgbClr val="C00000"/>
                </a:solidFill>
                <a:latin typeface="BIZ UDP明朝 Medium" panose="02020500000000000000" pitchFamily="18" charset="-128"/>
                <a:ea typeface="BIZ UDP明朝 Medium" panose="02020500000000000000" pitchFamily="18" charset="-128"/>
              </a:rPr>
              <a:t>60億匹を養</a:t>
            </a:r>
            <a:r>
              <a:rPr sz="2800" spc="-50" dirty="0">
                <a:solidFill>
                  <a:srgbClr val="C00000"/>
                </a:solidFill>
                <a:latin typeface="BIZ UDP明朝 Medium" panose="02020500000000000000" pitchFamily="18" charset="-128"/>
                <a:ea typeface="BIZ UDP明朝 Medium" panose="02020500000000000000" pitchFamily="18" charset="-128"/>
              </a:rPr>
              <a:t>殖</a:t>
            </a:r>
            <a:endParaRPr sz="2800" dirty="0">
              <a:solidFill>
                <a:srgbClr val="C00000"/>
              </a:solidFill>
              <a:latin typeface="BIZ UDP明朝 Medium" panose="02020500000000000000" pitchFamily="18" charset="-128"/>
              <a:ea typeface="BIZ UDP明朝 Medium" panose="02020500000000000000" pitchFamily="18" charset="-128"/>
            </a:endParaRPr>
          </a:p>
          <a:p>
            <a:pPr marL="109855">
              <a:lnSpc>
                <a:spcPct val="100000"/>
              </a:lnSpc>
              <a:spcBef>
                <a:spcPts val="10"/>
              </a:spcBef>
            </a:pPr>
            <a:r>
              <a:rPr sz="1050" b="0" spc="-10" dirty="0">
                <a:solidFill>
                  <a:srgbClr val="C00000"/>
                </a:solidFill>
                <a:latin typeface="BIZ UDP明朝 Medium" panose="02020500000000000000" pitchFamily="18" charset="-128"/>
                <a:ea typeface="BIZ UDP明朝 Medium" panose="02020500000000000000" pitchFamily="18" charset="-128"/>
                <a:cs typeface="游ゴシック"/>
              </a:rPr>
              <a:t>日本漢方名は、「䗪虫</a:t>
            </a:r>
            <a:r>
              <a:rPr sz="1050" b="0" spc="-15" dirty="0">
                <a:solidFill>
                  <a:srgbClr val="C00000"/>
                </a:solidFill>
                <a:latin typeface="BIZ UDP明朝 Medium" panose="02020500000000000000" pitchFamily="18" charset="-128"/>
                <a:ea typeface="BIZ UDP明朝 Medium" panose="02020500000000000000" pitchFamily="18" charset="-128"/>
                <a:cs typeface="游ゴシック"/>
              </a:rPr>
              <a:t>（</a:t>
            </a:r>
            <a:r>
              <a:rPr sz="1050" b="0" spc="-10" dirty="0">
                <a:solidFill>
                  <a:srgbClr val="C00000"/>
                </a:solidFill>
                <a:latin typeface="BIZ UDP明朝 Medium" panose="02020500000000000000" pitchFamily="18" charset="-128"/>
                <a:ea typeface="BIZ UDP明朝 Medium" panose="02020500000000000000" pitchFamily="18" charset="-128"/>
                <a:cs typeface="游ゴシック"/>
              </a:rPr>
              <a:t>シャチュウ</a:t>
            </a:r>
            <a:r>
              <a:rPr sz="1050" b="0" dirty="0">
                <a:solidFill>
                  <a:srgbClr val="C00000"/>
                </a:solidFill>
                <a:latin typeface="BIZ UDP明朝 Medium" panose="02020500000000000000" pitchFamily="18" charset="-128"/>
                <a:ea typeface="BIZ UDP明朝 Medium" panose="02020500000000000000" pitchFamily="18" charset="-128"/>
                <a:cs typeface="游ゴシック"/>
              </a:rPr>
              <a:t>）</a:t>
            </a:r>
            <a:r>
              <a:rPr sz="1050" b="0" spc="-15" dirty="0">
                <a:solidFill>
                  <a:srgbClr val="C00000"/>
                </a:solidFill>
                <a:latin typeface="BIZ UDP明朝 Medium" panose="02020500000000000000" pitchFamily="18" charset="-128"/>
                <a:ea typeface="BIZ UDP明朝 Medium" panose="02020500000000000000" pitchFamily="18" charset="-128"/>
                <a:cs typeface="游ゴシック"/>
              </a:rPr>
              <a:t>」</a:t>
            </a:r>
            <a:r>
              <a:rPr sz="1050" b="0" dirty="0">
                <a:solidFill>
                  <a:srgbClr val="C00000"/>
                </a:solidFill>
                <a:latin typeface="BIZ UDP明朝 Medium" panose="02020500000000000000" pitchFamily="18" charset="-128"/>
                <a:ea typeface="BIZ UDP明朝 Medium" panose="02020500000000000000" pitchFamily="18" charset="-128"/>
                <a:cs typeface="游ゴシック"/>
              </a:rPr>
              <a:t>（</a:t>
            </a:r>
            <a:r>
              <a:rPr sz="1050" b="0" spc="-15" dirty="0">
                <a:solidFill>
                  <a:srgbClr val="C00000"/>
                </a:solidFill>
                <a:latin typeface="BIZ UDP明朝 Medium" panose="02020500000000000000" pitchFamily="18" charset="-128"/>
                <a:ea typeface="BIZ UDP明朝 Medium" panose="02020500000000000000" pitchFamily="18" charset="-128"/>
                <a:cs typeface="游ゴシック"/>
              </a:rPr>
              <a:t>サツマゴキブリ</a:t>
            </a:r>
            <a:r>
              <a:rPr sz="1050" b="0" spc="-50" dirty="0">
                <a:solidFill>
                  <a:srgbClr val="C00000"/>
                </a:solidFill>
                <a:latin typeface="BIZ UDP明朝 Medium" panose="02020500000000000000" pitchFamily="18" charset="-128"/>
                <a:ea typeface="BIZ UDP明朝 Medium" panose="02020500000000000000" pitchFamily="18" charset="-128"/>
                <a:cs typeface="游ゴシック"/>
              </a:rPr>
              <a:t>）</a:t>
            </a:r>
            <a:endParaRPr sz="1050" dirty="0">
              <a:solidFill>
                <a:srgbClr val="C00000"/>
              </a:solidFill>
              <a:latin typeface="BIZ UDP明朝 Medium" panose="02020500000000000000" pitchFamily="18" charset="-128"/>
              <a:ea typeface="BIZ UDP明朝 Medium" panose="02020500000000000000" pitchFamily="18" charset="-128"/>
              <a:cs typeface="游ゴシック"/>
            </a:endParaRPr>
          </a:p>
        </p:txBody>
      </p:sp>
      <p:grpSp>
        <p:nvGrpSpPr>
          <p:cNvPr id="3" name="object 3"/>
          <p:cNvGrpSpPr/>
          <p:nvPr/>
        </p:nvGrpSpPr>
        <p:grpSpPr>
          <a:xfrm>
            <a:off x="0" y="33528"/>
            <a:ext cx="4186554" cy="6756400"/>
            <a:chOff x="0" y="33528"/>
            <a:chExt cx="4186554" cy="6756400"/>
          </a:xfrm>
        </p:grpSpPr>
        <p:pic>
          <p:nvPicPr>
            <p:cNvPr id="4" name="object 4"/>
            <p:cNvPicPr/>
            <p:nvPr/>
          </p:nvPicPr>
          <p:blipFill>
            <a:blip r:embed="rId2" cstate="print"/>
            <a:stretch>
              <a:fillRect/>
            </a:stretch>
          </p:blipFill>
          <p:spPr>
            <a:xfrm>
              <a:off x="0" y="33528"/>
              <a:ext cx="4145279" cy="3247643"/>
            </a:xfrm>
            <a:prstGeom prst="rect">
              <a:avLst/>
            </a:prstGeom>
          </p:spPr>
        </p:pic>
        <p:pic>
          <p:nvPicPr>
            <p:cNvPr id="5" name="object 5"/>
            <p:cNvPicPr/>
            <p:nvPr/>
          </p:nvPicPr>
          <p:blipFill>
            <a:blip r:embed="rId3" cstate="print"/>
            <a:stretch>
              <a:fillRect/>
            </a:stretch>
          </p:blipFill>
          <p:spPr>
            <a:xfrm>
              <a:off x="10667" y="3101340"/>
              <a:ext cx="4175759" cy="1798319"/>
            </a:xfrm>
            <a:prstGeom prst="rect">
              <a:avLst/>
            </a:prstGeom>
          </p:spPr>
        </p:pic>
        <p:pic>
          <p:nvPicPr>
            <p:cNvPr id="6" name="object 6"/>
            <p:cNvPicPr/>
            <p:nvPr/>
          </p:nvPicPr>
          <p:blipFill>
            <a:blip r:embed="rId4" cstate="print"/>
            <a:stretch>
              <a:fillRect/>
            </a:stretch>
          </p:blipFill>
          <p:spPr>
            <a:xfrm>
              <a:off x="0" y="4716779"/>
              <a:ext cx="4186427" cy="2072639"/>
            </a:xfrm>
            <a:prstGeom prst="rect">
              <a:avLst/>
            </a:prstGeom>
          </p:spPr>
        </p:pic>
      </p:grpSp>
      <p:sp>
        <p:nvSpPr>
          <p:cNvPr id="7" name="object 7"/>
          <p:cNvSpPr txBox="1"/>
          <p:nvPr/>
        </p:nvSpPr>
        <p:spPr>
          <a:xfrm>
            <a:off x="8443424" y="6450074"/>
            <a:ext cx="3294379" cy="162560"/>
          </a:xfrm>
          <a:prstGeom prst="rect">
            <a:avLst/>
          </a:prstGeom>
        </p:spPr>
        <p:txBody>
          <a:bodyPr vert="horz" wrap="square" lIns="0" tIns="12700" rIns="0" bIns="0" rtlCol="0">
            <a:spAutoFit/>
          </a:bodyPr>
          <a:lstStyle/>
          <a:p>
            <a:pPr marL="12700">
              <a:lnSpc>
                <a:spcPct val="100000"/>
              </a:lnSpc>
              <a:spcBef>
                <a:spcPts val="100"/>
              </a:spcBef>
            </a:pPr>
            <a:r>
              <a:rPr sz="900" b="0" spc="-10" dirty="0">
                <a:latin typeface="BIZ UDP明朝 Medium"/>
                <a:cs typeface="BIZ UDP明朝 Medium"/>
              </a:rPr>
              <a:t>西昌にあるGooddoctorPharmaceuticalGroup</a:t>
            </a:r>
            <a:r>
              <a:rPr sz="900" b="0" spc="-20" dirty="0">
                <a:latin typeface="BIZ UDP明朝 Medium"/>
                <a:cs typeface="BIZ UDP明朝 Medium"/>
              </a:rPr>
              <a:t>のゴキブリ農場</a:t>
            </a:r>
            <a:endParaRPr sz="900">
              <a:latin typeface="BIZ UDP明朝 Medium"/>
              <a:cs typeface="BIZ UDP明朝 Medium"/>
            </a:endParaRPr>
          </a:p>
        </p:txBody>
      </p:sp>
      <p:sp>
        <p:nvSpPr>
          <p:cNvPr id="8" name="object 8"/>
          <p:cNvSpPr txBox="1">
            <a:spLocks noGrp="1"/>
          </p:cNvSpPr>
          <p:nvPr>
            <p:ph type="body" idx="1"/>
          </p:nvPr>
        </p:nvSpPr>
        <p:spPr>
          <a:xfrm>
            <a:off x="435428" y="1541560"/>
            <a:ext cx="11656892" cy="2335896"/>
          </a:xfrm>
          <a:prstGeom prst="rect">
            <a:avLst/>
          </a:prstGeom>
        </p:spPr>
        <p:txBody>
          <a:bodyPr vert="horz" wrap="square" lIns="0" tIns="12065" rIns="0" bIns="0" rtlCol="0">
            <a:spAutoFit/>
          </a:bodyPr>
          <a:lstStyle/>
          <a:p>
            <a:pPr marL="4142740" marR="5080">
              <a:lnSpc>
                <a:spcPct val="100000"/>
              </a:lnSpc>
              <a:spcBef>
                <a:spcPts val="95"/>
              </a:spcBef>
            </a:pPr>
            <a:r>
              <a:rPr sz="1400" spc="-15" dirty="0"/>
              <a:t>ゴキブリ</a:t>
            </a:r>
            <a:r>
              <a:rPr sz="1400" spc="-20" dirty="0"/>
              <a:t>は何</a:t>
            </a:r>
            <a:r>
              <a:rPr sz="1400" spc="-10" dirty="0"/>
              <a:t>千年</a:t>
            </a:r>
            <a:r>
              <a:rPr sz="1400" spc="-20" dirty="0"/>
              <a:t>もの間</a:t>
            </a:r>
            <a:r>
              <a:rPr sz="1400" dirty="0"/>
              <a:t>、</a:t>
            </a:r>
            <a:r>
              <a:rPr sz="1400" spc="-20" dirty="0"/>
              <a:t>伝統的</a:t>
            </a:r>
            <a:r>
              <a:rPr sz="1400" dirty="0"/>
              <a:t>な</a:t>
            </a:r>
            <a:r>
              <a:rPr sz="1400" spc="-20" dirty="0"/>
              <a:t>漢方薬の成分でした。中国</a:t>
            </a:r>
            <a:r>
              <a:rPr sz="1400" spc="-15" dirty="0"/>
              <a:t>南部の</a:t>
            </a:r>
            <a:r>
              <a:rPr sz="1400" spc="-20" dirty="0"/>
              <a:t>一部の農</a:t>
            </a:r>
            <a:r>
              <a:rPr sz="1400" spc="-15" dirty="0"/>
              <a:t>村地域</a:t>
            </a:r>
            <a:r>
              <a:rPr sz="1400" spc="-20" dirty="0"/>
              <a:t>では</a:t>
            </a:r>
            <a:r>
              <a:rPr sz="1400" spc="-10" dirty="0"/>
              <a:t>、</a:t>
            </a:r>
            <a:r>
              <a:rPr sz="1400" spc="-20" dirty="0"/>
              <a:t>感染症</a:t>
            </a:r>
            <a:r>
              <a:rPr sz="1400" spc="-25" dirty="0"/>
              <a:t>や</a:t>
            </a:r>
            <a:r>
              <a:rPr sz="1400" spc="-20" dirty="0"/>
              <a:t>胃の</a:t>
            </a:r>
            <a:r>
              <a:rPr sz="1400" spc="-25" dirty="0"/>
              <a:t>むかつ</a:t>
            </a:r>
            <a:r>
              <a:rPr sz="1400" spc="-20" dirty="0"/>
              <a:t>き</a:t>
            </a:r>
            <a:r>
              <a:rPr sz="1400" spc="-15" dirty="0"/>
              <a:t>によっ</a:t>
            </a:r>
            <a:r>
              <a:rPr sz="1400" spc="-25" dirty="0"/>
              <a:t>て引き起こされ</a:t>
            </a:r>
            <a:r>
              <a:rPr sz="1400" spc="-15" dirty="0"/>
              <a:t>る</a:t>
            </a:r>
            <a:r>
              <a:rPr sz="1400" spc="-20" dirty="0"/>
              <a:t>発</a:t>
            </a:r>
            <a:r>
              <a:rPr sz="1400" spc="-10" dirty="0"/>
              <a:t>熱</a:t>
            </a:r>
            <a:r>
              <a:rPr sz="1400" spc="-20" dirty="0"/>
              <a:t>を</a:t>
            </a:r>
            <a:r>
              <a:rPr sz="1400" spc="-25" dirty="0"/>
              <a:t>治</a:t>
            </a:r>
            <a:r>
              <a:rPr sz="1400" spc="-10" dirty="0"/>
              <a:t>療</a:t>
            </a:r>
            <a:r>
              <a:rPr sz="1400" spc="-20" dirty="0"/>
              <a:t>す</a:t>
            </a:r>
            <a:r>
              <a:rPr sz="1400" spc="-15" dirty="0"/>
              <a:t>る</a:t>
            </a:r>
            <a:r>
              <a:rPr sz="1400" spc="-20" dirty="0"/>
              <a:t>た</a:t>
            </a:r>
            <a:r>
              <a:rPr sz="1400" spc="-25" dirty="0"/>
              <a:t>め</a:t>
            </a:r>
            <a:r>
              <a:rPr sz="1400" spc="-10" dirty="0"/>
              <a:t>に、</a:t>
            </a:r>
            <a:r>
              <a:rPr sz="1400" spc="-20" dirty="0"/>
              <a:t>乳児</a:t>
            </a:r>
            <a:r>
              <a:rPr sz="1400" spc="-15" dirty="0"/>
              <a:t>にニン</a:t>
            </a:r>
            <a:r>
              <a:rPr sz="1400" spc="-5" dirty="0"/>
              <a:t>ニク</a:t>
            </a:r>
            <a:r>
              <a:rPr sz="1400" spc="-20" dirty="0"/>
              <a:t>を</a:t>
            </a:r>
            <a:r>
              <a:rPr sz="1400" spc="-25" dirty="0"/>
              <a:t>混</a:t>
            </a:r>
            <a:r>
              <a:rPr sz="1400" spc="-20" dirty="0"/>
              <a:t>ぜたゴキ</a:t>
            </a:r>
            <a:r>
              <a:rPr sz="1400" spc="-15" dirty="0"/>
              <a:t>ブ</a:t>
            </a:r>
            <a:r>
              <a:rPr sz="1400" spc="-20" dirty="0"/>
              <a:t>リを</a:t>
            </a:r>
            <a:r>
              <a:rPr sz="1400" spc="-25" dirty="0"/>
              <a:t>与</a:t>
            </a:r>
            <a:r>
              <a:rPr sz="1400" spc="-15" dirty="0"/>
              <a:t>えるこ</a:t>
            </a:r>
            <a:r>
              <a:rPr sz="1400" spc="-25" dirty="0"/>
              <a:t>とが</a:t>
            </a:r>
            <a:r>
              <a:rPr sz="1400" spc="-20" dirty="0"/>
              <a:t>あ</a:t>
            </a:r>
            <a:r>
              <a:rPr sz="1400" spc="-15" dirty="0"/>
              <a:t>る</a:t>
            </a:r>
            <a:r>
              <a:rPr sz="1400" spc="-10" dirty="0"/>
              <a:t>。</a:t>
            </a:r>
          </a:p>
          <a:p>
            <a:pPr marL="4142740" marR="81915">
              <a:lnSpc>
                <a:spcPct val="100000"/>
              </a:lnSpc>
            </a:pPr>
            <a:r>
              <a:rPr sz="1400" spc="-20" dirty="0"/>
              <a:t>中国政府は</a:t>
            </a:r>
            <a:r>
              <a:rPr sz="1400" spc="-10" dirty="0"/>
              <a:t>、</a:t>
            </a:r>
            <a:r>
              <a:rPr sz="1400" spc="-25" dirty="0"/>
              <a:t>20</a:t>
            </a:r>
            <a:r>
              <a:rPr sz="1400" spc="-20" dirty="0"/>
              <a:t>年以上の実験室調査と臨床試験</a:t>
            </a:r>
            <a:r>
              <a:rPr sz="1400" spc="-5" dirty="0"/>
              <a:t>の</a:t>
            </a:r>
            <a:r>
              <a:rPr sz="1400" spc="-20" dirty="0"/>
              <a:t>後</a:t>
            </a:r>
            <a:r>
              <a:rPr sz="1400" spc="-15" dirty="0"/>
              <a:t>に</a:t>
            </a:r>
            <a:r>
              <a:rPr sz="1400" spc="-10" dirty="0"/>
              <a:t>、</a:t>
            </a:r>
            <a:r>
              <a:rPr sz="1400" spc="-20" dirty="0"/>
              <a:t>医学</a:t>
            </a:r>
            <a:r>
              <a:rPr sz="1400" spc="-15" dirty="0"/>
              <a:t>にお</a:t>
            </a:r>
            <a:r>
              <a:rPr sz="1400" spc="-20" dirty="0"/>
              <a:t>いて大きな潜在的</a:t>
            </a:r>
            <a:r>
              <a:rPr sz="1400" spc="-15" dirty="0"/>
              <a:t>価値</a:t>
            </a:r>
            <a:r>
              <a:rPr sz="1400" spc="-20" dirty="0"/>
              <a:t>を</a:t>
            </a:r>
            <a:r>
              <a:rPr sz="1400" spc="-25" dirty="0"/>
              <a:t>持つ</a:t>
            </a:r>
            <a:r>
              <a:rPr sz="1400" spc="-20" dirty="0"/>
              <a:t>数十の病気と戦うタン</a:t>
            </a:r>
            <a:r>
              <a:rPr sz="1400" spc="-25" dirty="0"/>
              <a:t>パ</a:t>
            </a:r>
            <a:r>
              <a:rPr sz="1400" spc="-15" dirty="0"/>
              <a:t>ク質と生</a:t>
            </a:r>
            <a:r>
              <a:rPr sz="1400" spc="-20" dirty="0"/>
              <a:t>化学</a:t>
            </a:r>
            <a:r>
              <a:rPr sz="1400" spc="-10" dirty="0"/>
              <a:t>的</a:t>
            </a:r>
            <a:r>
              <a:rPr sz="1400" spc="-20" dirty="0"/>
              <a:t>化合物を発見または確認</a:t>
            </a:r>
            <a:r>
              <a:rPr sz="1400" spc="-10" dirty="0"/>
              <a:t>した</a:t>
            </a:r>
            <a:r>
              <a:rPr sz="1400" dirty="0"/>
              <a:t>、</a:t>
            </a:r>
            <a:r>
              <a:rPr sz="1400" spc="-5" dirty="0"/>
              <a:t>ゴ</a:t>
            </a:r>
            <a:r>
              <a:rPr sz="1400" spc="-15" dirty="0"/>
              <a:t>キブリの</a:t>
            </a:r>
            <a:r>
              <a:rPr sz="1400" spc="-20" dirty="0"/>
              <a:t>医学的価値</a:t>
            </a:r>
            <a:r>
              <a:rPr sz="1400" spc="-15" dirty="0"/>
              <a:t>に</a:t>
            </a:r>
            <a:r>
              <a:rPr sz="1400" spc="-20" dirty="0"/>
              <a:t>関す</a:t>
            </a:r>
            <a:r>
              <a:rPr sz="1400" spc="-15" dirty="0"/>
              <a:t>る</a:t>
            </a:r>
            <a:r>
              <a:rPr sz="1400" spc="-20" dirty="0"/>
              <a:t>全国的</a:t>
            </a:r>
            <a:r>
              <a:rPr sz="1400" spc="-15" dirty="0"/>
              <a:t>な</a:t>
            </a:r>
            <a:r>
              <a:rPr sz="1400" spc="-20" dirty="0"/>
              <a:t>研究</a:t>
            </a:r>
            <a:r>
              <a:rPr sz="1400" spc="-15" dirty="0"/>
              <a:t>に</a:t>
            </a:r>
            <a:r>
              <a:rPr sz="1400" spc="-20" dirty="0"/>
              <a:t>資金</a:t>
            </a:r>
            <a:r>
              <a:rPr sz="1400" spc="-15" dirty="0"/>
              <a:t>を</a:t>
            </a:r>
            <a:r>
              <a:rPr sz="1400" spc="-20" dirty="0"/>
              <a:t>提供</a:t>
            </a:r>
            <a:r>
              <a:rPr sz="1400" spc="-10" dirty="0"/>
              <a:t>。</a:t>
            </a:r>
          </a:p>
          <a:p>
            <a:pPr marL="4142740" marR="119380">
              <a:lnSpc>
                <a:spcPct val="100000"/>
              </a:lnSpc>
            </a:pPr>
            <a:r>
              <a:rPr sz="1400" spc="-25" dirty="0"/>
              <a:t>中国の医学雑誌の何千ペ</a:t>
            </a:r>
            <a:r>
              <a:rPr sz="1400" spc="-30" dirty="0"/>
              <a:t>ー</a:t>
            </a:r>
            <a:r>
              <a:rPr sz="1400" spc="-25" dirty="0"/>
              <a:t>ジ</a:t>
            </a:r>
            <a:r>
              <a:rPr sz="1400" spc="-10" dirty="0"/>
              <a:t>にも、</a:t>
            </a:r>
            <a:r>
              <a:rPr sz="1400" spc="-25" dirty="0"/>
              <a:t>ゴキ</a:t>
            </a:r>
            <a:r>
              <a:rPr sz="1400" spc="-5" dirty="0"/>
              <a:t>ブリ</a:t>
            </a:r>
            <a:r>
              <a:rPr sz="1400" spc="-25" dirty="0"/>
              <a:t>の若返り効果を示唆す</a:t>
            </a:r>
            <a:r>
              <a:rPr sz="1400" spc="-20" dirty="0"/>
              <a:t>る</a:t>
            </a:r>
            <a:r>
              <a:rPr sz="1400" spc="-25" dirty="0"/>
              <a:t>詳細</a:t>
            </a:r>
            <a:r>
              <a:rPr sz="1400" spc="-20" dirty="0"/>
              <a:t>な</a:t>
            </a:r>
            <a:r>
              <a:rPr sz="1400" spc="-10" dirty="0"/>
              <a:t>調</a:t>
            </a:r>
            <a:r>
              <a:rPr sz="1400" spc="-25" dirty="0"/>
              <a:t>査結果</a:t>
            </a:r>
            <a:r>
              <a:rPr sz="1400" spc="-35" dirty="0"/>
              <a:t>があ</a:t>
            </a:r>
            <a:r>
              <a:rPr sz="1400" spc="-25" dirty="0"/>
              <a:t>ります</a:t>
            </a:r>
            <a:r>
              <a:rPr sz="1400" spc="-10" dirty="0"/>
              <a:t>。</a:t>
            </a:r>
            <a:r>
              <a:rPr sz="1400" spc="-25" dirty="0"/>
              <a:t>皮膚</a:t>
            </a:r>
            <a:r>
              <a:rPr sz="1400" spc="-30" dirty="0"/>
              <a:t>や</a:t>
            </a:r>
            <a:r>
              <a:rPr sz="1400" spc="-25" dirty="0"/>
              <a:t>粘膜</a:t>
            </a:r>
            <a:r>
              <a:rPr sz="1400" spc="-20" dirty="0"/>
              <a:t>な</a:t>
            </a:r>
            <a:r>
              <a:rPr sz="1400" spc="-25" dirty="0"/>
              <a:t>どの損傷</a:t>
            </a:r>
            <a:r>
              <a:rPr sz="1400" spc="-15" dirty="0"/>
              <a:t>した組</a:t>
            </a:r>
            <a:r>
              <a:rPr sz="1400" spc="-25" dirty="0"/>
              <a:t>織の再</a:t>
            </a:r>
            <a:r>
              <a:rPr sz="1400" spc="-10" dirty="0"/>
              <a:t>生を</a:t>
            </a:r>
            <a:r>
              <a:rPr sz="1400" spc="-25" dirty="0"/>
              <a:t>刺激す</a:t>
            </a:r>
            <a:r>
              <a:rPr sz="1400" spc="-20" dirty="0"/>
              <a:t>る</a:t>
            </a:r>
            <a:r>
              <a:rPr sz="1400" spc="-25" dirty="0"/>
              <a:t>可能性があります</a:t>
            </a:r>
            <a:r>
              <a:rPr sz="1400" spc="-50" dirty="0"/>
              <a:t>。</a:t>
            </a:r>
          </a:p>
          <a:p>
            <a:pPr marL="4142740">
              <a:lnSpc>
                <a:spcPct val="100000"/>
              </a:lnSpc>
            </a:pPr>
            <a:r>
              <a:rPr sz="1400" spc="-20" dirty="0"/>
              <a:t>こ</a:t>
            </a:r>
            <a:r>
              <a:rPr sz="1400" spc="-25" dirty="0"/>
              <a:t>れは</a:t>
            </a:r>
            <a:r>
              <a:rPr sz="1400" spc="-10" dirty="0"/>
              <a:t>、</a:t>
            </a:r>
            <a:r>
              <a:rPr sz="1400" spc="-25" dirty="0"/>
              <a:t>治癒</a:t>
            </a:r>
            <a:r>
              <a:rPr sz="1400" spc="-30" dirty="0"/>
              <a:t>が</a:t>
            </a:r>
            <a:r>
              <a:rPr sz="1400" spc="-25" dirty="0"/>
              <a:t>困難で慢性的</a:t>
            </a:r>
            <a:r>
              <a:rPr sz="1400" spc="-20" dirty="0"/>
              <a:t>な</a:t>
            </a:r>
            <a:r>
              <a:rPr sz="1400" spc="-25" dirty="0"/>
              <a:t>痛み</a:t>
            </a:r>
            <a:r>
              <a:rPr sz="1400" spc="-20" dirty="0"/>
              <a:t>を</a:t>
            </a:r>
            <a:r>
              <a:rPr sz="1400" spc="-25" dirty="0"/>
              <a:t>引き起こす内臓</a:t>
            </a:r>
            <a:r>
              <a:rPr sz="1400" spc="-10" dirty="0"/>
              <a:t>の</a:t>
            </a:r>
            <a:r>
              <a:rPr sz="1400" spc="-25" dirty="0"/>
              <a:t>表面の</a:t>
            </a:r>
            <a:r>
              <a:rPr sz="1400" spc="-10" dirty="0"/>
              <a:t>粘</a:t>
            </a:r>
            <a:r>
              <a:rPr sz="1400" spc="-25" dirty="0"/>
              <a:t>着性</a:t>
            </a:r>
            <a:r>
              <a:rPr sz="1400" spc="-10" dirty="0"/>
              <a:t>の</a:t>
            </a:r>
            <a:r>
              <a:rPr sz="1400" spc="-25" dirty="0"/>
              <a:t>膜</a:t>
            </a:r>
            <a:r>
              <a:rPr sz="1400" spc="-50" dirty="0"/>
              <a:t>。</a:t>
            </a:r>
          </a:p>
        </p:txBody>
      </p:sp>
      <p:pic>
        <p:nvPicPr>
          <p:cNvPr id="9" name="object 9"/>
          <p:cNvPicPr/>
          <p:nvPr/>
        </p:nvPicPr>
        <p:blipFill>
          <a:blip r:embed="rId5" cstate="print"/>
          <a:stretch>
            <a:fillRect/>
          </a:stretch>
        </p:blipFill>
        <p:spPr>
          <a:xfrm>
            <a:off x="4276344" y="4143755"/>
            <a:ext cx="7772398" cy="2267711"/>
          </a:xfrm>
          <a:prstGeom prst="rect">
            <a:avLst/>
          </a:prstGeom>
        </p:spPr>
      </p:pic>
      <p:sp>
        <p:nvSpPr>
          <p:cNvPr id="10" name="object 10"/>
          <p:cNvSpPr txBox="1"/>
          <p:nvPr/>
        </p:nvSpPr>
        <p:spPr>
          <a:xfrm>
            <a:off x="5029423" y="3932180"/>
            <a:ext cx="6631940"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游ゴシック"/>
                <a:cs typeface="游ゴシック"/>
              </a:rPr>
              <a:t>https://</a:t>
            </a:r>
            <a:r>
              <a:rPr sz="900" spc="-10" dirty="0">
                <a:latin typeface="游ゴシック"/>
                <a:cs typeface="游ゴシック"/>
                <a:hlinkClick r:id="rId6"/>
              </a:rPr>
              <a:t>www.scmp.com/news/china/society/article/2142316/giant-indoor-farm-china-breeding-six-billion-cockroaches-</a:t>
            </a:r>
            <a:r>
              <a:rPr sz="900" spc="-20" dirty="0">
                <a:latin typeface="游ゴシック"/>
                <a:cs typeface="游ゴシック"/>
                <a:hlinkClick r:id="rId6"/>
              </a:rPr>
              <a:t>year</a:t>
            </a:r>
            <a:endParaRPr sz="900">
              <a:latin typeface="游ゴシック"/>
              <a:cs typeface="游ゴシック"/>
            </a:endParaRPr>
          </a:p>
        </p:txBody>
      </p:sp>
      <p:sp>
        <p:nvSpPr>
          <p:cNvPr id="11" name="object 11"/>
          <p:cNvSpPr txBox="1"/>
          <p:nvPr/>
        </p:nvSpPr>
        <p:spPr>
          <a:xfrm>
            <a:off x="4861940" y="6452480"/>
            <a:ext cx="2466975" cy="361950"/>
          </a:xfrm>
          <a:prstGeom prst="rect">
            <a:avLst/>
          </a:prstGeom>
        </p:spPr>
        <p:txBody>
          <a:bodyPr vert="horz" wrap="square" lIns="0" tIns="12700" rIns="0" bIns="0" rtlCol="0">
            <a:spAutoFit/>
          </a:bodyPr>
          <a:lstStyle/>
          <a:p>
            <a:pPr algn="ctr">
              <a:lnSpc>
                <a:spcPct val="100000"/>
              </a:lnSpc>
              <a:spcBef>
                <a:spcPts val="100"/>
              </a:spcBef>
            </a:pPr>
            <a:r>
              <a:rPr sz="1100" b="0" dirty="0">
                <a:solidFill>
                  <a:srgbClr val="1C1C1C"/>
                </a:solidFill>
                <a:latin typeface="BIZ UDP明朝 Medium"/>
                <a:cs typeface="BIZ UDP明朝 Medium"/>
              </a:rPr>
              <a:t>合計43億元（6億</a:t>
            </a:r>
            <a:r>
              <a:rPr sz="1100" b="0" spc="-10" dirty="0">
                <a:solidFill>
                  <a:srgbClr val="1C1C1C"/>
                </a:solidFill>
                <a:latin typeface="BIZ UDP明朝 Medium"/>
                <a:cs typeface="BIZ UDP明朝 Medium"/>
              </a:rPr>
              <a:t>8400万米ドル</a:t>
            </a:r>
            <a:r>
              <a:rPr sz="1100" b="0" dirty="0">
                <a:solidFill>
                  <a:srgbClr val="1C1C1C"/>
                </a:solidFill>
                <a:latin typeface="BIZ UDP明朝 Medium"/>
                <a:cs typeface="BIZ UDP明朝 Medium"/>
              </a:rPr>
              <a:t>）</a:t>
            </a:r>
            <a:r>
              <a:rPr sz="1100" b="0" spc="-30" dirty="0">
                <a:solidFill>
                  <a:srgbClr val="1C1C1C"/>
                </a:solidFill>
                <a:latin typeface="BIZ UDP明朝 Medium"/>
                <a:cs typeface="BIZ UDP明朝 Medium"/>
              </a:rPr>
              <a:t>の収入</a:t>
            </a:r>
            <a:endParaRPr sz="1100">
              <a:latin typeface="BIZ UDP明朝 Medium"/>
              <a:cs typeface="BIZ UDP明朝 Medium"/>
            </a:endParaRPr>
          </a:p>
          <a:p>
            <a:pPr marL="1270" algn="ctr">
              <a:lnSpc>
                <a:spcPct val="100000"/>
              </a:lnSpc>
              <a:spcBef>
                <a:spcPts val="5"/>
              </a:spcBef>
            </a:pPr>
            <a:r>
              <a:rPr sz="1100" b="0" dirty="0">
                <a:solidFill>
                  <a:srgbClr val="1C1C1C"/>
                </a:solidFill>
                <a:latin typeface="BIZ UDP明朝 Medium"/>
                <a:cs typeface="BIZ UDP明朝 Medium"/>
              </a:rPr>
              <a:t>4,000</a:t>
            </a:r>
            <a:r>
              <a:rPr sz="1100" b="0" spc="-20" dirty="0">
                <a:solidFill>
                  <a:srgbClr val="1C1C1C"/>
                </a:solidFill>
                <a:latin typeface="BIZ UDP明朝 Medium"/>
                <a:cs typeface="BIZ UDP明朝 Medium"/>
              </a:rPr>
              <a:t>以上の病院に納入</a:t>
            </a:r>
            <a:endParaRPr sz="1100">
              <a:latin typeface="BIZ UDP明朝 Medium"/>
              <a:cs typeface="BIZ UDP明朝 Medium"/>
            </a:endParaRPr>
          </a:p>
        </p:txBody>
      </p:sp>
      <p:pic>
        <p:nvPicPr>
          <p:cNvPr id="12" name="object 12"/>
          <p:cNvPicPr/>
          <p:nvPr/>
        </p:nvPicPr>
        <p:blipFill>
          <a:blip r:embed="rId7" cstate="print"/>
          <a:stretch>
            <a:fillRect/>
          </a:stretch>
        </p:blipFill>
        <p:spPr>
          <a:xfrm>
            <a:off x="9542136" y="956256"/>
            <a:ext cx="2550184" cy="230797"/>
          </a:xfrm>
          <a:prstGeom prst="rect">
            <a:avLst/>
          </a:prstGeom>
        </p:spPr>
      </p:pic>
      <p:sp>
        <p:nvSpPr>
          <p:cNvPr id="13" name="テキスト ボックス 12">
            <a:extLst>
              <a:ext uri="{FF2B5EF4-FFF2-40B4-BE49-F238E27FC236}">
                <a16:creationId xmlns:a16="http://schemas.microsoft.com/office/drawing/2014/main" id="{3842E66B-39B0-4727-A87A-888612A142AD}"/>
              </a:ext>
            </a:extLst>
          </p:cNvPr>
          <p:cNvSpPr txBox="1"/>
          <p:nvPr/>
        </p:nvSpPr>
        <p:spPr>
          <a:xfrm>
            <a:off x="4615543" y="68582"/>
            <a:ext cx="6738257" cy="523220"/>
          </a:xfrm>
          <a:prstGeom prst="rect">
            <a:avLst/>
          </a:prstGeom>
          <a:noFill/>
        </p:spPr>
        <p:txBody>
          <a:bodyPr wrap="square" rtlCol="0">
            <a:spAutoFit/>
          </a:bodyPr>
          <a:lstStyle/>
          <a:p>
            <a:pPr algn="ctr"/>
            <a:r>
              <a:rPr kumimoji="1" lang="en-US" altLang="ja-JP" sz="2800" b="1" dirty="0">
                <a:latin typeface="BIZ UDP明朝 Medium" panose="02020500000000000000" pitchFamily="18" charset="-128"/>
                <a:ea typeface="BIZ UDP明朝 Medium" panose="02020500000000000000" pitchFamily="18" charset="-128"/>
              </a:rPr>
              <a:t>MUSKA</a:t>
            </a:r>
            <a:r>
              <a:rPr kumimoji="1" lang="ja-JP" altLang="en-US" sz="2800" b="1" dirty="0">
                <a:latin typeface="BIZ UDP明朝 Medium" panose="02020500000000000000" pitchFamily="18" charset="-128"/>
                <a:ea typeface="BIZ UDP明朝 Medium" panose="02020500000000000000" pitchFamily="18" charset="-128"/>
              </a:rPr>
              <a:t>から得た飼料でゴキブリを飼育</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A35C83DD-0251-4143-A0C5-F942D5A58EC5}"/>
              </a:ext>
            </a:extLst>
          </p:cNvPr>
          <p:cNvSpPr/>
          <p:nvPr/>
        </p:nvSpPr>
        <p:spPr>
          <a:xfrm>
            <a:off x="7700211" y="2110338"/>
            <a:ext cx="3157086" cy="2637323"/>
          </a:xfrm>
          <a:prstGeom prst="roundRect">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明朝 Medium" panose="02020500000000000000" pitchFamily="18" charset="-128"/>
                <a:ea typeface="BIZ UDP明朝 Medium" panose="02020500000000000000" pitchFamily="18" charset="-128"/>
              </a:rPr>
              <a:t>農場</a:t>
            </a:r>
            <a:endParaRPr kumimoji="1" lang="en-US" altLang="ja-JP" sz="2400" dirty="0">
              <a:solidFill>
                <a:schemeClr val="tx1"/>
              </a:solidFill>
              <a:latin typeface="BIZ UDP明朝 Medium" panose="02020500000000000000" pitchFamily="18" charset="-128"/>
              <a:ea typeface="BIZ UDP明朝 Medium" panose="02020500000000000000" pitchFamily="18" charset="-128"/>
            </a:endParaRPr>
          </a:p>
          <a:p>
            <a:pPr algn="ctr"/>
            <a:r>
              <a:rPr lang="ja-JP" altLang="en-US" sz="2400" dirty="0">
                <a:solidFill>
                  <a:schemeClr val="tx1"/>
                </a:solidFill>
                <a:latin typeface="BIZ UDP明朝 Medium" panose="02020500000000000000" pitchFamily="18" charset="-128"/>
                <a:ea typeface="BIZ UDP明朝 Medium" panose="02020500000000000000" pitchFamily="18" charset="-128"/>
              </a:rPr>
              <a:t>畜産</a:t>
            </a:r>
            <a:endParaRPr kumimoji="1" lang="en-US" altLang="ja-JP" sz="2400" dirty="0">
              <a:solidFill>
                <a:schemeClr val="tx1"/>
              </a:solidFill>
              <a:latin typeface="BIZ UDP明朝 Medium" panose="02020500000000000000" pitchFamily="18" charset="-128"/>
              <a:ea typeface="BIZ UDP明朝 Medium" panose="02020500000000000000" pitchFamily="18" charset="-128"/>
            </a:endParaRPr>
          </a:p>
          <a:p>
            <a:pPr algn="ctr"/>
            <a:r>
              <a:rPr lang="ja-JP" altLang="en-US" sz="2400" dirty="0">
                <a:solidFill>
                  <a:schemeClr val="tx1"/>
                </a:solidFill>
                <a:latin typeface="BIZ UDP明朝 Medium" panose="02020500000000000000" pitchFamily="18" charset="-128"/>
                <a:ea typeface="BIZ UDP明朝 Medium" panose="02020500000000000000" pitchFamily="18" charset="-128"/>
              </a:rPr>
              <a:t>食品工場（</a:t>
            </a:r>
            <a:r>
              <a:rPr kumimoji="1" lang="ja-JP" altLang="en-US" sz="2400" dirty="0">
                <a:solidFill>
                  <a:schemeClr val="tx1"/>
                </a:solidFill>
                <a:latin typeface="BIZ UDP明朝 Medium" panose="02020500000000000000" pitchFamily="18" charset="-128"/>
                <a:ea typeface="BIZ UDP明朝 Medium" panose="02020500000000000000" pitchFamily="18" charset="-128"/>
              </a:rPr>
              <a:t>酒粕）</a:t>
            </a:r>
            <a:endParaRPr kumimoji="1" lang="en-US" altLang="ja-JP" sz="2400" dirty="0">
              <a:solidFill>
                <a:schemeClr val="tx1"/>
              </a:solidFill>
              <a:latin typeface="BIZ UDP明朝 Medium" panose="02020500000000000000" pitchFamily="18" charset="-128"/>
              <a:ea typeface="BIZ UDP明朝 Medium" panose="02020500000000000000" pitchFamily="18" charset="-128"/>
            </a:endParaRPr>
          </a:p>
          <a:p>
            <a:pPr algn="ctr"/>
            <a:r>
              <a:rPr kumimoji="1" lang="ja-JP" altLang="en-US" sz="2400" dirty="0">
                <a:solidFill>
                  <a:schemeClr val="tx1"/>
                </a:solidFill>
                <a:latin typeface="BIZ UDP明朝 Medium" panose="02020500000000000000" pitchFamily="18" charset="-128"/>
                <a:ea typeface="BIZ UDP明朝 Medium" panose="02020500000000000000" pitchFamily="18" charset="-128"/>
              </a:rPr>
              <a:t>植物工場残渣</a:t>
            </a:r>
          </a:p>
        </p:txBody>
      </p:sp>
      <p:sp>
        <p:nvSpPr>
          <p:cNvPr id="25" name="四角形: 角を丸くする 24">
            <a:extLst>
              <a:ext uri="{FF2B5EF4-FFF2-40B4-BE49-F238E27FC236}">
                <a16:creationId xmlns:a16="http://schemas.microsoft.com/office/drawing/2014/main" id="{EAD1A046-4976-42D2-B82D-27BFBC2D0887}"/>
              </a:ext>
            </a:extLst>
          </p:cNvPr>
          <p:cNvSpPr/>
          <p:nvPr/>
        </p:nvSpPr>
        <p:spPr>
          <a:xfrm>
            <a:off x="1334704" y="2110337"/>
            <a:ext cx="3157086" cy="2637323"/>
          </a:xfrm>
          <a:prstGeom prst="roundRect">
            <a:avLst/>
          </a:prstGeom>
          <a:solidFill>
            <a:schemeClr val="accent1">
              <a:lumMod val="40000"/>
              <a:lumOff val="6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BIZ UDP明朝 Medium" panose="02020500000000000000" pitchFamily="18" charset="-128"/>
                <a:ea typeface="BIZ UDP明朝 Medium" panose="02020500000000000000" pitchFamily="18" charset="-128"/>
              </a:rPr>
              <a:t>洋上プラットフォーム</a:t>
            </a:r>
            <a:endParaRPr kumimoji="1" lang="en-US" altLang="ja-JP" sz="2400" dirty="0">
              <a:solidFill>
                <a:schemeClr val="tx1"/>
              </a:solidFill>
              <a:latin typeface="BIZ UDP明朝 Medium" panose="02020500000000000000" pitchFamily="18" charset="-128"/>
              <a:ea typeface="BIZ UDP明朝 Medium" panose="02020500000000000000" pitchFamily="18" charset="-128"/>
            </a:endParaRPr>
          </a:p>
          <a:p>
            <a:pPr algn="ctr"/>
            <a:r>
              <a:rPr lang="ja-JP" altLang="en-US" sz="2400" dirty="0">
                <a:solidFill>
                  <a:schemeClr val="tx1"/>
                </a:solidFill>
                <a:latin typeface="BIZ UDP明朝 Medium" panose="02020500000000000000" pitchFamily="18" charset="-128"/>
                <a:ea typeface="BIZ UDP明朝 Medium" panose="02020500000000000000" pitchFamily="18" charset="-128"/>
              </a:rPr>
              <a:t>養殖</a:t>
            </a:r>
            <a:endParaRPr kumimoji="1"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6" name="矢印: U ターン 5">
            <a:extLst>
              <a:ext uri="{FF2B5EF4-FFF2-40B4-BE49-F238E27FC236}">
                <a16:creationId xmlns:a16="http://schemas.microsoft.com/office/drawing/2014/main" id="{2546448B-DC19-43DC-881B-1897655B700E}"/>
              </a:ext>
            </a:extLst>
          </p:cNvPr>
          <p:cNvSpPr/>
          <p:nvPr/>
        </p:nvSpPr>
        <p:spPr>
          <a:xfrm>
            <a:off x="2653365" y="1195938"/>
            <a:ext cx="6885272" cy="914399"/>
          </a:xfrm>
          <a:prstGeom prst="uturnArrow">
            <a:avLst>
              <a:gd name="adj1" fmla="val 25000"/>
              <a:gd name="adj2" fmla="val 25000"/>
              <a:gd name="adj3" fmla="val 21842"/>
              <a:gd name="adj4" fmla="val 43750"/>
              <a:gd name="adj5" fmla="val 100000"/>
            </a:avLst>
          </a:prstGeom>
          <a:solidFill>
            <a:schemeClr val="accent1">
              <a:lumMod val="75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矢印: U ターン 25">
            <a:extLst>
              <a:ext uri="{FF2B5EF4-FFF2-40B4-BE49-F238E27FC236}">
                <a16:creationId xmlns:a16="http://schemas.microsoft.com/office/drawing/2014/main" id="{D485FB60-4821-42A8-A557-ECE798513303}"/>
              </a:ext>
            </a:extLst>
          </p:cNvPr>
          <p:cNvSpPr/>
          <p:nvPr/>
        </p:nvSpPr>
        <p:spPr>
          <a:xfrm rot="10800000">
            <a:off x="2537861" y="4747660"/>
            <a:ext cx="6885272" cy="914399"/>
          </a:xfrm>
          <a:prstGeom prst="uturnArrow">
            <a:avLst>
              <a:gd name="adj1" fmla="val 25000"/>
              <a:gd name="adj2" fmla="val 25000"/>
              <a:gd name="adj3" fmla="val 21842"/>
              <a:gd name="adj4" fmla="val 43750"/>
              <a:gd name="adj5" fmla="val 100000"/>
            </a:avLst>
          </a:prstGeom>
          <a:solidFill>
            <a:schemeClr val="accent4">
              <a:lumMod val="75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B9DCC0E4-6691-4FCA-A93D-801FC39413B0}"/>
              </a:ext>
            </a:extLst>
          </p:cNvPr>
          <p:cNvSpPr txBox="1"/>
          <p:nvPr/>
        </p:nvSpPr>
        <p:spPr>
          <a:xfrm>
            <a:off x="4762904" y="5662060"/>
            <a:ext cx="2666198" cy="369332"/>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農業残渣／畜産残渣</a:t>
            </a:r>
            <a:endParaRPr kumimoji="1" lang="ja-JP" altLang="en-US" dirty="0">
              <a:latin typeface="BIZ UDP明朝 Medium" panose="02020500000000000000" pitchFamily="18" charset="-128"/>
              <a:ea typeface="BIZ UDP明朝 Medium" panose="02020500000000000000" pitchFamily="18" charset="-128"/>
            </a:endParaRPr>
          </a:p>
        </p:txBody>
      </p:sp>
      <p:sp>
        <p:nvSpPr>
          <p:cNvPr id="28" name="テキスト ボックス 27">
            <a:extLst>
              <a:ext uri="{FF2B5EF4-FFF2-40B4-BE49-F238E27FC236}">
                <a16:creationId xmlns:a16="http://schemas.microsoft.com/office/drawing/2014/main" id="{35FBFC63-3EE1-4BFD-8E3B-3F28B4840F0E}"/>
              </a:ext>
            </a:extLst>
          </p:cNvPr>
          <p:cNvSpPr txBox="1"/>
          <p:nvPr/>
        </p:nvSpPr>
        <p:spPr>
          <a:xfrm>
            <a:off x="4878404" y="826605"/>
            <a:ext cx="2666198" cy="369332"/>
          </a:xfrm>
          <a:prstGeom prst="rect">
            <a:avLst/>
          </a:prstGeom>
          <a:noFill/>
        </p:spPr>
        <p:txBody>
          <a:bodyPr wrap="square" rtlCol="0">
            <a:spAutoFit/>
          </a:bodyPr>
          <a:lstStyle/>
          <a:p>
            <a:pPr algn="ctr"/>
            <a:r>
              <a:rPr lang="ja-JP" altLang="en-US" dirty="0">
                <a:latin typeface="BIZ UDP明朝 Medium" panose="02020500000000000000" pitchFamily="18" charset="-128"/>
                <a:ea typeface="BIZ UDP明朝 Medium" panose="02020500000000000000" pitchFamily="18" charset="-128"/>
              </a:rPr>
              <a:t>漁業残渣</a:t>
            </a:r>
            <a:endParaRPr kumimoji="1" lang="ja-JP" altLang="en-US"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591309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図 82">
            <a:extLst>
              <a:ext uri="{FF2B5EF4-FFF2-40B4-BE49-F238E27FC236}">
                <a16:creationId xmlns:a16="http://schemas.microsoft.com/office/drawing/2014/main" id="{491E69F6-4D0D-477A-B522-5A601012F985}"/>
              </a:ext>
            </a:extLst>
          </p:cNvPr>
          <p:cNvPicPr>
            <a:picLocks noChangeAspect="1"/>
          </p:cNvPicPr>
          <p:nvPr/>
        </p:nvPicPr>
        <p:blipFill>
          <a:blip r:embed="rId3"/>
          <a:stretch>
            <a:fillRect/>
          </a:stretch>
        </p:blipFill>
        <p:spPr>
          <a:xfrm>
            <a:off x="8150457" y="2926740"/>
            <a:ext cx="935546" cy="935546"/>
          </a:xfrm>
          <a:prstGeom prst="rect">
            <a:avLst/>
          </a:prstGeom>
        </p:spPr>
      </p:pic>
      <p:pic>
        <p:nvPicPr>
          <p:cNvPr id="141" name="Picture 13">
            <a:extLst>
              <a:ext uri="{FF2B5EF4-FFF2-40B4-BE49-F238E27FC236}">
                <a16:creationId xmlns:a16="http://schemas.microsoft.com/office/drawing/2014/main" id="{C3A251E4-78CF-4263-ABE3-361D58B48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8060" y="31838"/>
            <a:ext cx="622090" cy="114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9" name="オブジェクト 1">
            <a:extLst>
              <a:ext uri="{FF2B5EF4-FFF2-40B4-BE49-F238E27FC236}">
                <a16:creationId xmlns:a16="http://schemas.microsoft.com/office/drawing/2014/main" id="{42604512-E5BA-4244-A45D-F88645538F6B}"/>
              </a:ext>
            </a:extLst>
          </p:cNvPr>
          <p:cNvGraphicFramePr>
            <a:graphicFrameLocks noChangeAspect="1"/>
          </p:cNvGraphicFramePr>
          <p:nvPr/>
        </p:nvGraphicFramePr>
        <p:xfrm>
          <a:off x="3171726" y="3702374"/>
          <a:ext cx="989534" cy="564734"/>
        </p:xfrm>
        <a:graphic>
          <a:graphicData uri="http://schemas.openxmlformats.org/presentationml/2006/ole">
            <mc:AlternateContent xmlns:mc="http://schemas.openxmlformats.org/markup-compatibility/2006">
              <mc:Choice xmlns:v="urn:schemas-microsoft-com:vml" Requires="v">
                <p:oleObj spid="_x0000_s4127" name="Photo Editor ｲﾒｰｼﾞ" r:id="rId5" imgW="1619476" imgH="923810" progId="MSPhotoEd.3">
                  <p:embed/>
                </p:oleObj>
              </mc:Choice>
              <mc:Fallback>
                <p:oleObj name="Photo Editor ｲﾒｰｼﾞ" r:id="rId5" imgW="1619476" imgH="923810" progId="MSPhotoEd.3">
                  <p:embed/>
                  <p:pic>
                    <p:nvPicPr>
                      <p:cNvPr id="139" name="オブジェクト 1">
                        <a:extLst>
                          <a:ext uri="{FF2B5EF4-FFF2-40B4-BE49-F238E27FC236}">
                            <a16:creationId xmlns:a16="http://schemas.microsoft.com/office/drawing/2014/main" id="{42604512-E5BA-4244-A45D-F88645538F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1726" y="3702374"/>
                        <a:ext cx="989534" cy="564734"/>
                      </a:xfrm>
                      <a:prstGeom prst="rect">
                        <a:avLst/>
                      </a:prstGeom>
                      <a:noFill/>
                      <a:ln>
                        <a:noFill/>
                      </a:ln>
                      <a:effectLst/>
                    </p:spPr>
                  </p:pic>
                </p:oleObj>
              </mc:Fallback>
            </mc:AlternateContent>
          </a:graphicData>
        </a:graphic>
      </p:graphicFrame>
      <p:pic>
        <p:nvPicPr>
          <p:cNvPr id="70" name="Picture 4">
            <a:extLst>
              <a:ext uri="{FF2B5EF4-FFF2-40B4-BE49-F238E27FC236}">
                <a16:creationId xmlns:a16="http://schemas.microsoft.com/office/drawing/2014/main" id="{8E04CADA-3311-4902-863C-1847A2B1D7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0704" y="657744"/>
            <a:ext cx="1831984" cy="9343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愛南町のウェブサイトへリンク">
            <a:extLst>
              <a:ext uri="{FF2B5EF4-FFF2-40B4-BE49-F238E27FC236}">
                <a16:creationId xmlns:a16="http://schemas.microsoft.com/office/drawing/2014/main" id="{5171DA81-CD9A-4930-89A3-46B849B166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2177" y="6372836"/>
            <a:ext cx="1333944" cy="40731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a:extLst>
              <a:ext uri="{FF2B5EF4-FFF2-40B4-BE49-F238E27FC236}">
                <a16:creationId xmlns:a16="http://schemas.microsoft.com/office/drawing/2014/main" id="{7C20F771-A04A-41F8-9C4A-9DF1323FF9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30" y="2348409"/>
            <a:ext cx="1371393" cy="149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正方形/長方形 6">
            <a:extLst>
              <a:ext uri="{FF2B5EF4-FFF2-40B4-BE49-F238E27FC236}">
                <a16:creationId xmlns:a16="http://schemas.microsoft.com/office/drawing/2014/main" id="{45D93122-C6C8-43BB-8446-8E5B756C141F}"/>
              </a:ext>
            </a:extLst>
          </p:cNvPr>
          <p:cNvSpPr/>
          <p:nvPr/>
        </p:nvSpPr>
        <p:spPr>
          <a:xfrm>
            <a:off x="1062181" y="5325559"/>
            <a:ext cx="2872510" cy="892552"/>
          </a:xfrm>
          <a:prstGeom prst="rect">
            <a:avLst/>
          </a:prstGeom>
        </p:spPr>
        <p:txBody>
          <a:bodyPr wrap="square">
            <a:spAutoFit/>
          </a:bodyPr>
          <a:lstStyle/>
          <a:p>
            <a:pPr algn="ctr"/>
            <a:r>
              <a:rPr lang="ja-JP" altLang="en-US" u="sng" dirty="0">
                <a:latin typeface="Meiryo UI" panose="020B0604030504040204" pitchFamily="50" charset="-128"/>
                <a:ea typeface="Meiryo UI" panose="020B0604030504040204" pitchFamily="50" charset="-128"/>
              </a:rPr>
              <a:t>養殖</a:t>
            </a:r>
            <a:endParaRPr lang="en-US" altLang="ja-JP" u="sng"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換金魚の養殖</a:t>
            </a:r>
            <a:endParaRPr lang="en-US" altLang="ja-JP" sz="1600" dirty="0">
              <a:latin typeface="Meiryo UI" panose="020B0604030504040204" pitchFamily="50" charset="-128"/>
              <a:ea typeface="Meiryo UI" panose="020B0604030504040204" pitchFamily="50" charset="-128"/>
            </a:endParaRPr>
          </a:p>
          <a:p>
            <a:pPr algn="r"/>
            <a:r>
              <a:rPr lang="ja-JP" altLang="en-US" sz="1600" dirty="0">
                <a:latin typeface="Meiryo UI" panose="020B0604030504040204" pitchFamily="50" charset="-128"/>
                <a:ea typeface="Meiryo UI" panose="020B0604030504040204" pitchFamily="50" charset="-128"/>
              </a:rPr>
              <a:t>ゲノム編集など次世代養殖技術</a:t>
            </a:r>
            <a:endParaRPr lang="ja-JP" altLang="en-US" sz="2000"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AE5B7ABA-7032-44C3-B3C0-74E77EBACE83}"/>
              </a:ext>
            </a:extLst>
          </p:cNvPr>
          <p:cNvSpPr/>
          <p:nvPr/>
        </p:nvSpPr>
        <p:spPr>
          <a:xfrm>
            <a:off x="1873603" y="65751"/>
            <a:ext cx="8464249" cy="400110"/>
          </a:xfrm>
          <a:prstGeom prst="rect">
            <a:avLst/>
          </a:prstGeom>
        </p:spPr>
        <p:txBody>
          <a:bodyPr wrap="square">
            <a:spAutoFit/>
          </a:bodyPr>
          <a:lstStyle/>
          <a:p>
            <a:pPr algn="ctr"/>
            <a:r>
              <a:rPr lang="ja-JP" altLang="en-US" sz="2000" b="1" dirty="0">
                <a:solidFill>
                  <a:srgbClr val="002060"/>
                </a:solidFill>
                <a:latin typeface="UD デジタル 教科書体 NK-B" panose="02020700000000000000" pitchFamily="18" charset="-128"/>
                <a:ea typeface="UD デジタル 教科書体 NK-B" panose="02020700000000000000" pitchFamily="18" charset="-128"/>
              </a:rPr>
              <a:t>愛媛＝大分　宇和島海域での洋上風力プラットフォームによる地域振興</a:t>
            </a:r>
            <a:endParaRPr lang="en-US" altLang="ja-JP" sz="2000" b="1" dirty="0">
              <a:solidFill>
                <a:srgbClr val="002060"/>
              </a:solidFill>
              <a:latin typeface="UD デジタル 教科書体 NK-B" panose="02020700000000000000" pitchFamily="18" charset="-128"/>
              <a:ea typeface="UD デジタル 教科書体 NK-B" panose="02020700000000000000" pitchFamily="18" charset="-128"/>
            </a:endParaRPr>
          </a:p>
        </p:txBody>
      </p:sp>
      <p:sp>
        <p:nvSpPr>
          <p:cNvPr id="12" name="正方形/長方形 11">
            <a:extLst>
              <a:ext uri="{FF2B5EF4-FFF2-40B4-BE49-F238E27FC236}">
                <a16:creationId xmlns:a16="http://schemas.microsoft.com/office/drawing/2014/main" id="{2EC4C44F-C483-4EF0-B46F-E360F2A0FAFE}"/>
              </a:ext>
            </a:extLst>
          </p:cNvPr>
          <p:cNvSpPr/>
          <p:nvPr/>
        </p:nvSpPr>
        <p:spPr>
          <a:xfrm>
            <a:off x="1200727" y="3228945"/>
            <a:ext cx="2595419" cy="369332"/>
          </a:xfrm>
          <a:prstGeom prst="rect">
            <a:avLst/>
          </a:prstGeom>
        </p:spPr>
        <p:txBody>
          <a:bodyPr wrap="square">
            <a:spAutoFit/>
          </a:bodyPr>
          <a:lstStyle/>
          <a:p>
            <a:pPr algn="ctr"/>
            <a:r>
              <a:rPr lang="ja-JP" altLang="en-US" u="sng" dirty="0">
                <a:latin typeface="Meiryo UI" panose="020B0604030504040204" pitchFamily="50" charset="-128"/>
                <a:ea typeface="Meiryo UI" panose="020B0604030504040204" pitchFamily="50" charset="-128"/>
              </a:rPr>
              <a:t>浮体式洋上風力発電</a:t>
            </a:r>
          </a:p>
        </p:txBody>
      </p:sp>
      <p:cxnSp>
        <p:nvCxnSpPr>
          <p:cNvPr id="11" name="直線矢印コネクタ 10">
            <a:extLst>
              <a:ext uri="{FF2B5EF4-FFF2-40B4-BE49-F238E27FC236}">
                <a16:creationId xmlns:a16="http://schemas.microsoft.com/office/drawing/2014/main" id="{34FCEB1E-0348-4B51-8DAC-08264E927844}"/>
              </a:ext>
            </a:extLst>
          </p:cNvPr>
          <p:cNvCxnSpPr>
            <a:stCxn id="12" idx="2"/>
            <a:endCxn id="7" idx="0"/>
          </p:cNvCxnSpPr>
          <p:nvPr/>
        </p:nvCxnSpPr>
        <p:spPr>
          <a:xfrm flipH="1">
            <a:off x="2498436" y="3598277"/>
            <a:ext cx="1" cy="172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5FBC4437-D1C7-4C64-9B73-9F781D27C74E}"/>
              </a:ext>
            </a:extLst>
          </p:cNvPr>
          <p:cNvSpPr/>
          <p:nvPr/>
        </p:nvSpPr>
        <p:spPr>
          <a:xfrm>
            <a:off x="4892962" y="5363371"/>
            <a:ext cx="2406074" cy="338554"/>
          </a:xfrm>
          <a:prstGeom prst="rect">
            <a:avLst/>
          </a:prstGeom>
        </p:spPr>
        <p:txBody>
          <a:bodyPr wrap="square">
            <a:spAutoFit/>
          </a:bodyPr>
          <a:lstStyle/>
          <a:p>
            <a:pPr algn="ctr"/>
            <a:r>
              <a:rPr lang="ja-JP" altLang="en-US" sz="1600" u="sng" dirty="0">
                <a:latin typeface="Meiryo UI" panose="020B0604030504040204" pitchFamily="50" charset="-128"/>
                <a:ea typeface="Meiryo UI" panose="020B0604030504040204" pitchFamily="50" charset="-128"/>
              </a:rPr>
              <a:t>炭化触媒「カスミ触媒」</a:t>
            </a:r>
            <a:endParaRPr lang="ja-JP" altLang="en-US" sz="2000" u="sng" dirty="0">
              <a:latin typeface="Meiryo UI" panose="020B0604030504040204" pitchFamily="50" charset="-128"/>
              <a:ea typeface="Meiryo UI" panose="020B0604030504040204" pitchFamily="50" charset="-128"/>
            </a:endParaRPr>
          </a:p>
        </p:txBody>
      </p:sp>
      <p:cxnSp>
        <p:nvCxnSpPr>
          <p:cNvPr id="15" name="直線矢印コネクタ 14">
            <a:extLst>
              <a:ext uri="{FF2B5EF4-FFF2-40B4-BE49-F238E27FC236}">
                <a16:creationId xmlns:a16="http://schemas.microsoft.com/office/drawing/2014/main" id="{EFD05B37-296A-44D8-9435-6060BF4034AF}"/>
              </a:ext>
            </a:extLst>
          </p:cNvPr>
          <p:cNvCxnSpPr>
            <a:cxnSpLocks/>
          </p:cNvCxnSpPr>
          <p:nvPr/>
        </p:nvCxnSpPr>
        <p:spPr>
          <a:xfrm>
            <a:off x="2770909" y="5532648"/>
            <a:ext cx="2346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D06578D5-4D68-47AD-9822-4CF7A5340816}"/>
              </a:ext>
            </a:extLst>
          </p:cNvPr>
          <p:cNvSpPr txBox="1"/>
          <p:nvPr/>
        </p:nvSpPr>
        <p:spPr>
          <a:xfrm flipH="1">
            <a:off x="3367632" y="5265337"/>
            <a:ext cx="1152589"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魚廃・魚あら</a:t>
            </a:r>
          </a:p>
        </p:txBody>
      </p:sp>
      <p:sp>
        <p:nvSpPr>
          <p:cNvPr id="33" name="正方形/長方形 32">
            <a:extLst>
              <a:ext uri="{FF2B5EF4-FFF2-40B4-BE49-F238E27FC236}">
                <a16:creationId xmlns:a16="http://schemas.microsoft.com/office/drawing/2014/main" id="{4C330A2B-E57B-4FEA-AEA6-0E1D3ECC4A58}"/>
              </a:ext>
            </a:extLst>
          </p:cNvPr>
          <p:cNvSpPr/>
          <p:nvPr/>
        </p:nvSpPr>
        <p:spPr>
          <a:xfrm>
            <a:off x="1209571" y="1205378"/>
            <a:ext cx="2595419" cy="646331"/>
          </a:xfrm>
          <a:prstGeom prst="rect">
            <a:avLst/>
          </a:prstGeom>
        </p:spPr>
        <p:txBody>
          <a:bodyPr wrap="square">
            <a:spAutoFit/>
          </a:bodyPr>
          <a:lstStyle/>
          <a:p>
            <a:pPr algn="ctr"/>
            <a:r>
              <a:rPr lang="ja-JP" altLang="en-US" u="sng" dirty="0">
                <a:latin typeface="Meiryo UI" panose="020B0604030504040204" pitchFamily="50" charset="-128"/>
                <a:ea typeface="Meiryo UI" panose="020B0604030504040204" pitchFamily="50" charset="-128"/>
              </a:rPr>
              <a:t>海水から</a:t>
            </a:r>
            <a:r>
              <a:rPr lang="ja-JP" altLang="en-US" b="1" u="sng" dirty="0">
                <a:latin typeface="Meiryo UI" panose="020B0604030504040204" pitchFamily="50" charset="-128"/>
                <a:ea typeface="Meiryo UI" panose="020B0604030504040204" pitchFamily="50" charset="-128"/>
              </a:rPr>
              <a:t>リチウム</a:t>
            </a:r>
            <a:r>
              <a:rPr lang="ja-JP" altLang="en-US" u="sng" dirty="0">
                <a:latin typeface="Meiryo UI" panose="020B0604030504040204" pitchFamily="50" charset="-128"/>
                <a:ea typeface="Meiryo UI" panose="020B0604030504040204" pitchFamily="50" charset="-128"/>
              </a:rPr>
              <a:t>製造</a:t>
            </a:r>
            <a:endParaRPr lang="en-US" altLang="ja-JP" u="sng" dirty="0">
              <a:latin typeface="Meiryo UI" panose="020B0604030504040204" pitchFamily="50" charset="-128"/>
              <a:ea typeface="Meiryo UI" panose="020B0604030504040204" pitchFamily="50" charset="-128"/>
            </a:endParaRPr>
          </a:p>
          <a:p>
            <a:pPr algn="ctr"/>
            <a:r>
              <a:rPr lang="ja-JP" altLang="en-US" u="sng" dirty="0">
                <a:latin typeface="Meiryo UI" panose="020B0604030504040204" pitchFamily="50" charset="-128"/>
                <a:ea typeface="Meiryo UI" panose="020B0604030504040204" pitchFamily="50" charset="-128"/>
              </a:rPr>
              <a:t>海水から </a:t>
            </a:r>
            <a:r>
              <a:rPr lang="ja-JP" altLang="en-US" b="1" u="sng" dirty="0">
                <a:latin typeface="Meiryo UI" panose="020B0604030504040204" pitchFamily="50" charset="-128"/>
                <a:ea typeface="Meiryo UI" panose="020B0604030504040204" pitchFamily="50" charset="-128"/>
              </a:rPr>
              <a:t>水素</a:t>
            </a:r>
            <a:r>
              <a:rPr lang="ja-JP" altLang="en-US" u="sng" dirty="0">
                <a:latin typeface="Meiryo UI" panose="020B0604030504040204" pitchFamily="50" charset="-128"/>
                <a:ea typeface="Meiryo UI" panose="020B0604030504040204" pitchFamily="50" charset="-128"/>
              </a:rPr>
              <a:t> 製造</a:t>
            </a:r>
          </a:p>
        </p:txBody>
      </p:sp>
      <p:cxnSp>
        <p:nvCxnSpPr>
          <p:cNvPr id="30" name="直線矢印コネクタ 29">
            <a:extLst>
              <a:ext uri="{FF2B5EF4-FFF2-40B4-BE49-F238E27FC236}">
                <a16:creationId xmlns:a16="http://schemas.microsoft.com/office/drawing/2014/main" id="{59E61FCE-166E-44D1-92C4-1648BE480147}"/>
              </a:ext>
            </a:extLst>
          </p:cNvPr>
          <p:cNvCxnSpPr>
            <a:cxnSpLocks/>
            <a:stCxn id="12" idx="0"/>
            <a:endCxn id="33" idx="2"/>
          </p:cNvCxnSpPr>
          <p:nvPr/>
        </p:nvCxnSpPr>
        <p:spPr>
          <a:xfrm flipV="1">
            <a:off x="2498437" y="1851709"/>
            <a:ext cx="8844" cy="1377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7083AF89-60B2-4E52-86BE-BCBF0C6888E3}"/>
              </a:ext>
            </a:extLst>
          </p:cNvPr>
          <p:cNvSpPr/>
          <p:nvPr/>
        </p:nvSpPr>
        <p:spPr>
          <a:xfrm>
            <a:off x="4892963" y="1464597"/>
            <a:ext cx="2406074" cy="369332"/>
          </a:xfrm>
          <a:prstGeom prst="rect">
            <a:avLst/>
          </a:prstGeom>
        </p:spPr>
        <p:txBody>
          <a:bodyPr wrap="square">
            <a:spAutoFit/>
          </a:bodyPr>
          <a:lstStyle/>
          <a:p>
            <a:pPr algn="ctr"/>
            <a:r>
              <a:rPr lang="ja-JP" altLang="en-US" u="sng" dirty="0">
                <a:latin typeface="Meiryo UI" panose="020B0604030504040204" pitchFamily="50" charset="-128"/>
                <a:ea typeface="Meiryo UI" panose="020B0604030504040204" pitchFamily="50" charset="-128"/>
              </a:rPr>
              <a:t>水素駆動の漁船で操業</a:t>
            </a:r>
            <a:endParaRPr lang="ja-JP" altLang="en-US" sz="2400" u="sng" dirty="0">
              <a:latin typeface="Meiryo UI" panose="020B0604030504040204" pitchFamily="50" charset="-128"/>
              <a:ea typeface="Meiryo UI" panose="020B0604030504040204" pitchFamily="50" charset="-128"/>
            </a:endParaRPr>
          </a:p>
        </p:txBody>
      </p:sp>
      <p:cxnSp>
        <p:nvCxnSpPr>
          <p:cNvPr id="34" name="直線矢印コネクタ 33">
            <a:extLst>
              <a:ext uri="{FF2B5EF4-FFF2-40B4-BE49-F238E27FC236}">
                <a16:creationId xmlns:a16="http://schemas.microsoft.com/office/drawing/2014/main" id="{7C8A2DBF-1B08-42F2-BA67-025343CC0801}"/>
              </a:ext>
            </a:extLst>
          </p:cNvPr>
          <p:cNvCxnSpPr>
            <a:cxnSpLocks/>
            <a:endCxn id="37" idx="1"/>
          </p:cNvCxnSpPr>
          <p:nvPr/>
        </p:nvCxnSpPr>
        <p:spPr>
          <a:xfrm>
            <a:off x="3492506" y="1649263"/>
            <a:ext cx="14004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704489D3-05C7-4511-81EB-AB6367887FE1}"/>
              </a:ext>
            </a:extLst>
          </p:cNvPr>
          <p:cNvCxnSpPr>
            <a:stCxn id="18" idx="0"/>
          </p:cNvCxnSpPr>
          <p:nvPr/>
        </p:nvCxnSpPr>
        <p:spPr>
          <a:xfrm flipV="1">
            <a:off x="6095999" y="4590473"/>
            <a:ext cx="1" cy="7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7992DC4F-5620-4BE8-A192-29AD22FA1C57}"/>
              </a:ext>
            </a:extLst>
          </p:cNvPr>
          <p:cNvSpPr txBox="1"/>
          <p:nvPr/>
        </p:nvSpPr>
        <p:spPr>
          <a:xfrm flipH="1">
            <a:off x="6011368" y="4747745"/>
            <a:ext cx="959419"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炭素肥料</a:t>
            </a:r>
          </a:p>
        </p:txBody>
      </p:sp>
      <p:cxnSp>
        <p:nvCxnSpPr>
          <p:cNvPr id="41" name="直線矢印コネクタ 40">
            <a:extLst>
              <a:ext uri="{FF2B5EF4-FFF2-40B4-BE49-F238E27FC236}">
                <a16:creationId xmlns:a16="http://schemas.microsoft.com/office/drawing/2014/main" id="{EF94C896-C0CD-416C-B580-D82F29C8096B}"/>
              </a:ext>
            </a:extLst>
          </p:cNvPr>
          <p:cNvCxnSpPr>
            <a:cxnSpLocks/>
            <a:stCxn id="37" idx="2"/>
          </p:cNvCxnSpPr>
          <p:nvPr/>
        </p:nvCxnSpPr>
        <p:spPr>
          <a:xfrm flipH="1">
            <a:off x="6095998" y="1833929"/>
            <a:ext cx="2" cy="538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21C5784B-A562-4940-A80C-D1CFF2BEDDC1}"/>
              </a:ext>
            </a:extLst>
          </p:cNvPr>
          <p:cNvSpPr txBox="1"/>
          <p:nvPr/>
        </p:nvSpPr>
        <p:spPr>
          <a:xfrm flipH="1">
            <a:off x="5847779" y="1924360"/>
            <a:ext cx="959419"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魚肥</a:t>
            </a:r>
          </a:p>
        </p:txBody>
      </p:sp>
      <p:sp>
        <p:nvSpPr>
          <p:cNvPr id="43" name="正方形/長方形 42">
            <a:extLst>
              <a:ext uri="{FF2B5EF4-FFF2-40B4-BE49-F238E27FC236}">
                <a16:creationId xmlns:a16="http://schemas.microsoft.com/office/drawing/2014/main" id="{FF707A8F-DF77-441F-89F3-06976BF44460}"/>
              </a:ext>
            </a:extLst>
          </p:cNvPr>
          <p:cNvSpPr/>
          <p:nvPr/>
        </p:nvSpPr>
        <p:spPr>
          <a:xfrm>
            <a:off x="233602" y="4365969"/>
            <a:ext cx="2085827" cy="584775"/>
          </a:xfrm>
          <a:prstGeom prst="rect">
            <a:avLst/>
          </a:prstGeom>
        </p:spPr>
        <p:txBody>
          <a:bodyPr wrap="none">
            <a:spAutoFit/>
          </a:bodyPr>
          <a:lstStyle/>
          <a:p>
            <a:pPr algn="ctr"/>
            <a:r>
              <a:rPr lang="ja-JP" altLang="en-US" sz="1600" b="1" dirty="0">
                <a:latin typeface="Meiryo UI" panose="020B0604030504040204" pitchFamily="50" charset="-128"/>
                <a:ea typeface="Meiryo UI" panose="020B0604030504040204" pitchFamily="50" charset="-128"/>
              </a:rPr>
              <a:t>愛媛大学</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南予水産研究センター</a:t>
            </a:r>
          </a:p>
        </p:txBody>
      </p:sp>
      <p:cxnSp>
        <p:nvCxnSpPr>
          <p:cNvPr id="46" name="コネクタ: カギ線 45">
            <a:extLst>
              <a:ext uri="{FF2B5EF4-FFF2-40B4-BE49-F238E27FC236}">
                <a16:creationId xmlns:a16="http://schemas.microsoft.com/office/drawing/2014/main" id="{AB308928-BD79-4015-B46A-B9DE37076595}"/>
              </a:ext>
            </a:extLst>
          </p:cNvPr>
          <p:cNvCxnSpPr>
            <a:cxnSpLocks/>
            <a:stCxn id="2" idx="6"/>
            <a:endCxn id="18" idx="3"/>
          </p:cNvCxnSpPr>
          <p:nvPr/>
        </p:nvCxnSpPr>
        <p:spPr>
          <a:xfrm>
            <a:off x="7118075" y="3455885"/>
            <a:ext cx="180961" cy="2076763"/>
          </a:xfrm>
          <a:prstGeom prst="bentConnector3">
            <a:avLst>
              <a:gd name="adj1" fmla="val 226326"/>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CC4D9F64-F355-4C01-BF6A-82DEF9F882EC}"/>
              </a:ext>
            </a:extLst>
          </p:cNvPr>
          <p:cNvSpPr txBox="1"/>
          <p:nvPr/>
        </p:nvSpPr>
        <p:spPr>
          <a:xfrm flipH="1">
            <a:off x="7256609" y="4449810"/>
            <a:ext cx="959419" cy="52322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野菜くず</a:t>
            </a:r>
            <a:endParaRPr lang="en-US" altLang="ja-JP" sz="1400" dirty="0">
              <a:latin typeface="Meiryo UI" panose="020B0604030504040204" pitchFamily="50" charset="-128"/>
              <a:ea typeface="Meiryo UI" panose="020B0604030504040204" pitchFamily="50" charset="-128"/>
            </a:endParaRPr>
          </a:p>
          <a:p>
            <a:pPr algn="ctr"/>
            <a:r>
              <a:rPr kumimoji="1" lang="ja-JP" altLang="en-US" sz="1400" dirty="0">
                <a:latin typeface="Meiryo UI" panose="020B0604030504040204" pitchFamily="50" charset="-128"/>
                <a:ea typeface="Meiryo UI" panose="020B0604030504040204" pitchFamily="50" charset="-128"/>
              </a:rPr>
              <a:t>汚泥</a:t>
            </a:r>
          </a:p>
        </p:txBody>
      </p:sp>
      <p:sp>
        <p:nvSpPr>
          <p:cNvPr id="55" name="正方形/長方形 54">
            <a:extLst>
              <a:ext uri="{FF2B5EF4-FFF2-40B4-BE49-F238E27FC236}">
                <a16:creationId xmlns:a16="http://schemas.microsoft.com/office/drawing/2014/main" id="{670A4179-8C0E-4AB4-A785-A9DEB349678C}"/>
              </a:ext>
            </a:extLst>
          </p:cNvPr>
          <p:cNvSpPr/>
          <p:nvPr/>
        </p:nvSpPr>
        <p:spPr>
          <a:xfrm>
            <a:off x="2459204" y="4421196"/>
            <a:ext cx="974947" cy="338554"/>
          </a:xfrm>
          <a:prstGeom prst="rect">
            <a:avLst/>
          </a:prstGeom>
        </p:spPr>
        <p:txBody>
          <a:bodyPr wrap="none">
            <a:spAutoFit/>
          </a:bodyPr>
          <a:lstStyle/>
          <a:p>
            <a:pPr algn="ctr"/>
            <a:r>
              <a:rPr lang="ja-JP" altLang="en-US" sz="1600" b="1" dirty="0">
                <a:latin typeface="Meiryo UI" panose="020B0604030504040204" pitchFamily="50" charset="-128"/>
                <a:ea typeface="Meiryo UI" panose="020B0604030504040204" pitchFamily="50" charset="-128"/>
              </a:rPr>
              <a:t>ウミトロン</a:t>
            </a:r>
          </a:p>
        </p:txBody>
      </p:sp>
      <p:sp>
        <p:nvSpPr>
          <p:cNvPr id="56" name="テキスト ボックス 55">
            <a:extLst>
              <a:ext uri="{FF2B5EF4-FFF2-40B4-BE49-F238E27FC236}">
                <a16:creationId xmlns:a16="http://schemas.microsoft.com/office/drawing/2014/main" id="{F7EA6C27-FADA-4A3D-BDDF-067D96C0CB41}"/>
              </a:ext>
            </a:extLst>
          </p:cNvPr>
          <p:cNvSpPr txBox="1"/>
          <p:nvPr/>
        </p:nvSpPr>
        <p:spPr>
          <a:xfrm flipH="1">
            <a:off x="1331990" y="3534408"/>
            <a:ext cx="1152589"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太陽光発電</a:t>
            </a:r>
          </a:p>
        </p:txBody>
      </p:sp>
      <p:pic>
        <p:nvPicPr>
          <p:cNvPr id="57" name="Picture 10" descr="D:\Documents and Settings\ohaa8727\Local Settings\Temporary Internet Files\Content.IE5\6DXAFE1O\MC900231359[1].wmf">
            <a:extLst>
              <a:ext uri="{FF2B5EF4-FFF2-40B4-BE49-F238E27FC236}">
                <a16:creationId xmlns:a16="http://schemas.microsoft.com/office/drawing/2014/main" id="{F3FEF14E-3A18-47A2-AB3A-02D0CB3F0D6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723" y="4973367"/>
            <a:ext cx="1243435" cy="95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テキスト ボックス 58">
            <a:extLst>
              <a:ext uri="{FF2B5EF4-FFF2-40B4-BE49-F238E27FC236}">
                <a16:creationId xmlns:a16="http://schemas.microsoft.com/office/drawing/2014/main" id="{DAD0C2A9-FD15-489E-B6AE-4096190CC106}"/>
              </a:ext>
            </a:extLst>
          </p:cNvPr>
          <p:cNvSpPr txBox="1"/>
          <p:nvPr/>
        </p:nvSpPr>
        <p:spPr>
          <a:xfrm flipH="1">
            <a:off x="234541" y="3802287"/>
            <a:ext cx="1152589" cy="577081"/>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a:t>
            </a:r>
            <a:endParaRPr kumimoji="1" lang="en-US" altLang="ja-JP" sz="1050" dirty="0">
              <a:latin typeface="Meiryo UI" panose="020B0604030504040204" pitchFamily="50" charset="-128"/>
              <a:ea typeface="Meiryo UI" panose="020B0604030504040204" pitchFamily="50" charset="-128"/>
            </a:endParaRPr>
          </a:p>
          <a:p>
            <a:pPr algn="ctr"/>
            <a:r>
              <a:rPr kumimoji="1" lang="ja-JP" altLang="en-US" sz="1050" dirty="0">
                <a:latin typeface="Meiryo UI" panose="020B0604030504040204" pitchFamily="50" charset="-128"/>
                <a:ea typeface="Meiryo UI" panose="020B0604030504040204" pitchFamily="50" charset="-128"/>
              </a:rPr>
              <a:t>これはイメージです</a:t>
            </a:r>
            <a:endParaRPr kumimoji="1" lang="en-US" altLang="ja-JP" sz="1050" dirty="0">
              <a:latin typeface="Meiryo UI" panose="020B0604030504040204" pitchFamily="50" charset="-128"/>
              <a:ea typeface="Meiryo UI" panose="020B0604030504040204" pitchFamily="50" charset="-128"/>
            </a:endParaRPr>
          </a:p>
          <a:p>
            <a:pPr algn="ctr"/>
            <a:r>
              <a:rPr kumimoji="1" lang="ja-JP" altLang="en-US" sz="1050" dirty="0">
                <a:latin typeface="Meiryo UI" panose="020B0604030504040204" pitchFamily="50" charset="-128"/>
                <a:ea typeface="Meiryo UI" panose="020B0604030504040204" pitchFamily="50" charset="-128"/>
              </a:rPr>
              <a:t>本当はレンズ風車</a:t>
            </a:r>
          </a:p>
        </p:txBody>
      </p:sp>
      <p:pic>
        <p:nvPicPr>
          <p:cNvPr id="2054" name="Picture 6" descr="セツロテック - Setsuro Tech - ">
            <a:extLst>
              <a:ext uri="{FF2B5EF4-FFF2-40B4-BE49-F238E27FC236}">
                <a16:creationId xmlns:a16="http://schemas.microsoft.com/office/drawing/2014/main" id="{583DBEA6-5455-4B3E-8205-7110DB05AD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48364" y="4368521"/>
            <a:ext cx="1273751" cy="383698"/>
          </a:xfrm>
          <a:prstGeom prst="rect">
            <a:avLst/>
          </a:prstGeom>
          <a:noFill/>
          <a:extLst>
            <a:ext uri="{909E8E84-426E-40DD-AFC4-6F175D3DCCD1}">
              <a14:hiddenFill xmlns:a14="http://schemas.microsoft.com/office/drawing/2010/main">
                <a:solidFill>
                  <a:srgbClr val="FFFFFF"/>
                </a:solidFill>
              </a14:hiddenFill>
            </a:ext>
          </a:extLst>
        </p:spPr>
      </p:pic>
      <p:sp>
        <p:nvSpPr>
          <p:cNvPr id="60" name="正方形/長方形 59">
            <a:extLst>
              <a:ext uri="{FF2B5EF4-FFF2-40B4-BE49-F238E27FC236}">
                <a16:creationId xmlns:a16="http://schemas.microsoft.com/office/drawing/2014/main" id="{A55F4DFB-B1AE-48D1-B8DC-900DF00365CC}"/>
              </a:ext>
            </a:extLst>
          </p:cNvPr>
          <p:cNvSpPr/>
          <p:nvPr/>
        </p:nvSpPr>
        <p:spPr>
          <a:xfrm>
            <a:off x="238440" y="6401561"/>
            <a:ext cx="3714478" cy="369332"/>
          </a:xfrm>
          <a:prstGeom prst="rect">
            <a:avLst/>
          </a:prstGeom>
        </p:spPr>
        <p:txBody>
          <a:bodyPr wrap="none">
            <a:spAutoFit/>
          </a:bodyPr>
          <a:lstStyle/>
          <a:p>
            <a:r>
              <a:rPr lang="ja-JP" altLang="en-US" b="1" i="0" dirty="0">
                <a:solidFill>
                  <a:srgbClr val="000000"/>
                </a:solidFill>
                <a:effectLst/>
                <a:latin typeface="Meiryo UI" panose="020B0604030504040204" pitchFamily="50" charset="-128"/>
                <a:ea typeface="Meiryo UI" panose="020B0604030504040204" pitchFamily="50" charset="-128"/>
              </a:rPr>
              <a:t>えひめ水産イノベーション・エコシステム</a:t>
            </a:r>
            <a:endParaRPr lang="ja-JP" altLang="en-US" b="1" dirty="0">
              <a:latin typeface="Meiryo UI" panose="020B0604030504040204" pitchFamily="50" charset="-128"/>
              <a:ea typeface="Meiryo UI" panose="020B0604030504040204" pitchFamily="50" charset="-128"/>
            </a:endParaRPr>
          </a:p>
        </p:txBody>
      </p:sp>
      <p:pic>
        <p:nvPicPr>
          <p:cNvPr id="2056" name="Picture 8" descr="愛媛県農林水産研究所水産研究センターのウェブサイトへリンク">
            <a:extLst>
              <a:ext uri="{FF2B5EF4-FFF2-40B4-BE49-F238E27FC236}">
                <a16:creationId xmlns:a16="http://schemas.microsoft.com/office/drawing/2014/main" id="{8FDCC6E4-E012-456F-8484-DAAFDF53E2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4691" y="6342549"/>
            <a:ext cx="1532329" cy="46788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おさかなのふる里「愛南漁業協同組合」のウェブサイトへリンク">
            <a:extLst>
              <a:ext uri="{FF2B5EF4-FFF2-40B4-BE49-F238E27FC236}">
                <a16:creationId xmlns:a16="http://schemas.microsoft.com/office/drawing/2014/main" id="{EEC64D46-1CBE-4653-931C-8665D0FF64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6073" y="6372836"/>
            <a:ext cx="1545067" cy="466435"/>
          </a:xfrm>
          <a:prstGeom prst="rect">
            <a:avLst/>
          </a:prstGeom>
          <a:noFill/>
          <a:extLst>
            <a:ext uri="{909E8E84-426E-40DD-AFC4-6F175D3DCCD1}">
              <a14:hiddenFill xmlns:a14="http://schemas.microsoft.com/office/drawing/2010/main">
                <a:solidFill>
                  <a:srgbClr val="FFFFFF"/>
                </a:solidFill>
              </a14:hiddenFill>
            </a:ext>
          </a:extLst>
        </p:spPr>
      </p:pic>
      <p:sp>
        <p:nvSpPr>
          <p:cNvPr id="61" name="テキスト ボックス 60">
            <a:extLst>
              <a:ext uri="{FF2B5EF4-FFF2-40B4-BE49-F238E27FC236}">
                <a16:creationId xmlns:a16="http://schemas.microsoft.com/office/drawing/2014/main" id="{14DBAE85-A55E-4294-8932-7F535B95666B}"/>
              </a:ext>
            </a:extLst>
          </p:cNvPr>
          <p:cNvSpPr txBox="1"/>
          <p:nvPr/>
        </p:nvSpPr>
        <p:spPr>
          <a:xfrm>
            <a:off x="5035750" y="485877"/>
            <a:ext cx="2133307" cy="338554"/>
          </a:xfrm>
          <a:prstGeom prst="rect">
            <a:avLst/>
          </a:prstGeom>
          <a:noFill/>
        </p:spPr>
        <p:txBody>
          <a:bodyPr wrap="square" rtlCol="0">
            <a:spAutoFit/>
          </a:bodyPr>
          <a:lstStyle/>
          <a:p>
            <a:pPr algn="ctr"/>
            <a:r>
              <a:rPr lang="ja-JP" altLang="en-US" sz="1600" b="1" dirty="0">
                <a:latin typeface="Meiryo UI" panose="020B0604030504040204" pitchFamily="50" charset="-128"/>
                <a:ea typeface="Meiryo UI" panose="020B0604030504040204" pitchFamily="50" charset="-128"/>
              </a:rPr>
              <a:t>三井</a:t>
            </a:r>
            <a:r>
              <a:rPr lang="en-US" altLang="ja-JP" sz="1600" b="1" dirty="0">
                <a:latin typeface="Meiryo UI" panose="020B0604030504040204" pitchFamily="50" charset="-128"/>
                <a:ea typeface="Meiryo UI" panose="020B0604030504040204" pitchFamily="50" charset="-128"/>
              </a:rPr>
              <a:t>E&amp;S</a:t>
            </a:r>
            <a:r>
              <a:rPr lang="ja-JP" altLang="en-US" sz="1600" b="1" dirty="0">
                <a:latin typeface="Meiryo UI" panose="020B0604030504040204" pitchFamily="50" charset="-128"/>
                <a:ea typeface="Meiryo UI" panose="020B0604030504040204" pitchFamily="50" charset="-128"/>
              </a:rPr>
              <a:t>マシーナリー</a:t>
            </a:r>
            <a:endParaRPr kumimoji="1" lang="ja-JP" altLang="en-US" sz="1600" b="1" dirty="0">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ED99ED12-54C0-4C03-9647-9739F513147D}"/>
              </a:ext>
            </a:extLst>
          </p:cNvPr>
          <p:cNvSpPr txBox="1"/>
          <p:nvPr/>
        </p:nvSpPr>
        <p:spPr>
          <a:xfrm flipH="1">
            <a:off x="9059793" y="5781702"/>
            <a:ext cx="2406588" cy="523220"/>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次</a:t>
            </a:r>
            <a:r>
              <a:rPr kumimoji="1" lang="ja-JP" altLang="en-US" sz="1400" b="1" dirty="0">
                <a:latin typeface="Meiryo UI" panose="020B0604030504040204" pitchFamily="50" charset="-128"/>
                <a:ea typeface="Meiryo UI" panose="020B0604030504040204" pitchFamily="50" charset="-128"/>
              </a:rPr>
              <a:t>世代</a:t>
            </a:r>
            <a:r>
              <a:rPr kumimoji="1" lang="ja-JP" altLang="en-US" sz="1400" dirty="0">
                <a:latin typeface="Meiryo UI" panose="020B0604030504040204" pitchFamily="50" charset="-128"/>
                <a:ea typeface="Meiryo UI" panose="020B0604030504040204" pitchFamily="50" charset="-128"/>
              </a:rPr>
              <a:t>「種苗」システム</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次世代養殖システム</a:t>
            </a:r>
            <a:endParaRPr kumimoji="1" lang="ja-JP" altLang="en-US" sz="1400" dirty="0">
              <a:latin typeface="Meiryo UI" panose="020B0604030504040204" pitchFamily="50" charset="-128"/>
              <a:ea typeface="Meiryo UI" panose="020B0604030504040204" pitchFamily="50" charset="-128"/>
            </a:endParaRPr>
          </a:p>
        </p:txBody>
      </p:sp>
      <p:cxnSp>
        <p:nvCxnSpPr>
          <p:cNvPr id="63" name="直線矢印コネクタ 62">
            <a:extLst>
              <a:ext uri="{FF2B5EF4-FFF2-40B4-BE49-F238E27FC236}">
                <a16:creationId xmlns:a16="http://schemas.microsoft.com/office/drawing/2014/main" id="{6A889527-6371-405D-9974-19C38B9A117A}"/>
              </a:ext>
            </a:extLst>
          </p:cNvPr>
          <p:cNvCxnSpPr/>
          <p:nvPr/>
        </p:nvCxnSpPr>
        <p:spPr>
          <a:xfrm>
            <a:off x="3522131" y="3429000"/>
            <a:ext cx="998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4" name="図 63">
            <a:extLst>
              <a:ext uri="{FF2B5EF4-FFF2-40B4-BE49-F238E27FC236}">
                <a16:creationId xmlns:a16="http://schemas.microsoft.com/office/drawing/2014/main" id="{85279EE6-D98A-4192-9F88-F1F953565074}"/>
              </a:ext>
            </a:extLst>
          </p:cNvPr>
          <p:cNvPicPr>
            <a:picLocks noChangeAspect="1"/>
          </p:cNvPicPr>
          <p:nvPr/>
        </p:nvPicPr>
        <p:blipFill>
          <a:blip r:embed="rId14"/>
          <a:stretch>
            <a:fillRect/>
          </a:stretch>
        </p:blipFill>
        <p:spPr>
          <a:xfrm>
            <a:off x="9277561" y="4329795"/>
            <a:ext cx="809139" cy="429339"/>
          </a:xfrm>
          <a:prstGeom prst="rect">
            <a:avLst/>
          </a:prstGeom>
        </p:spPr>
      </p:pic>
      <p:sp>
        <p:nvSpPr>
          <p:cNvPr id="80" name="テキスト ボックス 79">
            <a:extLst>
              <a:ext uri="{FF2B5EF4-FFF2-40B4-BE49-F238E27FC236}">
                <a16:creationId xmlns:a16="http://schemas.microsoft.com/office/drawing/2014/main" id="{4F3AC6D6-F4BA-413B-AA6F-3B6387B5B5A0}"/>
              </a:ext>
            </a:extLst>
          </p:cNvPr>
          <p:cNvSpPr txBox="1"/>
          <p:nvPr/>
        </p:nvSpPr>
        <p:spPr>
          <a:xfrm flipH="1">
            <a:off x="10317946" y="4635037"/>
            <a:ext cx="1454172" cy="253916"/>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徳島大学発ベンチャー</a:t>
            </a:r>
          </a:p>
        </p:txBody>
      </p:sp>
      <p:sp>
        <p:nvSpPr>
          <p:cNvPr id="65" name="四角形: 角を丸くする 64">
            <a:extLst>
              <a:ext uri="{FF2B5EF4-FFF2-40B4-BE49-F238E27FC236}">
                <a16:creationId xmlns:a16="http://schemas.microsoft.com/office/drawing/2014/main" id="{4D125F8A-D2D4-4368-8574-74AF57BB77A9}"/>
              </a:ext>
            </a:extLst>
          </p:cNvPr>
          <p:cNvSpPr/>
          <p:nvPr/>
        </p:nvSpPr>
        <p:spPr>
          <a:xfrm>
            <a:off x="182327" y="6372199"/>
            <a:ext cx="8083809" cy="407948"/>
          </a:xfrm>
          <a:prstGeom prst="roundRect">
            <a:avLst>
              <a:gd name="adj" fmla="val 4725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矢印: 上 65">
            <a:extLst>
              <a:ext uri="{FF2B5EF4-FFF2-40B4-BE49-F238E27FC236}">
                <a16:creationId xmlns:a16="http://schemas.microsoft.com/office/drawing/2014/main" id="{94552CC5-BFC2-4DED-9833-C62A6924B1FF}"/>
              </a:ext>
            </a:extLst>
          </p:cNvPr>
          <p:cNvSpPr/>
          <p:nvPr/>
        </p:nvSpPr>
        <p:spPr>
          <a:xfrm>
            <a:off x="2326141" y="6183944"/>
            <a:ext cx="344587" cy="1656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矢印: 左右 66">
            <a:extLst>
              <a:ext uri="{FF2B5EF4-FFF2-40B4-BE49-F238E27FC236}">
                <a16:creationId xmlns:a16="http://schemas.microsoft.com/office/drawing/2014/main" id="{E0C9B804-BF9D-429D-981D-4ECA28938B1C}"/>
              </a:ext>
            </a:extLst>
          </p:cNvPr>
          <p:cNvSpPr/>
          <p:nvPr/>
        </p:nvSpPr>
        <p:spPr>
          <a:xfrm>
            <a:off x="3931218" y="5911972"/>
            <a:ext cx="5379702" cy="1979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05EEF537-E82C-4660-8D24-17938B60F562}"/>
              </a:ext>
            </a:extLst>
          </p:cNvPr>
          <p:cNvSpPr txBox="1"/>
          <p:nvPr/>
        </p:nvSpPr>
        <p:spPr>
          <a:xfrm flipH="1">
            <a:off x="9041842" y="4720577"/>
            <a:ext cx="1454172" cy="253916"/>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魚のゲノム編集</a:t>
            </a:r>
          </a:p>
        </p:txBody>
      </p:sp>
      <p:sp>
        <p:nvSpPr>
          <p:cNvPr id="87" name="四角形: 角を丸くする 86">
            <a:extLst>
              <a:ext uri="{FF2B5EF4-FFF2-40B4-BE49-F238E27FC236}">
                <a16:creationId xmlns:a16="http://schemas.microsoft.com/office/drawing/2014/main" id="{0C11EB9C-6C10-42DE-8F5E-6A8E49FE0667}"/>
              </a:ext>
            </a:extLst>
          </p:cNvPr>
          <p:cNvSpPr/>
          <p:nvPr/>
        </p:nvSpPr>
        <p:spPr>
          <a:xfrm>
            <a:off x="9064925" y="4074577"/>
            <a:ext cx="2676734" cy="980945"/>
          </a:xfrm>
          <a:prstGeom prst="roundRect">
            <a:avLst>
              <a:gd name="adj" fmla="val 150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矢印: 上下 68">
            <a:extLst>
              <a:ext uri="{FF2B5EF4-FFF2-40B4-BE49-F238E27FC236}">
                <a16:creationId xmlns:a16="http://schemas.microsoft.com/office/drawing/2014/main" id="{C17EB1A4-DED5-4725-AF86-5C6D597F76D3}"/>
              </a:ext>
            </a:extLst>
          </p:cNvPr>
          <p:cNvSpPr/>
          <p:nvPr/>
        </p:nvSpPr>
        <p:spPr>
          <a:xfrm>
            <a:off x="10048157" y="5092443"/>
            <a:ext cx="298874" cy="54608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414B2D8C-7FAB-480D-8209-480A66E5081A}"/>
              </a:ext>
            </a:extLst>
          </p:cNvPr>
          <p:cNvSpPr txBox="1"/>
          <p:nvPr/>
        </p:nvSpPr>
        <p:spPr>
          <a:xfrm>
            <a:off x="2475850" y="4782038"/>
            <a:ext cx="1532330"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フィードワン</a:t>
            </a:r>
            <a:endParaRPr kumimoji="1" lang="en-US" altLang="ja-JP" sz="1600" b="1" dirty="0">
              <a:latin typeface="Meiryo UI" panose="020B0604030504040204" pitchFamily="50" charset="-128"/>
              <a:ea typeface="Meiryo UI" panose="020B0604030504040204" pitchFamily="50" charset="-128"/>
            </a:endParaRPr>
          </a:p>
        </p:txBody>
      </p:sp>
      <p:sp>
        <p:nvSpPr>
          <p:cNvPr id="82" name="正方形/長方形 81">
            <a:extLst>
              <a:ext uri="{FF2B5EF4-FFF2-40B4-BE49-F238E27FC236}">
                <a16:creationId xmlns:a16="http://schemas.microsoft.com/office/drawing/2014/main" id="{1C84CC70-7282-4BAB-8417-ED207200BD5B}"/>
              </a:ext>
            </a:extLst>
          </p:cNvPr>
          <p:cNvSpPr/>
          <p:nvPr/>
        </p:nvSpPr>
        <p:spPr>
          <a:xfrm>
            <a:off x="4700855" y="5721340"/>
            <a:ext cx="3676063" cy="600164"/>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次世代育種システム（愛媛大学　後藤理恵 准教授）</a:t>
            </a:r>
            <a:endParaRPr lang="en-US" altLang="ja-JP" sz="1100" dirty="0">
              <a:latin typeface="Meiryo UI" panose="020B0604030504040204" pitchFamily="50" charset="-128"/>
              <a:ea typeface="Meiryo UI" panose="020B0604030504040204" pitchFamily="50" charset="-128"/>
            </a:endParaRPr>
          </a:p>
          <a:p>
            <a:endParaRPr lang="ja-JP" altLang="en-US"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革新的養殖システム（愛媛大学　松原孝博 教授）</a:t>
            </a:r>
            <a:endParaRPr lang="ja-JP" altLang="en-US" sz="1200" dirty="0">
              <a:latin typeface="Meiryo UI" panose="020B0604030504040204" pitchFamily="50" charset="-128"/>
              <a:ea typeface="Meiryo UI" panose="020B0604030504040204" pitchFamily="50" charset="-128"/>
            </a:endParaRPr>
          </a:p>
        </p:txBody>
      </p:sp>
      <p:sp>
        <p:nvSpPr>
          <p:cNvPr id="97" name="テキスト ボックス 96">
            <a:extLst>
              <a:ext uri="{FF2B5EF4-FFF2-40B4-BE49-F238E27FC236}">
                <a16:creationId xmlns:a16="http://schemas.microsoft.com/office/drawing/2014/main" id="{4EA49039-0FC7-49C8-908E-D25CEF45537E}"/>
              </a:ext>
            </a:extLst>
          </p:cNvPr>
          <p:cNvSpPr txBox="1"/>
          <p:nvPr/>
        </p:nvSpPr>
        <p:spPr>
          <a:xfrm flipH="1">
            <a:off x="10158153" y="4152546"/>
            <a:ext cx="1454172" cy="253916"/>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畜産系</a:t>
            </a:r>
          </a:p>
        </p:txBody>
      </p:sp>
      <p:sp>
        <p:nvSpPr>
          <p:cNvPr id="98" name="テキスト ボックス 97">
            <a:extLst>
              <a:ext uri="{FF2B5EF4-FFF2-40B4-BE49-F238E27FC236}">
                <a16:creationId xmlns:a16="http://schemas.microsoft.com/office/drawing/2014/main" id="{1973E44D-C978-4C5B-A36B-61F09E568B2B}"/>
              </a:ext>
            </a:extLst>
          </p:cNvPr>
          <p:cNvSpPr txBox="1"/>
          <p:nvPr/>
        </p:nvSpPr>
        <p:spPr>
          <a:xfrm flipH="1">
            <a:off x="3788878" y="1438223"/>
            <a:ext cx="644984"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水素</a:t>
            </a:r>
          </a:p>
        </p:txBody>
      </p:sp>
      <p:sp>
        <p:nvSpPr>
          <p:cNvPr id="99" name="テキスト ボックス 98">
            <a:extLst>
              <a:ext uri="{FF2B5EF4-FFF2-40B4-BE49-F238E27FC236}">
                <a16:creationId xmlns:a16="http://schemas.microsoft.com/office/drawing/2014/main" id="{3099CD61-C874-4772-AB10-3C01839DB3F0}"/>
              </a:ext>
            </a:extLst>
          </p:cNvPr>
          <p:cNvSpPr txBox="1"/>
          <p:nvPr/>
        </p:nvSpPr>
        <p:spPr>
          <a:xfrm flipH="1">
            <a:off x="1959046" y="4048938"/>
            <a:ext cx="644984"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電気</a:t>
            </a:r>
          </a:p>
        </p:txBody>
      </p:sp>
      <p:sp>
        <p:nvSpPr>
          <p:cNvPr id="100" name="テキスト ボックス 99">
            <a:extLst>
              <a:ext uri="{FF2B5EF4-FFF2-40B4-BE49-F238E27FC236}">
                <a16:creationId xmlns:a16="http://schemas.microsoft.com/office/drawing/2014/main" id="{2A96884F-66B8-4C23-B569-3BC455D07228}"/>
              </a:ext>
            </a:extLst>
          </p:cNvPr>
          <p:cNvSpPr txBox="1"/>
          <p:nvPr/>
        </p:nvSpPr>
        <p:spPr>
          <a:xfrm flipH="1">
            <a:off x="1981118" y="2501285"/>
            <a:ext cx="644984"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電気</a:t>
            </a:r>
          </a:p>
        </p:txBody>
      </p:sp>
      <p:sp>
        <p:nvSpPr>
          <p:cNvPr id="101" name="テキスト ボックス 100">
            <a:extLst>
              <a:ext uri="{FF2B5EF4-FFF2-40B4-BE49-F238E27FC236}">
                <a16:creationId xmlns:a16="http://schemas.microsoft.com/office/drawing/2014/main" id="{64D7D6EA-EAB6-457A-BB64-B98B12414E25}"/>
              </a:ext>
            </a:extLst>
          </p:cNvPr>
          <p:cNvSpPr txBox="1"/>
          <p:nvPr/>
        </p:nvSpPr>
        <p:spPr>
          <a:xfrm flipH="1">
            <a:off x="3656720" y="3198491"/>
            <a:ext cx="806721" cy="261610"/>
          </a:xfrm>
          <a:prstGeom prst="rect">
            <a:avLst/>
          </a:prstGeom>
          <a:noFill/>
        </p:spPr>
        <p:txBody>
          <a:bodyPr wrap="square" rtlCol="0">
            <a:spAutoFit/>
          </a:bodyPr>
          <a:lstStyle/>
          <a:p>
            <a:pPr algn="ctr"/>
            <a:r>
              <a:rPr kumimoji="1" lang="ja-JP" altLang="en-US" sz="1100" dirty="0">
                <a:latin typeface="Meiryo UI" panose="020B0604030504040204" pitchFamily="50" charset="-128"/>
                <a:ea typeface="Meiryo UI" panose="020B0604030504040204" pitchFamily="50" charset="-128"/>
              </a:rPr>
              <a:t>電気？</a:t>
            </a:r>
          </a:p>
        </p:txBody>
      </p:sp>
      <p:sp>
        <p:nvSpPr>
          <p:cNvPr id="103" name="テキスト ボックス 102">
            <a:extLst>
              <a:ext uri="{FF2B5EF4-FFF2-40B4-BE49-F238E27FC236}">
                <a16:creationId xmlns:a16="http://schemas.microsoft.com/office/drawing/2014/main" id="{73990407-6CBB-411A-9A8B-B5477B0B6963}"/>
              </a:ext>
            </a:extLst>
          </p:cNvPr>
          <p:cNvSpPr txBox="1"/>
          <p:nvPr/>
        </p:nvSpPr>
        <p:spPr>
          <a:xfrm flipH="1">
            <a:off x="8714162" y="1238959"/>
            <a:ext cx="3295511" cy="135421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佐多岬など既存の風力発電所を利用した</a:t>
            </a:r>
            <a:endParaRPr kumimoji="1" lang="en-US" altLang="ja-JP" sz="1400" dirty="0">
              <a:latin typeface="Meiryo UI" panose="020B0604030504040204" pitchFamily="50" charset="-128"/>
              <a:ea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「陸上養殖」</a:t>
            </a:r>
            <a:endParaRPr kumimoji="1"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algn="ctr"/>
            <a:r>
              <a:rPr kumimoji="1" lang="ja-JP" altLang="en-US" dirty="0">
                <a:latin typeface="Meiryo UI" panose="020B0604030504040204" pitchFamily="50" charset="-128"/>
                <a:ea typeface="Meiryo UI" panose="020B0604030504040204" pitchFamily="50" charset="-128"/>
              </a:rPr>
              <a:t>「植物工場」</a:t>
            </a:r>
          </a:p>
        </p:txBody>
      </p:sp>
      <p:pic>
        <p:nvPicPr>
          <p:cNvPr id="104" name="図 103">
            <a:extLst>
              <a:ext uri="{FF2B5EF4-FFF2-40B4-BE49-F238E27FC236}">
                <a16:creationId xmlns:a16="http://schemas.microsoft.com/office/drawing/2014/main" id="{F405EC9A-1DD4-4D55-B425-CEF5BA8C1165}"/>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05664" y="2734359"/>
            <a:ext cx="989514" cy="48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6" descr="C:\Users\i5222853\AppData\Local\Microsoft\Windows\Temporary Internet Files\Content.IE5\U8AW8JHZ\MC900431627[1].png">
            <a:extLst>
              <a:ext uri="{FF2B5EF4-FFF2-40B4-BE49-F238E27FC236}">
                <a16:creationId xmlns:a16="http://schemas.microsoft.com/office/drawing/2014/main" id="{CDC7C873-4A78-473D-9E23-B98180BBE18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35100" y="2773491"/>
            <a:ext cx="1223962" cy="113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図 105">
            <a:extLst>
              <a:ext uri="{FF2B5EF4-FFF2-40B4-BE49-F238E27FC236}">
                <a16:creationId xmlns:a16="http://schemas.microsoft.com/office/drawing/2014/main" id="{B61CE53B-651E-4908-8A26-A44D1FC808CB}"/>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03292" y="3348736"/>
            <a:ext cx="994258" cy="590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直線矢印コネクタ 83">
            <a:extLst>
              <a:ext uri="{FF2B5EF4-FFF2-40B4-BE49-F238E27FC236}">
                <a16:creationId xmlns:a16="http://schemas.microsoft.com/office/drawing/2014/main" id="{C66ECC4F-85D9-47BB-B97A-77E3E5174520}"/>
              </a:ext>
            </a:extLst>
          </p:cNvPr>
          <p:cNvCxnSpPr>
            <a:cxnSpLocks/>
            <a:endCxn id="53" idx="0"/>
          </p:cNvCxnSpPr>
          <p:nvPr/>
        </p:nvCxnSpPr>
        <p:spPr>
          <a:xfrm flipH="1">
            <a:off x="7736318" y="3811785"/>
            <a:ext cx="1254936" cy="638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B60A4BE-620E-47B3-8C50-0A8FEEA502AA}"/>
              </a:ext>
            </a:extLst>
          </p:cNvPr>
          <p:cNvCxnSpPr>
            <a:cxnSpLocks/>
          </p:cNvCxnSpPr>
          <p:nvPr/>
        </p:nvCxnSpPr>
        <p:spPr>
          <a:xfrm>
            <a:off x="8933985" y="2716298"/>
            <a:ext cx="541739" cy="196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四角形: 角を丸くする 95">
            <a:extLst>
              <a:ext uri="{FF2B5EF4-FFF2-40B4-BE49-F238E27FC236}">
                <a16:creationId xmlns:a16="http://schemas.microsoft.com/office/drawing/2014/main" id="{F0D64049-CF3F-49FD-B96F-4936AA398A41}"/>
              </a:ext>
            </a:extLst>
          </p:cNvPr>
          <p:cNvSpPr/>
          <p:nvPr/>
        </p:nvSpPr>
        <p:spPr>
          <a:xfrm>
            <a:off x="8674015" y="1108363"/>
            <a:ext cx="3335658" cy="5578763"/>
          </a:xfrm>
          <a:prstGeom prst="roundRect">
            <a:avLst>
              <a:gd name="adj" fmla="val 10575"/>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 name="Picture 14">
            <a:extLst>
              <a:ext uri="{FF2B5EF4-FFF2-40B4-BE49-F238E27FC236}">
                <a16:creationId xmlns:a16="http://schemas.microsoft.com/office/drawing/2014/main" id="{DD39204A-733F-408F-9D2F-A36F78680E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7091" y="1193516"/>
            <a:ext cx="1371393" cy="149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テキスト ボックス 118">
            <a:extLst>
              <a:ext uri="{FF2B5EF4-FFF2-40B4-BE49-F238E27FC236}">
                <a16:creationId xmlns:a16="http://schemas.microsoft.com/office/drawing/2014/main" id="{F7D80311-5A2D-4D51-B9E8-12842D0B0DD8}"/>
              </a:ext>
            </a:extLst>
          </p:cNvPr>
          <p:cNvSpPr txBox="1"/>
          <p:nvPr/>
        </p:nvSpPr>
        <p:spPr>
          <a:xfrm flipH="1">
            <a:off x="8655688" y="1561484"/>
            <a:ext cx="1152589" cy="738664"/>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既設の風車を</a:t>
            </a:r>
            <a:endParaRPr kumimoji="1" lang="en-US" altLang="ja-JP" sz="1050" dirty="0">
              <a:latin typeface="Meiryo UI" panose="020B0604030504040204" pitchFamily="50" charset="-128"/>
              <a:ea typeface="Meiryo UI" panose="020B0604030504040204" pitchFamily="50" charset="-128"/>
            </a:endParaRPr>
          </a:p>
          <a:p>
            <a:pPr algn="ctr"/>
            <a:r>
              <a:rPr kumimoji="1" lang="ja-JP" altLang="en-US" sz="1050" dirty="0">
                <a:latin typeface="Meiryo UI" panose="020B0604030504040204" pitchFamily="50" charset="-128"/>
                <a:ea typeface="Meiryo UI" panose="020B0604030504040204" pitchFamily="50" charset="-128"/>
              </a:rPr>
              <a:t>レンズ型風車に</a:t>
            </a:r>
            <a:endParaRPr kumimoji="1" lang="en-US" altLang="ja-JP" sz="1050" dirty="0">
              <a:latin typeface="Meiryo UI" panose="020B0604030504040204" pitchFamily="50" charset="-128"/>
              <a:ea typeface="Meiryo UI" panose="020B0604030504040204" pitchFamily="50" charset="-128"/>
            </a:endParaRPr>
          </a:p>
          <a:p>
            <a:pPr algn="ctr"/>
            <a:r>
              <a:rPr kumimoji="1" lang="ja-JP" altLang="en-US" sz="1050" dirty="0">
                <a:latin typeface="Meiryo UI" panose="020B0604030504040204" pitchFamily="50" charset="-128"/>
                <a:ea typeface="Meiryo UI" panose="020B0604030504040204" pitchFamily="50" charset="-128"/>
              </a:rPr>
              <a:t>置換え</a:t>
            </a:r>
            <a:endParaRPr kumimoji="1" lang="en-US" altLang="ja-JP" sz="1050" dirty="0">
              <a:latin typeface="Meiryo UI" panose="020B0604030504040204" pitchFamily="50" charset="-128"/>
              <a:ea typeface="Meiryo UI" panose="020B0604030504040204" pitchFamily="50" charset="-128"/>
            </a:endParaRPr>
          </a:p>
          <a:p>
            <a:pPr algn="ctr"/>
            <a:r>
              <a:rPr lang="en-US" altLang="ja-JP" sz="1050" dirty="0">
                <a:latin typeface="Meiryo UI" panose="020B0604030504040204" pitchFamily="50" charset="-128"/>
                <a:ea typeface="Meiryo UI" panose="020B0604030504040204" pitchFamily="50" charset="-128"/>
              </a:rPr>
              <a:t>  </a:t>
            </a:r>
            <a:endParaRPr kumimoji="1" lang="ja-JP" altLang="en-US" sz="1050" dirty="0">
              <a:latin typeface="Meiryo UI" panose="020B0604030504040204" pitchFamily="50" charset="-128"/>
              <a:ea typeface="Meiryo UI" panose="020B0604030504040204" pitchFamily="50" charset="-128"/>
            </a:endParaRPr>
          </a:p>
        </p:txBody>
      </p:sp>
      <p:cxnSp>
        <p:nvCxnSpPr>
          <p:cNvPr id="109" name="直線矢印コネクタ 108">
            <a:extLst>
              <a:ext uri="{FF2B5EF4-FFF2-40B4-BE49-F238E27FC236}">
                <a16:creationId xmlns:a16="http://schemas.microsoft.com/office/drawing/2014/main" id="{A02089FF-7598-4233-8743-E2EAEBAC39B2}"/>
              </a:ext>
            </a:extLst>
          </p:cNvPr>
          <p:cNvCxnSpPr/>
          <p:nvPr/>
        </p:nvCxnSpPr>
        <p:spPr>
          <a:xfrm flipH="1">
            <a:off x="7218606" y="2531577"/>
            <a:ext cx="504204" cy="56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C9A6B49D-3015-4C54-ACA2-20A42C24C27A}"/>
              </a:ext>
            </a:extLst>
          </p:cNvPr>
          <p:cNvSpPr txBox="1"/>
          <p:nvPr/>
        </p:nvSpPr>
        <p:spPr>
          <a:xfrm>
            <a:off x="11442080" y="1571248"/>
            <a:ext cx="400110" cy="2536512"/>
          </a:xfrm>
          <a:prstGeom prst="rect">
            <a:avLst/>
          </a:prstGeom>
          <a:noFill/>
        </p:spPr>
        <p:txBody>
          <a:bodyPr vert="eaVert" wrap="square" rtlCol="0">
            <a:spAutoFit/>
          </a:bodyPr>
          <a:lstStyle/>
          <a:p>
            <a:pPr algn="ctr"/>
            <a:r>
              <a:rPr kumimoji="1" lang="ja-JP" altLang="en-US" sz="1400" b="1" dirty="0">
                <a:latin typeface="Meiryo UI" panose="020B0604030504040204" pitchFamily="50" charset="-128"/>
                <a:ea typeface="Meiryo UI" panose="020B0604030504040204" pitchFamily="50" charset="-128"/>
              </a:rPr>
              <a:t>アグリ協議会（プロ本主催）</a:t>
            </a:r>
          </a:p>
        </p:txBody>
      </p:sp>
      <p:cxnSp>
        <p:nvCxnSpPr>
          <p:cNvPr id="121" name="直線矢印コネクタ 120">
            <a:extLst>
              <a:ext uri="{FF2B5EF4-FFF2-40B4-BE49-F238E27FC236}">
                <a16:creationId xmlns:a16="http://schemas.microsoft.com/office/drawing/2014/main" id="{08C42CC6-BFBF-45CF-9A9C-D9F69654ECBE}"/>
              </a:ext>
            </a:extLst>
          </p:cNvPr>
          <p:cNvCxnSpPr/>
          <p:nvPr/>
        </p:nvCxnSpPr>
        <p:spPr>
          <a:xfrm flipH="1">
            <a:off x="10885239" y="2371992"/>
            <a:ext cx="6368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0" name="図 13">
            <a:extLst>
              <a:ext uri="{FF2B5EF4-FFF2-40B4-BE49-F238E27FC236}">
                <a16:creationId xmlns:a16="http://schemas.microsoft.com/office/drawing/2014/main" id="{F02A3BF0-65F5-4D30-8621-CE516DFB4B68}"/>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1159017" y="5575987"/>
            <a:ext cx="79851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正方形/長方形 90">
            <a:extLst>
              <a:ext uri="{FF2B5EF4-FFF2-40B4-BE49-F238E27FC236}">
                <a16:creationId xmlns:a16="http://schemas.microsoft.com/office/drawing/2014/main" id="{F674CA8B-C07A-4794-8B26-D9B8FC509565}"/>
              </a:ext>
            </a:extLst>
          </p:cNvPr>
          <p:cNvSpPr/>
          <p:nvPr/>
        </p:nvSpPr>
        <p:spPr>
          <a:xfrm>
            <a:off x="8150243" y="3639526"/>
            <a:ext cx="840295" cy="215444"/>
          </a:xfrm>
          <a:prstGeom prst="rect">
            <a:avLst/>
          </a:prstGeom>
        </p:spPr>
        <p:txBody>
          <a:bodyPr wrap="none">
            <a:spAutoFit/>
          </a:bodyPr>
          <a:lstStyle/>
          <a:p>
            <a:pPr algn="ctr"/>
            <a:r>
              <a:rPr lang="en-US" altLang="ja-JP" sz="800" dirty="0">
                <a:latin typeface="Meiryo UI" panose="020B0604030504040204" pitchFamily="50" charset="-128"/>
                <a:ea typeface="Meiryo UI" panose="020B0604030504040204" pitchFamily="50" charset="-128"/>
              </a:rPr>
              <a:t>CBD</a:t>
            </a:r>
            <a:r>
              <a:rPr lang="ja-JP" altLang="en-US" sz="800" dirty="0">
                <a:latin typeface="Meiryo UI" panose="020B0604030504040204" pitchFamily="50" charset="-128"/>
                <a:ea typeface="Meiryo UI" panose="020B0604030504040204" pitchFamily="50" charset="-128"/>
              </a:rPr>
              <a:t>オイル生産</a:t>
            </a:r>
          </a:p>
        </p:txBody>
      </p:sp>
      <p:pic>
        <p:nvPicPr>
          <p:cNvPr id="4" name="図 3">
            <a:extLst>
              <a:ext uri="{FF2B5EF4-FFF2-40B4-BE49-F238E27FC236}">
                <a16:creationId xmlns:a16="http://schemas.microsoft.com/office/drawing/2014/main" id="{8C9E8DCA-B6A5-4549-B055-6642EBA9DF1A}"/>
              </a:ext>
            </a:extLst>
          </p:cNvPr>
          <p:cNvPicPr>
            <a:picLocks noChangeAspect="1"/>
          </p:cNvPicPr>
          <p:nvPr/>
        </p:nvPicPr>
        <p:blipFill>
          <a:blip r:embed="rId19"/>
          <a:stretch>
            <a:fillRect/>
          </a:stretch>
        </p:blipFill>
        <p:spPr>
          <a:xfrm>
            <a:off x="271441" y="1114500"/>
            <a:ext cx="673152" cy="673152"/>
          </a:xfrm>
          <a:prstGeom prst="rect">
            <a:avLst/>
          </a:prstGeom>
        </p:spPr>
      </p:pic>
      <p:cxnSp>
        <p:nvCxnSpPr>
          <p:cNvPr id="6" name="直線矢印コネクタ 5">
            <a:extLst>
              <a:ext uri="{FF2B5EF4-FFF2-40B4-BE49-F238E27FC236}">
                <a16:creationId xmlns:a16="http://schemas.microsoft.com/office/drawing/2014/main" id="{BE329D2B-FEFC-4765-8DD3-5DFAC9391D7A}"/>
              </a:ext>
            </a:extLst>
          </p:cNvPr>
          <p:cNvCxnSpPr>
            <a:cxnSpLocks/>
            <a:endCxn id="4" idx="3"/>
          </p:cNvCxnSpPr>
          <p:nvPr/>
        </p:nvCxnSpPr>
        <p:spPr>
          <a:xfrm flipH="1">
            <a:off x="944593" y="1451076"/>
            <a:ext cx="5532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正方形/長方形 107">
            <a:extLst>
              <a:ext uri="{FF2B5EF4-FFF2-40B4-BE49-F238E27FC236}">
                <a16:creationId xmlns:a16="http://schemas.microsoft.com/office/drawing/2014/main" id="{E6BB3DA0-465C-42D7-A293-7EF9788E41D1}"/>
              </a:ext>
            </a:extLst>
          </p:cNvPr>
          <p:cNvSpPr/>
          <p:nvPr/>
        </p:nvSpPr>
        <p:spPr>
          <a:xfrm>
            <a:off x="141838" y="793085"/>
            <a:ext cx="1023036" cy="21544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カーボンフリー蓄電池</a:t>
            </a:r>
          </a:p>
        </p:txBody>
      </p:sp>
      <p:sp>
        <p:nvSpPr>
          <p:cNvPr id="113" name="テキスト ボックス 112">
            <a:extLst>
              <a:ext uri="{FF2B5EF4-FFF2-40B4-BE49-F238E27FC236}">
                <a16:creationId xmlns:a16="http://schemas.microsoft.com/office/drawing/2014/main" id="{53F543CF-3F8B-4D2C-BBFC-6583D6856BEC}"/>
              </a:ext>
            </a:extLst>
          </p:cNvPr>
          <p:cNvSpPr txBox="1"/>
          <p:nvPr/>
        </p:nvSpPr>
        <p:spPr>
          <a:xfrm flipH="1">
            <a:off x="936537" y="1232230"/>
            <a:ext cx="644984" cy="261610"/>
          </a:xfrm>
          <a:prstGeom prst="rect">
            <a:avLst/>
          </a:prstGeom>
          <a:noFill/>
        </p:spPr>
        <p:txBody>
          <a:bodyPr wrap="square" rtlCol="0">
            <a:spAutoFit/>
          </a:bodyPr>
          <a:lstStyle/>
          <a:p>
            <a:pPr algn="ctr"/>
            <a:r>
              <a:rPr kumimoji="1" lang="ja-JP" altLang="en-US" sz="1050" dirty="0">
                <a:latin typeface="Meiryo UI" panose="020B0604030504040204" pitchFamily="50" charset="-128"/>
                <a:ea typeface="Meiryo UI" panose="020B0604030504040204" pitchFamily="50" charset="-128"/>
              </a:rPr>
              <a:t>リチウム</a:t>
            </a:r>
          </a:p>
        </p:txBody>
      </p:sp>
      <p:sp>
        <p:nvSpPr>
          <p:cNvPr id="114" name="正方形/長方形 113">
            <a:extLst>
              <a:ext uri="{FF2B5EF4-FFF2-40B4-BE49-F238E27FC236}">
                <a16:creationId xmlns:a16="http://schemas.microsoft.com/office/drawing/2014/main" id="{AA450ACF-4651-420D-9568-611DB6662CE8}"/>
              </a:ext>
            </a:extLst>
          </p:cNvPr>
          <p:cNvSpPr/>
          <p:nvPr/>
        </p:nvSpPr>
        <p:spPr>
          <a:xfrm>
            <a:off x="0" y="1770513"/>
            <a:ext cx="1479892" cy="338554"/>
          </a:xfrm>
          <a:prstGeom prst="rect">
            <a:avLst/>
          </a:prstGeom>
        </p:spPr>
        <p:txBody>
          <a:bodyPr wrap="none">
            <a:spAutoFit/>
          </a:bodyPr>
          <a:lstStyle/>
          <a:p>
            <a:pPr algn="ctr"/>
            <a:r>
              <a:rPr lang="ja-JP" altLang="en-US" sz="800" dirty="0">
                <a:latin typeface="Meiryo UI" panose="020B0604030504040204" pitchFamily="50" charset="-128"/>
                <a:ea typeface="Meiryo UI" panose="020B0604030504040204" pitchFamily="50" charset="-128"/>
              </a:rPr>
              <a:t>リチウム電池の負極材は、</a:t>
            </a:r>
            <a:endParaRPr lang="en-US" altLang="ja-JP" sz="800" dirty="0">
              <a:latin typeface="Meiryo UI" panose="020B0604030504040204" pitchFamily="50" charset="-128"/>
              <a:ea typeface="Meiryo UI" panose="020B0604030504040204" pitchFamily="50" charset="-128"/>
            </a:endParaRPr>
          </a:p>
          <a:p>
            <a:pPr algn="ctr"/>
            <a:r>
              <a:rPr lang="ja-JP" altLang="en-US" sz="800" dirty="0">
                <a:latin typeface="Meiryo UI" panose="020B0604030504040204" pitchFamily="50" charset="-128"/>
                <a:ea typeface="Meiryo UI" panose="020B0604030504040204" pitchFamily="50" charset="-128"/>
              </a:rPr>
              <a:t>「かすみ触媒」からの炭素を利用</a:t>
            </a:r>
          </a:p>
        </p:txBody>
      </p:sp>
      <p:pic>
        <p:nvPicPr>
          <p:cNvPr id="115" name="Picture 9" descr="MCj04244660000[1]">
            <a:extLst>
              <a:ext uri="{FF2B5EF4-FFF2-40B4-BE49-F238E27FC236}">
                <a16:creationId xmlns:a16="http://schemas.microsoft.com/office/drawing/2014/main" id="{E8724B15-308C-42AF-B6B1-87001286C6E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33347" y="237063"/>
            <a:ext cx="673153" cy="57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楕円 1">
            <a:extLst>
              <a:ext uri="{FF2B5EF4-FFF2-40B4-BE49-F238E27FC236}">
                <a16:creationId xmlns:a16="http://schemas.microsoft.com/office/drawing/2014/main" id="{FF45D79B-0A80-4E2B-B648-33AF97E5A3D9}"/>
              </a:ext>
            </a:extLst>
          </p:cNvPr>
          <p:cNvSpPr/>
          <p:nvPr/>
        </p:nvSpPr>
        <p:spPr>
          <a:xfrm>
            <a:off x="4949329" y="2371992"/>
            <a:ext cx="2168746" cy="2167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水素社会</a:t>
            </a:r>
            <a:endParaRPr kumimoji="1" lang="en-US" altLang="ja-JP" dirty="0"/>
          </a:p>
          <a:p>
            <a:pPr algn="ctr"/>
            <a:r>
              <a:rPr lang="ja-JP" altLang="en-US" dirty="0"/>
              <a:t>直流社会</a:t>
            </a:r>
            <a:endParaRPr lang="en-US" altLang="ja-JP" dirty="0"/>
          </a:p>
          <a:p>
            <a:pPr algn="ctr"/>
            <a:r>
              <a:rPr kumimoji="1" lang="ja-JP" altLang="en-US" dirty="0"/>
              <a:t>循環社会</a:t>
            </a:r>
          </a:p>
        </p:txBody>
      </p:sp>
      <p:pic>
        <p:nvPicPr>
          <p:cNvPr id="93" name="図 92">
            <a:extLst>
              <a:ext uri="{FF2B5EF4-FFF2-40B4-BE49-F238E27FC236}">
                <a16:creationId xmlns:a16="http://schemas.microsoft.com/office/drawing/2014/main" id="{76760F8A-B818-40F8-956E-BB371648CDA4}"/>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83802" y="4477736"/>
            <a:ext cx="989514" cy="48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a:extLst>
              <a:ext uri="{FF2B5EF4-FFF2-40B4-BE49-F238E27FC236}">
                <a16:creationId xmlns:a16="http://schemas.microsoft.com/office/drawing/2014/main" id="{9445D08B-3E93-409A-955F-8A4C2C785DC3}"/>
              </a:ext>
            </a:extLst>
          </p:cNvPr>
          <p:cNvSpPr txBox="1"/>
          <p:nvPr/>
        </p:nvSpPr>
        <p:spPr>
          <a:xfrm>
            <a:off x="1257911" y="863726"/>
            <a:ext cx="2741235"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塩田からの「かん水」からリチウム抽出</a:t>
            </a:r>
          </a:p>
        </p:txBody>
      </p:sp>
      <p:pic>
        <p:nvPicPr>
          <p:cNvPr id="2074" name="Picture 26" descr="しまなみ海道 ルーツ探訪 大三島・伯方島">
            <a:extLst>
              <a:ext uri="{FF2B5EF4-FFF2-40B4-BE49-F238E27FC236}">
                <a16:creationId xmlns:a16="http://schemas.microsoft.com/office/drawing/2014/main" id="{E5B82DC1-10BC-45EA-93A0-05C804526A9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32808" y="1930815"/>
            <a:ext cx="2225513" cy="89020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A85784C-F800-44AF-BDDA-C9DF6B0AF4F2}"/>
              </a:ext>
            </a:extLst>
          </p:cNvPr>
          <p:cNvSpPr txBox="1"/>
          <p:nvPr/>
        </p:nvSpPr>
        <p:spPr>
          <a:xfrm rot="20859404">
            <a:off x="3772452" y="2461806"/>
            <a:ext cx="3859034" cy="369332"/>
          </a:xfrm>
          <a:prstGeom prst="rect">
            <a:avLst/>
          </a:prstGeom>
          <a:solidFill>
            <a:schemeClr val="bg1">
              <a:lumMod val="75000"/>
            </a:schemeClr>
          </a:solidFill>
        </p:spPr>
        <p:txBody>
          <a:bodyPr wrap="square" rtlCol="0">
            <a:spAutoFit/>
          </a:bodyPr>
          <a:lstStyle/>
          <a:p>
            <a:pPr algn="ctr"/>
            <a:r>
              <a:rPr kumimoji="1" lang="ja-JP" altLang="en-US" dirty="0">
                <a:solidFill>
                  <a:srgbClr val="C00000"/>
                </a:solidFill>
                <a:latin typeface="UD デジタル 教科書体 NK-B" panose="02020700000000000000" pitchFamily="18" charset="-128"/>
                <a:ea typeface="UD デジタル 教科書体 NK-B" panose="02020700000000000000" pitchFamily="18" charset="-128"/>
              </a:rPr>
              <a:t>洋上風力と養殖による地域振興</a:t>
            </a:r>
          </a:p>
        </p:txBody>
      </p:sp>
    </p:spTree>
    <p:extLst>
      <p:ext uri="{BB962C8B-B14F-4D97-AF65-F5344CB8AC3E}">
        <p14:creationId xmlns:p14="http://schemas.microsoft.com/office/powerpoint/2010/main" val="2888779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443463" y="2767280"/>
            <a:ext cx="9378099" cy="1323439"/>
          </a:xfrm>
          <a:prstGeom prst="rect">
            <a:avLst/>
          </a:prstGeom>
          <a:noFill/>
        </p:spPr>
        <p:txBody>
          <a:bodyPr wrap="square" rtlCol="0">
            <a:spAutoFit/>
          </a:bodyPr>
          <a:lstStyle/>
          <a:p>
            <a:pPr algn="ctr"/>
            <a:r>
              <a:rPr lang="ja-JP" altLang="en-US" sz="8000" dirty="0">
                <a:latin typeface="Yet R" panose="02030504000101010101" pitchFamily="18" charset="-127"/>
                <a:ea typeface="Yet R" panose="02030504000101010101" pitchFamily="18" charset="-127"/>
              </a:rPr>
              <a:t>アップサイクル参考</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3081411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253892"/>
            <a:ext cx="9378099" cy="584775"/>
          </a:xfrm>
          <a:prstGeom prst="rect">
            <a:avLst/>
          </a:prstGeom>
          <a:noFill/>
        </p:spPr>
        <p:txBody>
          <a:bodyPr wrap="square" rtlCol="0">
            <a:spAutoFit/>
          </a:bodyPr>
          <a:lstStyle/>
          <a:p>
            <a:pPr algn="ctr"/>
            <a:r>
              <a:rPr lang="ja-JP" altLang="en-US" sz="3200" b="1" dirty="0">
                <a:latin typeface="Yu Gothic UI" panose="020B0500000000000000" pitchFamily="50" charset="-128"/>
                <a:ea typeface="Yu Gothic UI" panose="020B0500000000000000" pitchFamily="50" charset="-128"/>
              </a:rPr>
              <a:t>アップサイクル・リサイクル参考</a:t>
            </a:r>
            <a:endParaRPr kumimoji="1" lang="en-US" altLang="ja-JP" sz="1050" b="1" dirty="0">
              <a:latin typeface="Yu Gothic UI" panose="020B0500000000000000" pitchFamily="50" charset="-128"/>
              <a:ea typeface="Yu Gothic UI" panose="020B0500000000000000" pitchFamily="50" charset="-128"/>
            </a:endParaRPr>
          </a:p>
        </p:txBody>
      </p:sp>
      <p:sp>
        <p:nvSpPr>
          <p:cNvPr id="4" name="テキスト ボックス 3">
            <a:extLst>
              <a:ext uri="{FF2B5EF4-FFF2-40B4-BE49-F238E27FC236}">
                <a16:creationId xmlns:a16="http://schemas.microsoft.com/office/drawing/2014/main" id="{67D80D46-4C22-4651-B75D-9781579E37B9}"/>
              </a:ext>
            </a:extLst>
          </p:cNvPr>
          <p:cNvSpPr txBox="1"/>
          <p:nvPr/>
        </p:nvSpPr>
        <p:spPr>
          <a:xfrm>
            <a:off x="1778557" y="2776744"/>
            <a:ext cx="9777046" cy="584775"/>
          </a:xfrm>
          <a:prstGeom prst="rect">
            <a:avLst/>
          </a:prstGeom>
          <a:noFill/>
        </p:spPr>
        <p:txBody>
          <a:bodyPr wrap="square" rtlCol="0">
            <a:spAutoFit/>
          </a:bodyPr>
          <a:lstStyle/>
          <a:p>
            <a:r>
              <a:rPr lang="en-US" altLang="ja-JP" sz="3200" b="1" i="0" dirty="0">
                <a:solidFill>
                  <a:srgbClr val="333333"/>
                </a:solidFill>
                <a:effectLst/>
                <a:latin typeface="Bernard MT Condensed" panose="02050806060905020404" pitchFamily="18" charset="0"/>
                <a:ea typeface="BIZ UDPゴシック" panose="020B0400000000000000" pitchFamily="50" charset="-128"/>
              </a:rPr>
              <a:t>BOTTLE Project</a:t>
            </a:r>
            <a:r>
              <a:rPr lang="ja-JP" altLang="en-US" sz="3200" b="1" i="0" dirty="0">
                <a:solidFill>
                  <a:srgbClr val="333333"/>
                </a:solidFill>
                <a:effectLst/>
                <a:latin typeface="Bernard MT Condensed" panose="02050806060905020404" pitchFamily="18" charset="0"/>
                <a:ea typeface="BIZ UDPゴシック" panose="020B0400000000000000" pitchFamily="50" charset="-128"/>
              </a:rPr>
              <a:t>　廃棄混合プラスチックの有価物化</a:t>
            </a:r>
            <a:endParaRPr kumimoji="1" lang="ja-JP" altLang="en-US" sz="3200" dirty="0">
              <a:latin typeface="Bernard MT Condensed" panose="02050806060905020404" pitchFamily="18" charset="0"/>
              <a:ea typeface="BIZ UDPゴシック" panose="020B0400000000000000" pitchFamily="50" charset="-128"/>
            </a:endParaRPr>
          </a:p>
        </p:txBody>
      </p:sp>
      <p:grpSp>
        <p:nvGrpSpPr>
          <p:cNvPr id="8" name="グループ化 7">
            <a:extLst>
              <a:ext uri="{FF2B5EF4-FFF2-40B4-BE49-F238E27FC236}">
                <a16:creationId xmlns:a16="http://schemas.microsoft.com/office/drawing/2014/main" id="{CCB8DF7C-9A91-4AC7-8780-3D056744F384}"/>
              </a:ext>
            </a:extLst>
          </p:cNvPr>
          <p:cNvGrpSpPr/>
          <p:nvPr/>
        </p:nvGrpSpPr>
        <p:grpSpPr>
          <a:xfrm>
            <a:off x="710397" y="1450316"/>
            <a:ext cx="1027968" cy="1126047"/>
            <a:chOff x="710397" y="1195754"/>
            <a:chExt cx="1027968" cy="1126047"/>
          </a:xfrm>
        </p:grpSpPr>
        <p:pic>
          <p:nvPicPr>
            <p:cNvPr id="7" name="Picture 2">
              <a:extLst>
                <a:ext uri="{FF2B5EF4-FFF2-40B4-BE49-F238E27FC236}">
                  <a16:creationId xmlns:a16="http://schemas.microsoft.com/office/drawing/2014/main" id="{A2280740-0B75-44AF-968F-A99808304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97" y="1195754"/>
              <a:ext cx="1027968" cy="112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a:extLst>
                <a:ext uri="{FF2B5EF4-FFF2-40B4-BE49-F238E27FC236}">
                  <a16:creationId xmlns:a16="http://schemas.microsoft.com/office/drawing/2014/main" id="{730FCAC8-2C44-4C09-A45F-53676DE9EE9F}"/>
                </a:ext>
              </a:extLst>
            </p:cNvPr>
            <p:cNvSpPr txBox="1"/>
            <p:nvPr/>
          </p:nvSpPr>
          <p:spPr>
            <a:xfrm>
              <a:off x="988244" y="1574111"/>
              <a:ext cx="512466"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1</a:t>
              </a:r>
              <a:endParaRPr kumimoji="1" lang="ja-JP" altLang="en-US" dirty="0">
                <a:latin typeface="BIZ UDPゴシック" panose="020B0400000000000000" pitchFamily="50" charset="-128"/>
                <a:ea typeface="BIZ UDPゴシック" panose="020B0400000000000000" pitchFamily="50" charset="-128"/>
              </a:endParaRPr>
            </a:p>
          </p:txBody>
        </p:sp>
      </p:grpSp>
      <p:grpSp>
        <p:nvGrpSpPr>
          <p:cNvPr id="9" name="グループ化 8">
            <a:extLst>
              <a:ext uri="{FF2B5EF4-FFF2-40B4-BE49-F238E27FC236}">
                <a16:creationId xmlns:a16="http://schemas.microsoft.com/office/drawing/2014/main" id="{1BED084E-0CA5-4638-8FF0-3101723F74EF}"/>
              </a:ext>
            </a:extLst>
          </p:cNvPr>
          <p:cNvGrpSpPr/>
          <p:nvPr/>
        </p:nvGrpSpPr>
        <p:grpSpPr>
          <a:xfrm>
            <a:off x="680252" y="2558815"/>
            <a:ext cx="1058113" cy="2231947"/>
            <a:chOff x="710397" y="1195754"/>
            <a:chExt cx="1058113" cy="2231947"/>
          </a:xfrm>
        </p:grpSpPr>
        <p:pic>
          <p:nvPicPr>
            <p:cNvPr id="10" name="Picture 2">
              <a:extLst>
                <a:ext uri="{FF2B5EF4-FFF2-40B4-BE49-F238E27FC236}">
                  <a16:creationId xmlns:a16="http://schemas.microsoft.com/office/drawing/2014/main" id="{2F8560B3-725A-4345-A40F-274ADB0B1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97" y="1195754"/>
              <a:ext cx="1027968" cy="112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テキスト ボックス 10">
              <a:extLst>
                <a:ext uri="{FF2B5EF4-FFF2-40B4-BE49-F238E27FC236}">
                  <a16:creationId xmlns:a16="http://schemas.microsoft.com/office/drawing/2014/main" id="{03456761-29EF-4E2A-B7F4-FB6CEF8C83F1}"/>
                </a:ext>
              </a:extLst>
            </p:cNvPr>
            <p:cNvSpPr txBox="1"/>
            <p:nvPr/>
          </p:nvSpPr>
          <p:spPr>
            <a:xfrm>
              <a:off x="988244" y="1574111"/>
              <a:ext cx="512466" cy="369332"/>
            </a:xfrm>
            <a:prstGeom prst="rect">
              <a:avLst/>
            </a:prstGeom>
            <a:noFill/>
          </p:spPr>
          <p:txBody>
            <a:bodyPr wrap="square" rtlCol="0">
              <a:spAutoFit/>
            </a:bodyPr>
            <a:lstStyle/>
            <a:p>
              <a:pPr algn="ctr"/>
              <a:r>
                <a:rPr lang="ja-JP" altLang="en-US" dirty="0">
                  <a:latin typeface="BIZ UDPゴシック" panose="020B0400000000000000" pitchFamily="50" charset="-128"/>
                  <a:ea typeface="BIZ UDPゴシック" panose="020B0400000000000000" pitchFamily="50" charset="-128"/>
                </a:rPr>
                <a:t>２</a:t>
              </a:r>
              <a:endParaRPr kumimoji="1" lang="ja-JP" altLang="en-US" dirty="0">
                <a:latin typeface="BIZ UDPゴシック" panose="020B0400000000000000" pitchFamily="50" charset="-128"/>
                <a:ea typeface="BIZ UDPゴシック" panose="020B0400000000000000" pitchFamily="50" charset="-128"/>
              </a:endParaRPr>
            </a:p>
          </p:txBody>
        </p:sp>
        <p:pic>
          <p:nvPicPr>
            <p:cNvPr id="13" name="Picture 2">
              <a:extLst>
                <a:ext uri="{FF2B5EF4-FFF2-40B4-BE49-F238E27FC236}">
                  <a16:creationId xmlns:a16="http://schemas.microsoft.com/office/drawing/2014/main" id="{0F100A80-2A41-46C4-BE86-24EA4375F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42" y="2301654"/>
              <a:ext cx="1027968" cy="112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テキスト ボックス 13">
              <a:extLst>
                <a:ext uri="{FF2B5EF4-FFF2-40B4-BE49-F238E27FC236}">
                  <a16:creationId xmlns:a16="http://schemas.microsoft.com/office/drawing/2014/main" id="{FF632C51-F4E1-402E-9F04-FF30D4004970}"/>
                </a:ext>
              </a:extLst>
            </p:cNvPr>
            <p:cNvSpPr txBox="1"/>
            <p:nvPr/>
          </p:nvSpPr>
          <p:spPr>
            <a:xfrm>
              <a:off x="1018389" y="2680011"/>
              <a:ext cx="512466"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３</a:t>
              </a:r>
            </a:p>
          </p:txBody>
        </p:sp>
      </p:grpSp>
      <p:grpSp>
        <p:nvGrpSpPr>
          <p:cNvPr id="16" name="グループ化 15">
            <a:extLst>
              <a:ext uri="{FF2B5EF4-FFF2-40B4-BE49-F238E27FC236}">
                <a16:creationId xmlns:a16="http://schemas.microsoft.com/office/drawing/2014/main" id="{0D580997-7325-49E9-B7D6-08FAFAB30F69}"/>
              </a:ext>
            </a:extLst>
          </p:cNvPr>
          <p:cNvGrpSpPr/>
          <p:nvPr/>
        </p:nvGrpSpPr>
        <p:grpSpPr>
          <a:xfrm>
            <a:off x="700348" y="4753067"/>
            <a:ext cx="1027968" cy="1126047"/>
            <a:chOff x="710397" y="1195754"/>
            <a:chExt cx="1027968" cy="1126047"/>
          </a:xfrm>
        </p:grpSpPr>
        <p:pic>
          <p:nvPicPr>
            <p:cNvPr id="17" name="Picture 2">
              <a:extLst>
                <a:ext uri="{FF2B5EF4-FFF2-40B4-BE49-F238E27FC236}">
                  <a16:creationId xmlns:a16="http://schemas.microsoft.com/office/drawing/2014/main" id="{19A9A853-92D3-4F94-852E-38FBE7369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97" y="1195754"/>
              <a:ext cx="1027968" cy="112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a:extLst>
                <a:ext uri="{FF2B5EF4-FFF2-40B4-BE49-F238E27FC236}">
                  <a16:creationId xmlns:a16="http://schemas.microsoft.com/office/drawing/2014/main" id="{F325DE0A-67E2-4105-AEFF-04B3166DEE33}"/>
                </a:ext>
              </a:extLst>
            </p:cNvPr>
            <p:cNvSpPr txBox="1"/>
            <p:nvPr/>
          </p:nvSpPr>
          <p:spPr>
            <a:xfrm>
              <a:off x="988244" y="1574111"/>
              <a:ext cx="512466"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４</a:t>
              </a:r>
            </a:p>
          </p:txBody>
        </p:sp>
      </p:grpSp>
      <p:sp>
        <p:nvSpPr>
          <p:cNvPr id="25" name="テキスト ボックス 24">
            <a:extLst>
              <a:ext uri="{FF2B5EF4-FFF2-40B4-BE49-F238E27FC236}">
                <a16:creationId xmlns:a16="http://schemas.microsoft.com/office/drawing/2014/main" id="{54FBA928-A31E-4811-AEE7-EC312C215AF4}"/>
              </a:ext>
            </a:extLst>
          </p:cNvPr>
          <p:cNvSpPr txBox="1"/>
          <p:nvPr/>
        </p:nvSpPr>
        <p:spPr>
          <a:xfrm>
            <a:off x="1778557" y="1681788"/>
            <a:ext cx="9777046" cy="584775"/>
          </a:xfrm>
          <a:prstGeom prst="rect">
            <a:avLst/>
          </a:prstGeom>
          <a:noFill/>
        </p:spPr>
        <p:txBody>
          <a:bodyPr wrap="square" rtlCol="0">
            <a:spAutoFit/>
          </a:bodyPr>
          <a:lstStyle/>
          <a:p>
            <a:r>
              <a:rPr lang="en-US" altLang="ja-JP" sz="3200" dirty="0">
                <a:latin typeface="Amasis MT Pro Black" panose="02040A04050005020304" pitchFamily="18" charset="0"/>
                <a:ea typeface="BIZ UDPゴシック" panose="020B0400000000000000" pitchFamily="50" charset="-128"/>
              </a:rPr>
              <a:t>Hottest Projects in The </a:t>
            </a:r>
            <a:r>
              <a:rPr lang="en-US" altLang="ja-JP" sz="3200" dirty="0">
                <a:solidFill>
                  <a:schemeClr val="accent2">
                    <a:lumMod val="50000"/>
                  </a:schemeClr>
                </a:solidFill>
                <a:latin typeface="Amasis MT Pro Black" panose="02040A04050005020304" pitchFamily="18" charset="0"/>
                <a:ea typeface="BIZ UDPゴシック" panose="020B0400000000000000" pitchFamily="50" charset="-128"/>
              </a:rPr>
              <a:t>Bio</a:t>
            </a:r>
            <a:r>
              <a:rPr lang="en-US" altLang="ja-JP" sz="3200" dirty="0">
                <a:latin typeface="Amasis MT Pro Black" panose="02040A04050005020304" pitchFamily="18" charset="0"/>
                <a:ea typeface="BIZ UDPゴシック" panose="020B0400000000000000" pitchFamily="50" charset="-128"/>
              </a:rPr>
              <a:t>economy 2022</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BB06C4BB-7224-4206-9C07-618330E2F995}"/>
              </a:ext>
            </a:extLst>
          </p:cNvPr>
          <p:cNvSpPr txBox="1"/>
          <p:nvPr/>
        </p:nvSpPr>
        <p:spPr>
          <a:xfrm>
            <a:off x="1901650" y="3888754"/>
            <a:ext cx="9777046" cy="646331"/>
          </a:xfrm>
          <a:prstGeom prst="rect">
            <a:avLst/>
          </a:prstGeom>
          <a:noFill/>
        </p:spPr>
        <p:txBody>
          <a:bodyPr wrap="square" rtlCol="0">
            <a:spAutoFit/>
          </a:bodyPr>
          <a:lstStyle/>
          <a:p>
            <a:r>
              <a:rPr kumimoji="1" lang="en-US" altLang="ja-JP" sz="3200" dirty="0">
                <a:latin typeface="72 Black" panose="020B0A04030603020204" pitchFamily="34" charset="0"/>
                <a:ea typeface="BIZ UDPゴシック" panose="020B0400000000000000" pitchFamily="50" charset="-128"/>
                <a:cs typeface="72 Black" panose="020B0A04030603020204" pitchFamily="34" charset="0"/>
              </a:rPr>
              <a:t>SUSTAINABLE </a:t>
            </a:r>
            <a:r>
              <a:rPr kumimoji="1" lang="en-US" altLang="ja-JP" sz="3600" dirty="0">
                <a:latin typeface="Cooper Black" panose="0208090404030B020404" pitchFamily="18" charset="0"/>
                <a:ea typeface="BIZ UDPゴシック" panose="020B0400000000000000" pitchFamily="50" charset="-128"/>
                <a:cs typeface="72 Black" panose="020B0A04030603020204" pitchFamily="34" charset="0"/>
              </a:rPr>
              <a:t>FASHION</a:t>
            </a:r>
            <a:endParaRPr kumimoji="1" lang="ja-JP" altLang="en-US" sz="3200" dirty="0">
              <a:latin typeface="Cooper Black" panose="0208090404030B020404" pitchFamily="18" charset="0"/>
              <a:ea typeface="BIZ UDPゴシック" panose="020B0400000000000000" pitchFamily="50" charset="-128"/>
              <a:cs typeface="72 Black" panose="020B0A04030603020204" pitchFamily="34" charset="0"/>
            </a:endParaRPr>
          </a:p>
        </p:txBody>
      </p:sp>
      <p:sp>
        <p:nvSpPr>
          <p:cNvPr id="27" name="テキスト ボックス 26">
            <a:extLst>
              <a:ext uri="{FF2B5EF4-FFF2-40B4-BE49-F238E27FC236}">
                <a16:creationId xmlns:a16="http://schemas.microsoft.com/office/drawing/2014/main" id="{4461E659-672D-40FD-937C-B78FE60291A5}"/>
              </a:ext>
            </a:extLst>
          </p:cNvPr>
          <p:cNvSpPr txBox="1"/>
          <p:nvPr/>
        </p:nvSpPr>
        <p:spPr>
          <a:xfrm>
            <a:off x="1901650" y="5000764"/>
            <a:ext cx="9777046" cy="646331"/>
          </a:xfrm>
          <a:prstGeom prst="rect">
            <a:avLst/>
          </a:prstGeom>
          <a:noFill/>
        </p:spPr>
        <p:txBody>
          <a:bodyPr wrap="square" rtlCol="0">
            <a:spAutoFit/>
          </a:bodyPr>
          <a:lstStyle/>
          <a:p>
            <a:r>
              <a:rPr kumimoji="1" lang="en-US" altLang="ja-JP" sz="3600" dirty="0">
                <a:latin typeface="Bernard MT Condensed" panose="02050806060905020404" pitchFamily="18" charset="0"/>
                <a:ea typeface="BIZ UDPゴシック" panose="020B0400000000000000" pitchFamily="50" charset="-128"/>
                <a:cs typeface="72 Black" panose="020B0A04030603020204" pitchFamily="34" charset="0"/>
              </a:rPr>
              <a:t>Food Recovery </a:t>
            </a:r>
            <a:r>
              <a:rPr kumimoji="1" lang="ja-JP" altLang="en-US" sz="2800" dirty="0">
                <a:latin typeface="72 Black" panose="020B0A04030603020204" pitchFamily="34" charset="0"/>
                <a:ea typeface="BIZ UDPゴシック" panose="020B0400000000000000" pitchFamily="50" charset="-128"/>
                <a:cs typeface="72 Black" panose="020B0A04030603020204" pitchFamily="34" charset="0"/>
              </a:rPr>
              <a:t>食品ロス削減プラットフォーム</a:t>
            </a:r>
            <a:endParaRPr kumimoji="1" lang="ja-JP" altLang="en-US" sz="2800" dirty="0">
              <a:latin typeface="Cooper Black" panose="0208090404030B020404" pitchFamily="18" charset="0"/>
              <a:ea typeface="BIZ UDPゴシック" panose="020B0400000000000000" pitchFamily="50" charset="-128"/>
              <a:cs typeface="72 Black" panose="020B0A04030603020204" pitchFamily="34" charset="0"/>
            </a:endParaRPr>
          </a:p>
        </p:txBody>
      </p:sp>
    </p:spTree>
    <p:extLst>
      <p:ext uri="{BB962C8B-B14F-4D97-AF65-F5344CB8AC3E}">
        <p14:creationId xmlns:p14="http://schemas.microsoft.com/office/powerpoint/2010/main" val="31297137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2">
            <a:extLst>
              <a:ext uri="{FF2B5EF4-FFF2-40B4-BE49-F238E27FC236}">
                <a16:creationId xmlns:a16="http://schemas.microsoft.com/office/drawing/2014/main" id="{B2321CBE-F740-47AE-8A49-1FF82B1D25BD}"/>
              </a:ext>
            </a:extLst>
          </p:cNvPr>
          <p:cNvSpPr txBox="1">
            <a:spLocks/>
          </p:cNvSpPr>
          <p:nvPr/>
        </p:nvSpPr>
        <p:spPr>
          <a:xfrm>
            <a:off x="-3854" y="111348"/>
            <a:ext cx="12192000"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100"/>
              </a:spcBef>
            </a:pPr>
            <a:r>
              <a:rPr lang="en-US" altLang="ja-JP" sz="3200" dirty="0">
                <a:latin typeface="Amasis MT Pro Black" panose="02040A04050005020304" pitchFamily="18" charset="0"/>
                <a:ea typeface="BIZ UDPゴシック" panose="020B0400000000000000" pitchFamily="50" charset="-128"/>
              </a:rPr>
              <a:t>Hottest Projects in The Bioeconomy 2022</a:t>
            </a:r>
            <a:endParaRPr lang="ja-JP" altLang="en-US" sz="3200" dirty="0">
              <a:latin typeface="Amasis MT Pro Black" panose="02040A04050005020304" pitchFamily="18" charset="0"/>
              <a:ea typeface="BIZ UDPゴシック" panose="020B0400000000000000" pitchFamily="50" charset="-128"/>
            </a:endParaRPr>
          </a:p>
        </p:txBody>
      </p:sp>
      <p:sp>
        <p:nvSpPr>
          <p:cNvPr id="20" name="object 3">
            <a:extLst>
              <a:ext uri="{FF2B5EF4-FFF2-40B4-BE49-F238E27FC236}">
                <a16:creationId xmlns:a16="http://schemas.microsoft.com/office/drawing/2014/main" id="{410C0108-01D1-4281-870D-6F4CAD240E60}"/>
              </a:ext>
            </a:extLst>
          </p:cNvPr>
          <p:cNvSpPr/>
          <p:nvPr/>
        </p:nvSpPr>
        <p:spPr>
          <a:xfrm>
            <a:off x="300531" y="721207"/>
            <a:ext cx="1876611" cy="1956679"/>
          </a:xfrm>
          <a:prstGeom prst="rect">
            <a:avLst/>
          </a:prstGeom>
          <a:blipFill>
            <a:blip r:embed="rId2" cstate="print"/>
            <a:stretch>
              <a:fillRect/>
            </a:stretch>
          </a:blipFill>
        </p:spPr>
        <p:txBody>
          <a:bodyPr wrap="square" lIns="0" tIns="0" rIns="0" bIns="0" rtlCol="0"/>
          <a:lstStyle/>
          <a:p>
            <a:endParaRPr/>
          </a:p>
        </p:txBody>
      </p:sp>
      <p:grpSp>
        <p:nvGrpSpPr>
          <p:cNvPr id="23" name="object 5">
            <a:extLst>
              <a:ext uri="{FF2B5EF4-FFF2-40B4-BE49-F238E27FC236}">
                <a16:creationId xmlns:a16="http://schemas.microsoft.com/office/drawing/2014/main" id="{5394E1C3-9477-4955-83AB-92232A366F16}"/>
              </a:ext>
            </a:extLst>
          </p:cNvPr>
          <p:cNvGrpSpPr/>
          <p:nvPr/>
        </p:nvGrpSpPr>
        <p:grpSpPr>
          <a:xfrm>
            <a:off x="1343296" y="2770537"/>
            <a:ext cx="8997696" cy="3976115"/>
            <a:chOff x="91439" y="2744723"/>
            <a:chExt cx="8997696" cy="3976115"/>
          </a:xfrm>
        </p:grpSpPr>
        <p:sp>
          <p:nvSpPr>
            <p:cNvPr id="24" name="object 6">
              <a:extLst>
                <a:ext uri="{FF2B5EF4-FFF2-40B4-BE49-F238E27FC236}">
                  <a16:creationId xmlns:a16="http://schemas.microsoft.com/office/drawing/2014/main" id="{104FB3CB-FF59-492F-AB24-A2A5BF0A813E}"/>
                </a:ext>
              </a:extLst>
            </p:cNvPr>
            <p:cNvSpPr/>
            <p:nvPr/>
          </p:nvSpPr>
          <p:spPr>
            <a:xfrm>
              <a:off x="91439" y="2822447"/>
              <a:ext cx="8997696" cy="3898391"/>
            </a:xfrm>
            <a:prstGeom prst="rect">
              <a:avLst/>
            </a:prstGeom>
            <a:blipFill>
              <a:blip r:embed="rId3" cstate="print"/>
              <a:stretch>
                <a:fillRect/>
              </a:stretch>
            </a:blipFill>
          </p:spPr>
          <p:txBody>
            <a:bodyPr wrap="square" lIns="0" tIns="0" rIns="0" bIns="0" rtlCol="0"/>
            <a:lstStyle/>
            <a:p>
              <a:endParaRPr/>
            </a:p>
          </p:txBody>
        </p:sp>
        <p:sp>
          <p:nvSpPr>
            <p:cNvPr id="25" name="object 7">
              <a:extLst>
                <a:ext uri="{FF2B5EF4-FFF2-40B4-BE49-F238E27FC236}">
                  <a16:creationId xmlns:a16="http://schemas.microsoft.com/office/drawing/2014/main" id="{61EBB603-8989-4634-A7CD-3320D617D292}"/>
                </a:ext>
              </a:extLst>
            </p:cNvPr>
            <p:cNvSpPr/>
            <p:nvPr/>
          </p:nvSpPr>
          <p:spPr>
            <a:xfrm>
              <a:off x="3445763" y="2744723"/>
              <a:ext cx="4837430" cy="3276600"/>
            </a:xfrm>
            <a:custGeom>
              <a:avLst/>
              <a:gdLst/>
              <a:ahLst/>
              <a:cxnLst/>
              <a:rect l="l" t="t" r="r" b="b"/>
              <a:pathLst>
                <a:path w="4837430" h="3276600">
                  <a:moveTo>
                    <a:pt x="0" y="150367"/>
                  </a:moveTo>
                  <a:lnTo>
                    <a:pt x="7664" y="102835"/>
                  </a:lnTo>
                  <a:lnTo>
                    <a:pt x="29008" y="61557"/>
                  </a:lnTo>
                  <a:lnTo>
                    <a:pt x="61557" y="29008"/>
                  </a:lnTo>
                  <a:lnTo>
                    <a:pt x="102835" y="7664"/>
                  </a:lnTo>
                  <a:lnTo>
                    <a:pt x="150368" y="0"/>
                  </a:lnTo>
                  <a:lnTo>
                    <a:pt x="1071880" y="0"/>
                  </a:lnTo>
                  <a:lnTo>
                    <a:pt x="1119412" y="7664"/>
                  </a:lnTo>
                  <a:lnTo>
                    <a:pt x="1160690" y="29008"/>
                  </a:lnTo>
                  <a:lnTo>
                    <a:pt x="1193239" y="61557"/>
                  </a:lnTo>
                  <a:lnTo>
                    <a:pt x="1214583" y="102835"/>
                  </a:lnTo>
                  <a:lnTo>
                    <a:pt x="1222248" y="150367"/>
                  </a:lnTo>
                  <a:lnTo>
                    <a:pt x="1222248" y="751839"/>
                  </a:lnTo>
                  <a:lnTo>
                    <a:pt x="1214583" y="799372"/>
                  </a:lnTo>
                  <a:lnTo>
                    <a:pt x="1193239" y="840650"/>
                  </a:lnTo>
                  <a:lnTo>
                    <a:pt x="1160690" y="873199"/>
                  </a:lnTo>
                  <a:lnTo>
                    <a:pt x="1119412" y="894543"/>
                  </a:lnTo>
                  <a:lnTo>
                    <a:pt x="1071880" y="902207"/>
                  </a:lnTo>
                  <a:lnTo>
                    <a:pt x="150368" y="902207"/>
                  </a:lnTo>
                  <a:lnTo>
                    <a:pt x="102835" y="894543"/>
                  </a:lnTo>
                  <a:lnTo>
                    <a:pt x="61557" y="873199"/>
                  </a:lnTo>
                  <a:lnTo>
                    <a:pt x="29008" y="840650"/>
                  </a:lnTo>
                  <a:lnTo>
                    <a:pt x="7664" y="799372"/>
                  </a:lnTo>
                  <a:lnTo>
                    <a:pt x="0" y="751839"/>
                  </a:lnTo>
                  <a:lnTo>
                    <a:pt x="0" y="150367"/>
                  </a:lnTo>
                  <a:close/>
                </a:path>
                <a:path w="4837430" h="3276600">
                  <a:moveTo>
                    <a:pt x="996696" y="2618740"/>
                  </a:moveTo>
                  <a:lnTo>
                    <a:pt x="1003405" y="2577161"/>
                  </a:lnTo>
                  <a:lnTo>
                    <a:pt x="1022087" y="2541044"/>
                  </a:lnTo>
                  <a:lnTo>
                    <a:pt x="1050572" y="2512559"/>
                  </a:lnTo>
                  <a:lnTo>
                    <a:pt x="1086689" y="2493877"/>
                  </a:lnTo>
                  <a:lnTo>
                    <a:pt x="1128268" y="2487168"/>
                  </a:lnTo>
                  <a:lnTo>
                    <a:pt x="1931924" y="2487168"/>
                  </a:lnTo>
                  <a:lnTo>
                    <a:pt x="1973502" y="2493877"/>
                  </a:lnTo>
                  <a:lnTo>
                    <a:pt x="2009619" y="2512559"/>
                  </a:lnTo>
                  <a:lnTo>
                    <a:pt x="2038104" y="2541044"/>
                  </a:lnTo>
                  <a:lnTo>
                    <a:pt x="2056786" y="2577161"/>
                  </a:lnTo>
                  <a:lnTo>
                    <a:pt x="2063496" y="2618740"/>
                  </a:lnTo>
                  <a:lnTo>
                    <a:pt x="2063496" y="3145028"/>
                  </a:lnTo>
                  <a:lnTo>
                    <a:pt x="2056786" y="3186616"/>
                  </a:lnTo>
                  <a:lnTo>
                    <a:pt x="2038104" y="3222734"/>
                  </a:lnTo>
                  <a:lnTo>
                    <a:pt x="2009619" y="3251215"/>
                  </a:lnTo>
                  <a:lnTo>
                    <a:pt x="1973502" y="3269892"/>
                  </a:lnTo>
                  <a:lnTo>
                    <a:pt x="1931924" y="3276600"/>
                  </a:lnTo>
                  <a:lnTo>
                    <a:pt x="1128268" y="3276600"/>
                  </a:lnTo>
                  <a:lnTo>
                    <a:pt x="1086689" y="3269892"/>
                  </a:lnTo>
                  <a:lnTo>
                    <a:pt x="1050572" y="3251215"/>
                  </a:lnTo>
                  <a:lnTo>
                    <a:pt x="1022087" y="3222734"/>
                  </a:lnTo>
                  <a:lnTo>
                    <a:pt x="1003405" y="3186616"/>
                  </a:lnTo>
                  <a:lnTo>
                    <a:pt x="996696" y="3145028"/>
                  </a:lnTo>
                  <a:lnTo>
                    <a:pt x="996696" y="2618740"/>
                  </a:lnTo>
                  <a:close/>
                </a:path>
                <a:path w="4837430" h="3276600">
                  <a:moveTo>
                    <a:pt x="3901440" y="2618740"/>
                  </a:moveTo>
                  <a:lnTo>
                    <a:pt x="3908149" y="2577161"/>
                  </a:lnTo>
                  <a:lnTo>
                    <a:pt x="3926831" y="2541044"/>
                  </a:lnTo>
                  <a:lnTo>
                    <a:pt x="3955316" y="2512559"/>
                  </a:lnTo>
                  <a:lnTo>
                    <a:pt x="3991433" y="2493877"/>
                  </a:lnTo>
                  <a:lnTo>
                    <a:pt x="4033012" y="2487168"/>
                  </a:lnTo>
                  <a:lnTo>
                    <a:pt x="4705604" y="2487168"/>
                  </a:lnTo>
                  <a:lnTo>
                    <a:pt x="4747182" y="2493877"/>
                  </a:lnTo>
                  <a:lnTo>
                    <a:pt x="4783299" y="2512559"/>
                  </a:lnTo>
                  <a:lnTo>
                    <a:pt x="4811784" y="2541044"/>
                  </a:lnTo>
                  <a:lnTo>
                    <a:pt x="4830466" y="2577161"/>
                  </a:lnTo>
                  <a:lnTo>
                    <a:pt x="4837176" y="2618740"/>
                  </a:lnTo>
                  <a:lnTo>
                    <a:pt x="4837176" y="3145028"/>
                  </a:lnTo>
                  <a:lnTo>
                    <a:pt x="4830466" y="3186616"/>
                  </a:lnTo>
                  <a:lnTo>
                    <a:pt x="4811784" y="3222734"/>
                  </a:lnTo>
                  <a:lnTo>
                    <a:pt x="4783299" y="3251215"/>
                  </a:lnTo>
                  <a:lnTo>
                    <a:pt x="4747182" y="3269892"/>
                  </a:lnTo>
                  <a:lnTo>
                    <a:pt x="4705604" y="3276600"/>
                  </a:lnTo>
                  <a:lnTo>
                    <a:pt x="4033012" y="3276600"/>
                  </a:lnTo>
                  <a:lnTo>
                    <a:pt x="3991433" y="3269892"/>
                  </a:lnTo>
                  <a:lnTo>
                    <a:pt x="3955316" y="3251215"/>
                  </a:lnTo>
                  <a:lnTo>
                    <a:pt x="3926831" y="3222734"/>
                  </a:lnTo>
                  <a:lnTo>
                    <a:pt x="3908149" y="3186616"/>
                  </a:lnTo>
                  <a:lnTo>
                    <a:pt x="3901440" y="3145028"/>
                  </a:lnTo>
                  <a:lnTo>
                    <a:pt x="3901440" y="2618740"/>
                  </a:lnTo>
                  <a:close/>
                </a:path>
              </a:pathLst>
            </a:custGeom>
            <a:ln w="57912">
              <a:solidFill>
                <a:srgbClr val="FF0000"/>
              </a:solidFill>
            </a:ln>
          </p:spPr>
          <p:txBody>
            <a:bodyPr wrap="square" lIns="0" tIns="0" rIns="0" bIns="0" rtlCol="0"/>
            <a:lstStyle/>
            <a:p>
              <a:endParaRPr/>
            </a:p>
          </p:txBody>
        </p:sp>
      </p:grpSp>
      <p:sp>
        <p:nvSpPr>
          <p:cNvPr id="28" name="テキスト ボックス 27">
            <a:extLst>
              <a:ext uri="{FF2B5EF4-FFF2-40B4-BE49-F238E27FC236}">
                <a16:creationId xmlns:a16="http://schemas.microsoft.com/office/drawing/2014/main" id="{D1FF95EB-9C28-4FF1-A72D-925DC4E37417}"/>
              </a:ext>
            </a:extLst>
          </p:cNvPr>
          <p:cNvSpPr txBox="1"/>
          <p:nvPr/>
        </p:nvSpPr>
        <p:spPr>
          <a:xfrm>
            <a:off x="2250421" y="1201327"/>
            <a:ext cx="9339942" cy="1323439"/>
          </a:xfrm>
          <a:prstGeom prst="rect">
            <a:avLst/>
          </a:prstGeom>
          <a:noFill/>
        </p:spPr>
        <p:txBody>
          <a:bodyPr wrap="square">
            <a:spAutoFit/>
          </a:bodyPr>
          <a:lstStyle/>
          <a:p>
            <a:r>
              <a:rPr lang="en-US" altLang="ja-JP" sz="2000" dirty="0">
                <a:latin typeface="BIZ UDPゴシック" panose="020B0400000000000000" pitchFamily="50" charset="-128"/>
                <a:ea typeface="BIZ UDPゴシック" panose="020B0400000000000000" pitchFamily="50" charset="-128"/>
              </a:rPr>
              <a:t>2022</a:t>
            </a:r>
            <a:r>
              <a:rPr lang="ja-JP" altLang="en-US" sz="2000" dirty="0">
                <a:latin typeface="BIZ UDPゴシック" panose="020B0400000000000000" pitchFamily="50" charset="-128"/>
                <a:ea typeface="BIZ UDPゴシック" panose="020B0400000000000000" pitchFamily="50" charset="-128"/>
              </a:rPr>
              <a:t>年</a:t>
            </a:r>
            <a:r>
              <a:rPr lang="en-US" altLang="ja-JP" sz="2000" dirty="0">
                <a:latin typeface="BIZ UDPゴシック" panose="020B0400000000000000" pitchFamily="50" charset="-128"/>
                <a:ea typeface="BIZ UDPゴシック" panose="020B0400000000000000" pitchFamily="50" charset="-128"/>
              </a:rPr>
              <a:t>3</a:t>
            </a:r>
            <a:r>
              <a:rPr lang="ja-JP" altLang="en-US" sz="2000" dirty="0">
                <a:latin typeface="BIZ UDPゴシック" panose="020B0400000000000000" pitchFamily="50" charset="-128"/>
                <a:ea typeface="BIZ UDPゴシック" panose="020B0400000000000000" pitchFamily="50" charset="-128"/>
              </a:rPr>
              <a:t>月</a:t>
            </a:r>
            <a:r>
              <a:rPr lang="en-US" altLang="ja-JP" sz="2000" dirty="0">
                <a:latin typeface="BIZ UDPゴシック" panose="020B0400000000000000" pitchFamily="50" charset="-128"/>
                <a:ea typeface="BIZ UDPゴシック" panose="020B0400000000000000" pitchFamily="50" charset="-128"/>
              </a:rPr>
              <a:t>17</a:t>
            </a:r>
            <a:r>
              <a:rPr lang="ja-JP" altLang="en-US" sz="2000" dirty="0">
                <a:latin typeface="BIZ UDPゴシック" panose="020B0400000000000000" pitchFamily="50" charset="-128"/>
                <a:ea typeface="BIZ UDPゴシック" panose="020B0400000000000000" pitchFamily="50" charset="-128"/>
              </a:rPr>
              <a:t>日、ワシントン</a:t>
            </a:r>
            <a:r>
              <a:rPr lang="en-US" altLang="ja-JP" sz="2000" dirty="0">
                <a:latin typeface="BIZ UDPゴシック" panose="020B0400000000000000" pitchFamily="50" charset="-128"/>
                <a:ea typeface="BIZ UDPゴシック" panose="020B0400000000000000" pitchFamily="50" charset="-128"/>
              </a:rPr>
              <a:t>DC</a:t>
            </a:r>
            <a:r>
              <a:rPr lang="ja-JP" altLang="en-US" sz="2000" dirty="0">
                <a:latin typeface="BIZ UDPゴシック" panose="020B0400000000000000" pitchFamily="50" charset="-128"/>
                <a:ea typeface="BIZ UDPゴシック" panose="020B0400000000000000" pitchFamily="50" charset="-128"/>
              </a:rPr>
              <a:t>で開催された</a:t>
            </a:r>
            <a:r>
              <a:rPr lang="en-US" altLang="ja-JP" sz="2000" dirty="0">
                <a:latin typeface="BIZ UDPゴシック" panose="020B0400000000000000" pitchFamily="50" charset="-128"/>
                <a:ea typeface="BIZ UDPゴシック" panose="020B0400000000000000" pitchFamily="50" charset="-128"/>
              </a:rPr>
              <a:t>ABLC</a:t>
            </a:r>
            <a:r>
              <a:rPr lang="ja-JP" altLang="en-US" sz="2000" dirty="0">
                <a:latin typeface="BIZ UDPゴシック" panose="020B0400000000000000" pitchFamily="50" charset="-128"/>
                <a:ea typeface="BIZ UDPゴシック" panose="020B0400000000000000" pitchFamily="50" charset="-128"/>
              </a:rPr>
              <a:t>の</a:t>
            </a:r>
            <a:r>
              <a:rPr lang="en-US" altLang="ja-JP" sz="2000" dirty="0">
                <a:latin typeface="BIZ UDPゴシック" panose="020B0400000000000000" pitchFamily="50" charset="-128"/>
                <a:ea typeface="BIZ UDPゴシック" panose="020B0400000000000000" pitchFamily="50" charset="-128"/>
              </a:rPr>
              <a:t>2</a:t>
            </a:r>
            <a:r>
              <a:rPr lang="ja-JP" altLang="en-US" sz="2000" dirty="0">
                <a:latin typeface="BIZ UDPゴシック" panose="020B0400000000000000" pitchFamily="50" charset="-128"/>
                <a:ea typeface="BIZ UDPゴシック" panose="020B0400000000000000" pitchFamily="50" charset="-128"/>
              </a:rPr>
              <a:t>日目、「</a:t>
            </a:r>
            <a:r>
              <a:rPr lang="en-US" altLang="ja-JP" sz="2000" dirty="0">
                <a:latin typeface="BIZ UDPゴシック" panose="020B0400000000000000" pitchFamily="50" charset="-128"/>
                <a:ea typeface="BIZ UDPゴシック" panose="020B0400000000000000" pitchFamily="50" charset="-128"/>
              </a:rPr>
              <a:t>2022</a:t>
            </a:r>
            <a:r>
              <a:rPr lang="ja-JP" altLang="en-US" sz="2000" dirty="0">
                <a:latin typeface="BIZ UDPゴシック" panose="020B0400000000000000" pitchFamily="50" charset="-128"/>
                <a:ea typeface="BIZ UDPゴシック" panose="020B0400000000000000" pitchFamily="50" charset="-128"/>
              </a:rPr>
              <a:t>年の先端バイオエコノミーで最もホットな</a:t>
            </a:r>
            <a:r>
              <a:rPr lang="en-US" altLang="ja-JP" sz="2000" dirty="0">
                <a:latin typeface="BIZ UDPゴシック" panose="020B0400000000000000" pitchFamily="50" charset="-128"/>
                <a:ea typeface="BIZ UDPゴシック" panose="020B0400000000000000" pitchFamily="50" charset="-128"/>
              </a:rPr>
              <a:t>50</a:t>
            </a:r>
            <a:r>
              <a:rPr lang="ja-JP" altLang="en-US" sz="2000" dirty="0">
                <a:latin typeface="BIZ UDPゴシック" panose="020B0400000000000000" pitchFamily="50" charset="-128"/>
                <a:ea typeface="BIZ UDPゴシック" panose="020B0400000000000000" pitchFamily="50" charset="-128"/>
              </a:rPr>
              <a:t>のプロジェクト」 を発表した。</a:t>
            </a:r>
          </a:p>
          <a:p>
            <a:r>
              <a:rPr lang="ja-JP" altLang="en-US" sz="2000" dirty="0">
                <a:latin typeface="BIZ UDPゴシック" panose="020B0400000000000000" pitchFamily="50" charset="-128"/>
                <a:ea typeface="BIZ UDPゴシック" panose="020B0400000000000000" pitchFamily="50" charset="-128"/>
              </a:rPr>
              <a:t>中間体や最終製品のパイロット、実証、商業スケールで、完成または開発中の先進的バイオエコノミー製造拠点に焦点を当て選出。</a:t>
            </a:r>
          </a:p>
        </p:txBody>
      </p:sp>
      <p:sp>
        <p:nvSpPr>
          <p:cNvPr id="11" name="テキスト ボックス 10">
            <a:extLst>
              <a:ext uri="{FF2B5EF4-FFF2-40B4-BE49-F238E27FC236}">
                <a16:creationId xmlns:a16="http://schemas.microsoft.com/office/drawing/2014/main" id="{80FCDFF9-0EEB-443A-879A-389DD12D2A7D}"/>
              </a:ext>
            </a:extLst>
          </p:cNvPr>
          <p:cNvSpPr txBox="1"/>
          <p:nvPr/>
        </p:nvSpPr>
        <p:spPr>
          <a:xfrm>
            <a:off x="2061671" y="550832"/>
            <a:ext cx="8824043" cy="261610"/>
          </a:xfrm>
          <a:prstGeom prst="rect">
            <a:avLst/>
          </a:prstGeom>
          <a:noFill/>
        </p:spPr>
        <p:txBody>
          <a:bodyPr wrap="square">
            <a:spAutoFit/>
          </a:bodyPr>
          <a:lstStyle/>
          <a:p>
            <a:pPr algn="ctr"/>
            <a:r>
              <a:rPr lang="en-US" altLang="ja-JP" sz="1100" dirty="0">
                <a:solidFill>
                  <a:srgbClr val="C00000"/>
                </a:solidFill>
                <a:latin typeface="Verdana Pro Cond Black" panose="020B0A06030504040204" pitchFamily="34" charset="0"/>
              </a:rPr>
              <a:t>https://www.biofuelsdigest.com/bdigest/2022/03/17/50-hottest-projects-in-the-advanced-bioeconomy-2022/7/</a:t>
            </a:r>
            <a:endParaRPr lang="ja-JP" altLang="en-US" sz="1100" dirty="0">
              <a:solidFill>
                <a:srgbClr val="C00000"/>
              </a:solidFill>
              <a:latin typeface="Verdana Pro Cond Black" panose="020B0A06030504040204" pitchFamily="34" charset="0"/>
            </a:endParaRPr>
          </a:p>
        </p:txBody>
      </p:sp>
    </p:spTree>
    <p:extLst>
      <p:ext uri="{BB962C8B-B14F-4D97-AF65-F5344CB8AC3E}">
        <p14:creationId xmlns:p14="http://schemas.microsoft.com/office/powerpoint/2010/main" val="1463728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F33C16B4-088B-43B4-9672-546E7731B775}"/>
              </a:ext>
            </a:extLst>
          </p:cNvPr>
          <p:cNvPicPr/>
          <p:nvPr/>
        </p:nvPicPr>
        <p:blipFill>
          <a:blip r:embed="rId2" cstate="print"/>
          <a:stretch>
            <a:fillRect/>
          </a:stretch>
        </p:blipFill>
        <p:spPr>
          <a:xfrm>
            <a:off x="0" y="0"/>
            <a:ext cx="12191998" cy="6857999"/>
          </a:xfrm>
          <a:prstGeom prst="rect">
            <a:avLst/>
          </a:prstGeom>
        </p:spPr>
      </p:pic>
      <p:sp>
        <p:nvSpPr>
          <p:cNvPr id="3" name="テキスト ボックス 2"/>
          <p:cNvSpPr txBox="1"/>
          <p:nvPr/>
        </p:nvSpPr>
        <p:spPr>
          <a:xfrm>
            <a:off x="1406949" y="1678708"/>
            <a:ext cx="9378099" cy="1323439"/>
          </a:xfrm>
          <a:prstGeom prst="rect">
            <a:avLst/>
          </a:prstGeom>
          <a:noFill/>
        </p:spPr>
        <p:txBody>
          <a:bodyPr wrap="square" rtlCol="0">
            <a:spAutoFit/>
          </a:bodyPr>
          <a:lstStyle/>
          <a:p>
            <a:pPr algn="ctr"/>
            <a:r>
              <a:rPr lang="ja-JP" altLang="en-US" sz="8000" b="1" dirty="0">
                <a:solidFill>
                  <a:srgbClr val="C00000"/>
                </a:solidFill>
                <a:latin typeface="BIZ UDP明朝 Medium" panose="02020500000000000000" pitchFamily="18" charset="-128"/>
                <a:ea typeface="BIZ UDP明朝 Medium" panose="02020500000000000000" pitchFamily="18" charset="-128"/>
              </a:rPr>
              <a:t>アップサイクル</a:t>
            </a:r>
            <a:r>
              <a:rPr lang="ja-JP" altLang="en-US" sz="8000" dirty="0">
                <a:latin typeface="Yet R" panose="02030504000101010101" pitchFamily="18" charset="-127"/>
                <a:ea typeface="Yet R" panose="02030504000101010101" pitchFamily="18" charset="-127"/>
              </a:rPr>
              <a:t>技術</a:t>
            </a:r>
            <a:endParaRPr kumimoji="1" lang="en-US" altLang="ja-JP" sz="3200" dirty="0">
              <a:latin typeface="Yet R" panose="02030504000101010101" pitchFamily="18" charset="-127"/>
              <a:ea typeface="Yet R" panose="02030504000101010101" pitchFamily="18" charset="-127"/>
            </a:endParaRPr>
          </a:p>
        </p:txBody>
      </p:sp>
      <p:pic>
        <p:nvPicPr>
          <p:cNvPr id="6" name="図 5">
            <a:extLst>
              <a:ext uri="{FF2B5EF4-FFF2-40B4-BE49-F238E27FC236}">
                <a16:creationId xmlns:a16="http://schemas.microsoft.com/office/drawing/2014/main" id="{E5D6BA50-C1EB-4648-8696-EF34C60D9D00}"/>
              </a:ext>
            </a:extLst>
          </p:cNvPr>
          <p:cNvPicPr>
            <a:picLocks noChangeAspect="1"/>
          </p:cNvPicPr>
          <p:nvPr/>
        </p:nvPicPr>
        <p:blipFill>
          <a:blip r:embed="rId3"/>
          <a:stretch>
            <a:fillRect/>
          </a:stretch>
        </p:blipFill>
        <p:spPr>
          <a:xfrm>
            <a:off x="4677507" y="3002147"/>
            <a:ext cx="950407" cy="1031638"/>
          </a:xfrm>
          <a:prstGeom prst="rect">
            <a:avLst/>
          </a:prstGeom>
        </p:spPr>
      </p:pic>
    </p:spTree>
    <p:extLst>
      <p:ext uri="{BB962C8B-B14F-4D97-AF65-F5344CB8AC3E}">
        <p14:creationId xmlns:p14="http://schemas.microsoft.com/office/powerpoint/2010/main" val="1376931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33145" y="783336"/>
            <a:ext cx="9067799" cy="592226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089785" y="143431"/>
            <a:ext cx="7939405" cy="512445"/>
          </a:xfrm>
          <a:prstGeom prst="rect">
            <a:avLst/>
          </a:prstGeom>
        </p:spPr>
        <p:txBody>
          <a:bodyPr vert="horz" wrap="square" lIns="0" tIns="11430" rIns="0" bIns="0" rtlCol="0" anchor="ctr">
            <a:spAutoFit/>
          </a:bodyPr>
          <a:lstStyle/>
          <a:p>
            <a:pPr marL="12700" algn="ctr">
              <a:lnSpc>
                <a:spcPct val="100000"/>
              </a:lnSpc>
              <a:spcBef>
                <a:spcPts val="90"/>
              </a:spcBef>
            </a:pPr>
            <a:r>
              <a:rPr lang="ja-JP" altLang="en-US" sz="3200" b="1" spc="-330" dirty="0">
                <a:solidFill>
                  <a:srgbClr val="000000"/>
                </a:solidFill>
                <a:latin typeface="BIZ UDPゴシック" panose="020B0400000000000000" pitchFamily="50" charset="-128"/>
                <a:ea typeface="BIZ UDPゴシック" panose="020B0400000000000000" pitchFamily="50" charset="-128"/>
                <a:cs typeface="VL PGothic"/>
              </a:rPr>
              <a:t>藁（わら）</a:t>
            </a:r>
            <a:endParaRPr sz="2400" b="1" dirty="0">
              <a:latin typeface="BIZ UDPゴシック" panose="020B0400000000000000" pitchFamily="50" charset="-128"/>
              <a:ea typeface="BIZ UDPゴシック" panose="020B0400000000000000" pitchFamily="50" charset="-128"/>
              <a:cs typeface="VL PGothic"/>
            </a:endParaRPr>
          </a:p>
        </p:txBody>
      </p:sp>
      <p:sp>
        <p:nvSpPr>
          <p:cNvPr id="5" name="object 5"/>
          <p:cNvSpPr/>
          <p:nvPr/>
        </p:nvSpPr>
        <p:spPr>
          <a:xfrm>
            <a:off x="6452615" y="1938540"/>
            <a:ext cx="4161916" cy="104075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188971" y="708874"/>
            <a:ext cx="7287259" cy="2231380"/>
          </a:xfrm>
          <a:prstGeom prst="rect">
            <a:avLst/>
          </a:prstGeom>
        </p:spPr>
        <p:txBody>
          <a:bodyPr vert="horz" wrap="square" lIns="0" tIns="43180" rIns="0" bIns="0" rtlCol="0">
            <a:spAutoFit/>
          </a:bodyPr>
          <a:lstStyle/>
          <a:p>
            <a:pPr marL="12700">
              <a:spcBef>
                <a:spcPts val="340"/>
              </a:spcBef>
            </a:pPr>
            <a:r>
              <a:rPr sz="1400" spc="-20" dirty="0">
                <a:latin typeface="VL PGothic"/>
                <a:cs typeface="VL PGothic"/>
              </a:rPr>
              <a:t>2022</a:t>
            </a:r>
            <a:r>
              <a:rPr sz="1400" spc="-15" dirty="0">
                <a:latin typeface="VL PGothic"/>
                <a:cs typeface="VL PGothic"/>
              </a:rPr>
              <a:t>年</a:t>
            </a:r>
            <a:r>
              <a:rPr sz="1400" spc="-20" dirty="0">
                <a:latin typeface="VL PGothic"/>
                <a:cs typeface="VL PGothic"/>
              </a:rPr>
              <a:t>8</a:t>
            </a:r>
            <a:r>
              <a:rPr sz="1400" spc="-15" dirty="0">
                <a:latin typeface="VL PGothic"/>
                <a:cs typeface="VL PGothic"/>
              </a:rPr>
              <a:t>月</a:t>
            </a:r>
            <a:r>
              <a:rPr sz="1400" spc="-20" dirty="0">
                <a:latin typeface="VL PGothic"/>
                <a:cs typeface="VL PGothic"/>
              </a:rPr>
              <a:t>25</a:t>
            </a:r>
            <a:r>
              <a:rPr sz="1400" spc="-180" dirty="0">
                <a:latin typeface="VL PGothic"/>
                <a:cs typeface="VL PGothic"/>
              </a:rPr>
              <a:t>日</a:t>
            </a:r>
            <a:r>
              <a:rPr sz="1400" spc="-175" dirty="0">
                <a:latin typeface="VL PGothic"/>
                <a:cs typeface="VL PGothic"/>
              </a:rPr>
              <a:t>プ</a:t>
            </a:r>
            <a:r>
              <a:rPr sz="1400" spc="-345" dirty="0">
                <a:latin typeface="VL PGothic"/>
                <a:cs typeface="VL PGothic"/>
              </a:rPr>
              <a:t>レス</a:t>
            </a:r>
            <a:r>
              <a:rPr sz="1400" spc="-585" dirty="0">
                <a:latin typeface="VL PGothic"/>
                <a:cs typeface="VL PGothic"/>
              </a:rPr>
              <a:t>リ</a:t>
            </a:r>
            <a:r>
              <a:rPr sz="1400" spc="-560" dirty="0">
                <a:latin typeface="VL PGothic"/>
                <a:cs typeface="VL PGothic"/>
              </a:rPr>
              <a:t>リ</a:t>
            </a:r>
            <a:r>
              <a:rPr sz="1400" spc="-275" dirty="0">
                <a:latin typeface="VL PGothic"/>
                <a:cs typeface="VL PGothic"/>
              </a:rPr>
              <a:t>ー</a:t>
            </a:r>
            <a:r>
              <a:rPr sz="1400" spc="-325" dirty="0">
                <a:latin typeface="VL PGothic"/>
                <a:cs typeface="VL PGothic"/>
              </a:rPr>
              <a:t>ス</a:t>
            </a:r>
            <a:r>
              <a:rPr sz="1400" spc="-10" dirty="0">
                <a:latin typeface="VL PGothic"/>
                <a:cs typeface="VL PGothic"/>
              </a:rPr>
              <a:t>情報</a:t>
            </a:r>
            <a:endParaRPr sz="1400" dirty="0">
              <a:latin typeface="VL PGothic"/>
              <a:cs typeface="VL PGothic"/>
            </a:endParaRPr>
          </a:p>
          <a:p>
            <a:pPr marL="46355" marR="280035">
              <a:spcBef>
                <a:spcPts val="495"/>
              </a:spcBef>
            </a:pPr>
            <a:r>
              <a:rPr sz="2700" spc="-15" dirty="0">
                <a:solidFill>
                  <a:srgbClr val="FF0000"/>
                </a:solidFill>
                <a:latin typeface="VL PGothic"/>
                <a:cs typeface="VL PGothic"/>
              </a:rPr>
              <a:t>162</a:t>
            </a:r>
            <a:r>
              <a:rPr sz="2700" spc="-225" dirty="0">
                <a:solidFill>
                  <a:srgbClr val="FF0000"/>
                </a:solidFill>
                <a:latin typeface="VL PGothic"/>
                <a:cs typeface="VL PGothic"/>
              </a:rPr>
              <a:t>億円を投資</a:t>
            </a:r>
            <a:r>
              <a:rPr sz="2700" spc="-215" dirty="0">
                <a:solidFill>
                  <a:srgbClr val="FF0000"/>
                </a:solidFill>
                <a:latin typeface="VL PGothic"/>
                <a:cs typeface="VL PGothic"/>
              </a:rPr>
              <a:t>し</a:t>
            </a:r>
            <a:r>
              <a:rPr sz="2700" spc="-930" dirty="0">
                <a:solidFill>
                  <a:srgbClr val="FF0000"/>
                </a:solidFill>
                <a:latin typeface="VL PGothic"/>
                <a:cs typeface="VL PGothic"/>
              </a:rPr>
              <a:t>、</a:t>
            </a:r>
            <a:r>
              <a:rPr sz="2700" spc="-15" dirty="0">
                <a:solidFill>
                  <a:srgbClr val="FF0000"/>
                </a:solidFill>
                <a:latin typeface="VL PGothic"/>
                <a:cs typeface="VL PGothic"/>
              </a:rPr>
              <a:t>20万</a:t>
            </a:r>
            <a:r>
              <a:rPr sz="2700" spc="-655" dirty="0">
                <a:solidFill>
                  <a:srgbClr val="FF0000"/>
                </a:solidFill>
                <a:latin typeface="VL PGothic"/>
                <a:cs typeface="VL PGothic"/>
              </a:rPr>
              <a:t>トン</a:t>
            </a:r>
            <a:r>
              <a:rPr sz="2700" spc="-685" dirty="0">
                <a:solidFill>
                  <a:srgbClr val="FF0000"/>
                </a:solidFill>
                <a:latin typeface="VL PGothic"/>
                <a:cs typeface="VL PGothic"/>
              </a:rPr>
              <a:t>の</a:t>
            </a:r>
            <a:r>
              <a:rPr lang="ja-JP" altLang="en-US" sz="2700" spc="10" dirty="0">
                <a:solidFill>
                  <a:srgbClr val="FF0000"/>
                </a:solidFill>
                <a:latin typeface="VL PGothic"/>
                <a:cs typeface="VL PGothic"/>
              </a:rPr>
              <a:t>藁</a:t>
            </a:r>
            <a:r>
              <a:rPr lang="ja-JP" altLang="en-US" sz="2700" spc="-525" dirty="0">
                <a:solidFill>
                  <a:srgbClr val="FF0000"/>
                </a:solidFill>
                <a:latin typeface="VL PGothic"/>
                <a:cs typeface="VL PGothic"/>
              </a:rPr>
              <a:t>か</a:t>
            </a:r>
            <a:r>
              <a:rPr lang="ja-JP" altLang="en-US" sz="2700" spc="-275" dirty="0">
                <a:solidFill>
                  <a:srgbClr val="FF0000"/>
                </a:solidFill>
                <a:latin typeface="VL PGothic"/>
                <a:cs typeface="VL PGothic"/>
              </a:rPr>
              <a:t>ら年</a:t>
            </a:r>
            <a:r>
              <a:rPr lang="ja-JP" altLang="en-US" sz="2700" spc="-300" dirty="0">
                <a:solidFill>
                  <a:srgbClr val="FF0000"/>
                </a:solidFill>
                <a:latin typeface="VL PGothic"/>
                <a:cs typeface="VL PGothic"/>
              </a:rPr>
              <a:t>産</a:t>
            </a:r>
            <a:r>
              <a:rPr lang="ja-JP" altLang="en-US" sz="2700" spc="10" dirty="0">
                <a:solidFill>
                  <a:srgbClr val="FF0000"/>
                </a:solidFill>
                <a:latin typeface="VL PGothic"/>
                <a:cs typeface="VL PGothic"/>
              </a:rPr>
              <a:t>３</a:t>
            </a:r>
            <a:r>
              <a:rPr lang="ja-JP" altLang="en-US" sz="2700" spc="-5" dirty="0">
                <a:solidFill>
                  <a:srgbClr val="FF0000"/>
                </a:solidFill>
                <a:latin typeface="VL PGothic"/>
                <a:cs typeface="VL PGothic"/>
              </a:rPr>
              <a:t>万</a:t>
            </a:r>
            <a:r>
              <a:rPr lang="en-US" altLang="ja-JP" sz="2700" spc="25" dirty="0">
                <a:solidFill>
                  <a:srgbClr val="FF0000"/>
                </a:solidFill>
                <a:latin typeface="VL PGothic"/>
                <a:cs typeface="VL PGothic"/>
              </a:rPr>
              <a:t>KL </a:t>
            </a:r>
            <a:r>
              <a:rPr lang="ja-JP" altLang="en-US" sz="2700" spc="-575" dirty="0">
                <a:solidFill>
                  <a:srgbClr val="FF0000"/>
                </a:solidFill>
                <a:latin typeface="VL PGothic"/>
                <a:cs typeface="VL PGothic"/>
              </a:rPr>
              <a:t>の</a:t>
            </a:r>
            <a:r>
              <a:rPr lang="ja-JP" altLang="en-US" sz="2700" spc="-585" dirty="0">
                <a:solidFill>
                  <a:srgbClr val="FF0000"/>
                </a:solidFill>
                <a:latin typeface="VL PGothic"/>
                <a:cs typeface="VL PGothic"/>
              </a:rPr>
              <a:t>エ</a:t>
            </a:r>
            <a:r>
              <a:rPr lang="ja-JP" altLang="en-US" sz="2700" spc="-680" dirty="0">
                <a:solidFill>
                  <a:srgbClr val="FF0000"/>
                </a:solidFill>
                <a:latin typeface="VL PGothic"/>
                <a:cs typeface="VL PGothic"/>
              </a:rPr>
              <a:t>タノー</a:t>
            </a:r>
            <a:r>
              <a:rPr lang="ja-JP" altLang="en-US" sz="2700" spc="-685" dirty="0">
                <a:solidFill>
                  <a:srgbClr val="FF0000"/>
                </a:solidFill>
                <a:latin typeface="VL PGothic"/>
                <a:cs typeface="VL PGothic"/>
              </a:rPr>
              <a:t>ル</a:t>
            </a:r>
            <a:r>
              <a:rPr lang="ja-JP" altLang="en-US" sz="2700" spc="-210" dirty="0">
                <a:solidFill>
                  <a:srgbClr val="FF0000"/>
                </a:solidFill>
                <a:latin typeface="VL PGothic"/>
                <a:cs typeface="VL PGothic"/>
              </a:rPr>
              <a:t>工場</a:t>
            </a:r>
            <a:r>
              <a:rPr lang="ja-JP" altLang="en-US" sz="2700" spc="-215" dirty="0">
                <a:solidFill>
                  <a:srgbClr val="FF0000"/>
                </a:solidFill>
                <a:latin typeface="VL PGothic"/>
                <a:cs typeface="VL PGothic"/>
              </a:rPr>
              <a:t>を</a:t>
            </a:r>
            <a:r>
              <a:rPr lang="en-US" altLang="ja-JP" sz="2700" spc="-20" dirty="0">
                <a:solidFill>
                  <a:srgbClr val="FF0000"/>
                </a:solidFill>
                <a:latin typeface="VL PGothic"/>
                <a:cs typeface="VL PGothic"/>
              </a:rPr>
              <a:t>8</a:t>
            </a:r>
            <a:r>
              <a:rPr lang="ja-JP" altLang="en-US" sz="2700" spc="-20" dirty="0">
                <a:solidFill>
                  <a:srgbClr val="FF0000"/>
                </a:solidFill>
                <a:latin typeface="VL PGothic"/>
                <a:cs typeface="VL PGothic"/>
              </a:rPr>
              <a:t>月</a:t>
            </a:r>
            <a:r>
              <a:rPr lang="ja-JP" altLang="en-US" sz="2700" spc="-825" dirty="0">
                <a:solidFill>
                  <a:srgbClr val="FF0000"/>
                </a:solidFill>
                <a:latin typeface="VL PGothic"/>
                <a:cs typeface="VL PGothic"/>
              </a:rPr>
              <a:t>よ</a:t>
            </a:r>
            <a:r>
              <a:rPr lang="ja-JP" altLang="en-US" sz="2700" spc="-840" dirty="0">
                <a:solidFill>
                  <a:srgbClr val="FF0000"/>
                </a:solidFill>
                <a:latin typeface="VL PGothic"/>
                <a:cs typeface="VL PGothic"/>
              </a:rPr>
              <a:t>り</a:t>
            </a:r>
            <a:r>
              <a:rPr lang="ja-JP" altLang="en-US" sz="2700" spc="-20" dirty="0">
                <a:solidFill>
                  <a:srgbClr val="FF0000"/>
                </a:solidFill>
                <a:latin typeface="VL PGothic"/>
                <a:cs typeface="VL PGothic"/>
              </a:rPr>
              <a:t>稼</a:t>
            </a:r>
            <a:r>
              <a:rPr lang="ja-JP" altLang="en-US" sz="2700" spc="10" dirty="0">
                <a:solidFill>
                  <a:srgbClr val="FF0000"/>
                </a:solidFill>
                <a:latin typeface="VL PGothic"/>
                <a:cs typeface="VL PGothic"/>
              </a:rPr>
              <a:t>働</a:t>
            </a:r>
            <a:r>
              <a:rPr lang="ja-JP" altLang="en-US" sz="2700" spc="-20" dirty="0">
                <a:solidFill>
                  <a:srgbClr val="FF0000"/>
                </a:solidFill>
                <a:latin typeface="VL PGothic"/>
                <a:cs typeface="VL PGothic"/>
              </a:rPr>
              <a:t>開</a:t>
            </a:r>
            <a:r>
              <a:rPr lang="ja-JP" altLang="en-US" sz="2700" spc="10" dirty="0">
                <a:solidFill>
                  <a:srgbClr val="FF0000"/>
                </a:solidFill>
                <a:latin typeface="VL PGothic"/>
                <a:cs typeface="VL PGothic"/>
              </a:rPr>
              <a:t>始</a:t>
            </a:r>
            <a:endParaRPr lang="ja-JP" altLang="en-US" sz="2700" dirty="0">
              <a:latin typeface="VL PGothic"/>
              <a:cs typeface="VL PGothic"/>
            </a:endParaRPr>
          </a:p>
          <a:p>
            <a:pPr marL="3369310" marR="5080" algn="just">
              <a:spcBef>
                <a:spcPts val="1160"/>
              </a:spcBef>
            </a:pPr>
            <a:r>
              <a:rPr sz="2000" b="1" spc="-400" dirty="0">
                <a:solidFill>
                  <a:srgbClr val="4471C4"/>
                </a:solidFill>
                <a:latin typeface="Noto Sans CJK HK"/>
                <a:cs typeface="Noto Sans CJK HK"/>
              </a:rPr>
              <a:t>イ</a:t>
            </a:r>
            <a:r>
              <a:rPr sz="2000" b="1" spc="-470" dirty="0">
                <a:solidFill>
                  <a:srgbClr val="4471C4"/>
                </a:solidFill>
                <a:latin typeface="Noto Sans CJK HK"/>
                <a:cs typeface="Noto Sans CJK HK"/>
              </a:rPr>
              <a:t>ン</a:t>
            </a:r>
            <a:r>
              <a:rPr sz="2000" b="1" spc="-495" dirty="0">
                <a:solidFill>
                  <a:srgbClr val="4471C4"/>
                </a:solidFill>
                <a:latin typeface="Noto Sans CJK HK"/>
                <a:cs typeface="Noto Sans CJK HK"/>
              </a:rPr>
              <a:t>ド</a:t>
            </a:r>
            <a:r>
              <a:rPr sz="2000" b="1" spc="-225" dirty="0">
                <a:solidFill>
                  <a:srgbClr val="4471C4"/>
                </a:solidFill>
                <a:latin typeface="Noto Sans CJK HK"/>
                <a:cs typeface="Noto Sans CJK HK"/>
              </a:rPr>
              <a:t>は</a:t>
            </a:r>
            <a:r>
              <a:rPr sz="2000" b="1" spc="165" dirty="0">
                <a:solidFill>
                  <a:srgbClr val="4471C4"/>
                </a:solidFill>
                <a:latin typeface="Noto Sans CJK HK"/>
                <a:cs typeface="Noto Sans CJK HK"/>
              </a:rPr>
              <a:t>2022</a:t>
            </a:r>
            <a:r>
              <a:rPr sz="2000" b="1" spc="-10" dirty="0">
                <a:solidFill>
                  <a:srgbClr val="4471C4"/>
                </a:solidFill>
                <a:latin typeface="Noto Sans CJK HK"/>
                <a:cs typeface="Noto Sans CJK HK"/>
              </a:rPr>
              <a:t>年</a:t>
            </a:r>
            <a:r>
              <a:rPr sz="2000" b="1" spc="165" dirty="0">
                <a:solidFill>
                  <a:srgbClr val="4471C4"/>
                </a:solidFill>
                <a:latin typeface="Noto Sans CJK HK"/>
                <a:cs typeface="Noto Sans CJK HK"/>
              </a:rPr>
              <a:t>5</a:t>
            </a:r>
            <a:r>
              <a:rPr sz="2000" b="1" spc="-195" dirty="0">
                <a:solidFill>
                  <a:srgbClr val="4471C4"/>
                </a:solidFill>
                <a:latin typeface="Noto Sans CJK HK"/>
                <a:cs typeface="Noto Sans CJK HK"/>
              </a:rPr>
              <a:t>月</a:t>
            </a:r>
            <a:r>
              <a:rPr sz="2000" b="1" spc="-185" dirty="0">
                <a:solidFill>
                  <a:srgbClr val="4471C4"/>
                </a:solidFill>
                <a:latin typeface="Noto Sans CJK HK"/>
                <a:cs typeface="Noto Sans CJK HK"/>
              </a:rPr>
              <a:t>に</a:t>
            </a:r>
            <a:r>
              <a:rPr sz="2000" b="1" spc="130" dirty="0">
                <a:solidFill>
                  <a:srgbClr val="4471C4"/>
                </a:solidFill>
                <a:latin typeface="Noto Sans CJK HK"/>
                <a:cs typeface="Noto Sans CJK HK"/>
              </a:rPr>
              <a:t>E10</a:t>
            </a:r>
            <a:r>
              <a:rPr sz="2000" b="1" spc="-375" dirty="0">
                <a:solidFill>
                  <a:srgbClr val="4471C4"/>
                </a:solidFill>
                <a:latin typeface="Noto Sans CJK HK"/>
                <a:cs typeface="Noto Sans CJK HK"/>
              </a:rPr>
              <a:t>を</a:t>
            </a:r>
            <a:r>
              <a:rPr sz="2000" b="1" spc="-235" dirty="0">
                <a:solidFill>
                  <a:srgbClr val="4471C4"/>
                </a:solidFill>
                <a:latin typeface="Noto Sans CJK HK"/>
                <a:cs typeface="Noto Sans CJK HK"/>
              </a:rPr>
              <a:t>達成。 </a:t>
            </a:r>
            <a:r>
              <a:rPr sz="2000" b="1" spc="165" dirty="0">
                <a:solidFill>
                  <a:srgbClr val="4471C4"/>
                </a:solidFill>
                <a:latin typeface="Noto Sans CJK HK"/>
                <a:cs typeface="Noto Sans CJK HK"/>
              </a:rPr>
              <a:t>2026</a:t>
            </a:r>
            <a:r>
              <a:rPr sz="2000" b="1" spc="-215" dirty="0">
                <a:solidFill>
                  <a:srgbClr val="4471C4"/>
                </a:solidFill>
                <a:latin typeface="Noto Sans CJK HK"/>
                <a:cs typeface="Noto Sans CJK HK"/>
              </a:rPr>
              <a:t>年ま</a:t>
            </a:r>
            <a:r>
              <a:rPr sz="2000" b="1" spc="-225" dirty="0">
                <a:solidFill>
                  <a:srgbClr val="4471C4"/>
                </a:solidFill>
                <a:latin typeface="Noto Sans CJK HK"/>
                <a:cs typeface="Noto Sans CJK HK"/>
              </a:rPr>
              <a:t>で</a:t>
            </a:r>
            <a:r>
              <a:rPr sz="2000" b="1" spc="-370" dirty="0">
                <a:solidFill>
                  <a:srgbClr val="4471C4"/>
                </a:solidFill>
                <a:latin typeface="Noto Sans CJK HK"/>
                <a:cs typeface="Noto Sans CJK HK"/>
              </a:rPr>
              <a:t>に</a:t>
            </a:r>
            <a:r>
              <a:rPr sz="2000" b="1" spc="125" dirty="0">
                <a:solidFill>
                  <a:srgbClr val="4471C4"/>
                </a:solidFill>
                <a:latin typeface="Noto Sans CJK HK"/>
                <a:cs typeface="Noto Sans CJK HK"/>
              </a:rPr>
              <a:t>E20</a:t>
            </a:r>
            <a:r>
              <a:rPr sz="2000" b="1" spc="-204" dirty="0">
                <a:solidFill>
                  <a:srgbClr val="4471C4"/>
                </a:solidFill>
                <a:latin typeface="Noto Sans CJK HK"/>
                <a:cs typeface="Noto Sans CJK HK"/>
              </a:rPr>
              <a:t>達成と</a:t>
            </a:r>
            <a:r>
              <a:rPr sz="2000" b="1" spc="165" dirty="0">
                <a:solidFill>
                  <a:srgbClr val="4471C4"/>
                </a:solidFill>
                <a:latin typeface="Noto Sans CJK HK"/>
                <a:cs typeface="Noto Sans CJK HK"/>
              </a:rPr>
              <a:t>1</a:t>
            </a:r>
            <a:r>
              <a:rPr sz="2000" b="1" spc="-10" dirty="0">
                <a:solidFill>
                  <a:srgbClr val="4471C4"/>
                </a:solidFill>
                <a:latin typeface="Noto Sans CJK HK"/>
                <a:cs typeface="Noto Sans CJK HK"/>
              </a:rPr>
              <a:t>千万</a:t>
            </a:r>
            <a:r>
              <a:rPr sz="2000" b="1" spc="80" dirty="0">
                <a:solidFill>
                  <a:srgbClr val="4471C4"/>
                </a:solidFill>
                <a:latin typeface="Noto Sans CJK HK"/>
                <a:cs typeface="Noto Sans CJK HK"/>
              </a:rPr>
              <a:t>KL  </a:t>
            </a:r>
            <a:r>
              <a:rPr lang="ja-JP" altLang="en-US" sz="2000" b="1" spc="80" dirty="0">
                <a:solidFill>
                  <a:srgbClr val="4471C4"/>
                </a:solidFill>
                <a:latin typeface="Noto Sans CJK HK"/>
                <a:cs typeface="Noto Sans CJK HK"/>
              </a:rPr>
              <a:t>　</a:t>
            </a:r>
            <a:r>
              <a:rPr sz="2000" b="1" spc="-395" dirty="0" err="1">
                <a:solidFill>
                  <a:srgbClr val="4471C4"/>
                </a:solidFill>
                <a:latin typeface="Noto Sans CJK HK"/>
                <a:cs typeface="Noto Sans CJK HK"/>
              </a:rPr>
              <a:t>エ</a:t>
            </a:r>
            <a:r>
              <a:rPr sz="2000" b="1" spc="-400" dirty="0" err="1">
                <a:solidFill>
                  <a:srgbClr val="4471C4"/>
                </a:solidFill>
                <a:latin typeface="Noto Sans CJK HK"/>
                <a:cs typeface="Noto Sans CJK HK"/>
              </a:rPr>
              <a:t>タ</a:t>
            </a:r>
            <a:r>
              <a:rPr sz="2000" b="1" spc="-610" dirty="0" err="1">
                <a:solidFill>
                  <a:srgbClr val="4471C4"/>
                </a:solidFill>
                <a:latin typeface="Noto Sans CJK HK"/>
                <a:cs typeface="Noto Sans CJK HK"/>
              </a:rPr>
              <a:t>ノ</a:t>
            </a:r>
            <a:r>
              <a:rPr sz="2000" b="1" spc="-120" dirty="0" err="1">
                <a:solidFill>
                  <a:srgbClr val="4471C4"/>
                </a:solidFill>
                <a:latin typeface="Noto Sans CJK HK"/>
                <a:cs typeface="Noto Sans CJK HK"/>
              </a:rPr>
              <a:t>ールの年間国内生産</a:t>
            </a:r>
            <a:r>
              <a:rPr sz="2000" b="1" spc="-110" dirty="0" err="1">
                <a:solidFill>
                  <a:srgbClr val="4471C4"/>
                </a:solidFill>
                <a:latin typeface="Noto Sans CJK HK"/>
                <a:cs typeface="Noto Sans CJK HK"/>
              </a:rPr>
              <a:t>を</a:t>
            </a:r>
            <a:r>
              <a:rPr sz="2000" b="1" spc="-180" dirty="0" err="1">
                <a:solidFill>
                  <a:srgbClr val="4471C4"/>
                </a:solidFill>
                <a:latin typeface="Noto Sans CJK HK"/>
                <a:cs typeface="Noto Sans CJK HK"/>
              </a:rPr>
              <a:t>目標化</a:t>
            </a:r>
            <a:r>
              <a:rPr sz="2000" b="1" spc="-180" dirty="0">
                <a:solidFill>
                  <a:srgbClr val="4471C4"/>
                </a:solidFill>
                <a:latin typeface="Noto Sans CJK HK"/>
                <a:cs typeface="Noto Sans CJK HK"/>
              </a:rPr>
              <a:t>。</a:t>
            </a:r>
            <a:endParaRPr sz="2000" dirty="0">
              <a:latin typeface="Noto Sans CJK HK"/>
              <a:cs typeface="Noto Sans CJK HK"/>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88007" y="804672"/>
            <a:ext cx="8900160" cy="5852160"/>
          </a:xfrm>
          <a:prstGeom prst="rect">
            <a:avLst/>
          </a:prstGeom>
          <a:blipFill>
            <a:blip r:embed="rId2" cstate="print"/>
            <a:stretch>
              <a:fillRect/>
            </a:stretch>
          </a:blipFill>
        </p:spPr>
        <p:txBody>
          <a:bodyPr wrap="square" lIns="0" tIns="0" rIns="0" bIns="0" rtlCol="0"/>
          <a:lstStyle/>
          <a:p>
            <a:endParaRPr dirty="0">
              <a:latin typeface="BIZ UDPゴシック" panose="020B0400000000000000" pitchFamily="50" charset="-128"/>
              <a:ea typeface="BIZ UDPゴシック" panose="020B0400000000000000" pitchFamily="50" charset="-128"/>
            </a:endParaRPr>
          </a:p>
        </p:txBody>
      </p:sp>
      <p:sp>
        <p:nvSpPr>
          <p:cNvPr id="4" name="object 4"/>
          <p:cNvSpPr txBox="1">
            <a:spLocks noGrp="1"/>
          </p:cNvSpPr>
          <p:nvPr>
            <p:ph type="title"/>
          </p:nvPr>
        </p:nvSpPr>
        <p:spPr>
          <a:xfrm>
            <a:off x="1586586" y="40553"/>
            <a:ext cx="7939405" cy="503984"/>
          </a:xfrm>
          <a:prstGeom prst="rect">
            <a:avLst/>
          </a:prstGeom>
        </p:spPr>
        <p:txBody>
          <a:bodyPr vert="horz" wrap="square" lIns="0" tIns="11430" rIns="0" bIns="0" rtlCol="0" anchor="ctr">
            <a:spAutoFit/>
          </a:bodyPr>
          <a:lstStyle/>
          <a:p>
            <a:pPr marL="12700" algn="ctr">
              <a:lnSpc>
                <a:spcPct val="100000"/>
              </a:lnSpc>
              <a:spcBef>
                <a:spcPts val="90"/>
              </a:spcBef>
            </a:pPr>
            <a:r>
              <a:rPr lang="ja-JP" altLang="en-US" sz="3200" b="1" spc="-330" dirty="0">
                <a:solidFill>
                  <a:srgbClr val="000000"/>
                </a:solidFill>
                <a:latin typeface="BIZ UDPゴシック" panose="020B0400000000000000" pitchFamily="50" charset="-128"/>
                <a:ea typeface="BIZ UDPゴシック" panose="020B0400000000000000" pitchFamily="50" charset="-128"/>
                <a:cs typeface="VL PGothic"/>
              </a:rPr>
              <a:t>サトウキビバガス</a:t>
            </a:r>
            <a:endParaRPr sz="2400" b="1" dirty="0">
              <a:latin typeface="BIZ UDPゴシック" panose="020B0400000000000000" pitchFamily="50" charset="-128"/>
              <a:ea typeface="BIZ UDPゴシック" panose="020B0400000000000000" pitchFamily="50" charset="-128"/>
              <a:cs typeface="VL PGothic"/>
            </a:endParaRPr>
          </a:p>
        </p:txBody>
      </p:sp>
      <p:sp>
        <p:nvSpPr>
          <p:cNvPr id="5" name="object 5"/>
          <p:cNvSpPr/>
          <p:nvPr/>
        </p:nvSpPr>
        <p:spPr>
          <a:xfrm>
            <a:off x="6873241" y="1948156"/>
            <a:ext cx="3287141" cy="1040714"/>
          </a:xfrm>
          <a:prstGeom prst="rect">
            <a:avLst/>
          </a:prstGeom>
          <a:blipFill>
            <a:blip r:embed="rId3" cstate="print"/>
            <a:stretch>
              <a:fillRect/>
            </a:stretch>
          </a:blip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6" name="object 6"/>
          <p:cNvSpPr txBox="1"/>
          <p:nvPr/>
        </p:nvSpPr>
        <p:spPr>
          <a:xfrm>
            <a:off x="3583052" y="708874"/>
            <a:ext cx="6626859" cy="2184701"/>
          </a:xfrm>
          <a:prstGeom prst="rect">
            <a:avLst/>
          </a:prstGeom>
        </p:spPr>
        <p:txBody>
          <a:bodyPr vert="horz" wrap="square" lIns="0" tIns="43180" rIns="0" bIns="0" rtlCol="0">
            <a:spAutoFit/>
          </a:bodyPr>
          <a:lstStyle/>
          <a:p>
            <a:pPr marL="50800">
              <a:spcBef>
                <a:spcPts val="340"/>
              </a:spcBef>
            </a:pPr>
            <a:r>
              <a:rPr sz="1400" spc="-20" dirty="0">
                <a:latin typeface="BIZ UDPゴシック" panose="020B0400000000000000" pitchFamily="50" charset="-128"/>
                <a:ea typeface="BIZ UDPゴシック" panose="020B0400000000000000" pitchFamily="50" charset="-128"/>
                <a:cs typeface="VL PGothic"/>
              </a:rPr>
              <a:t>2022</a:t>
            </a:r>
            <a:r>
              <a:rPr sz="1400" spc="-15" dirty="0">
                <a:latin typeface="BIZ UDPゴシック" panose="020B0400000000000000" pitchFamily="50" charset="-128"/>
                <a:ea typeface="BIZ UDPゴシック" panose="020B0400000000000000" pitchFamily="50" charset="-128"/>
                <a:cs typeface="VL PGothic"/>
              </a:rPr>
              <a:t>年</a:t>
            </a:r>
            <a:r>
              <a:rPr sz="1400" spc="-20" dirty="0">
                <a:latin typeface="BIZ UDPゴシック" panose="020B0400000000000000" pitchFamily="50" charset="-128"/>
                <a:ea typeface="BIZ UDPゴシック" panose="020B0400000000000000" pitchFamily="50" charset="-128"/>
                <a:cs typeface="VL PGothic"/>
              </a:rPr>
              <a:t>5</a:t>
            </a:r>
            <a:r>
              <a:rPr sz="1400" spc="-15" dirty="0">
                <a:latin typeface="BIZ UDPゴシック" panose="020B0400000000000000" pitchFamily="50" charset="-128"/>
                <a:ea typeface="BIZ UDPゴシック" panose="020B0400000000000000" pitchFamily="50" charset="-128"/>
                <a:cs typeface="VL PGothic"/>
              </a:rPr>
              <a:t>月</a:t>
            </a:r>
            <a:r>
              <a:rPr sz="1400" spc="-20" dirty="0">
                <a:latin typeface="BIZ UDPゴシック" panose="020B0400000000000000" pitchFamily="50" charset="-128"/>
                <a:ea typeface="BIZ UDPゴシック" panose="020B0400000000000000" pitchFamily="50" charset="-128"/>
                <a:cs typeface="VL PGothic"/>
              </a:rPr>
              <a:t>15</a:t>
            </a:r>
            <a:r>
              <a:rPr sz="1400" spc="-180" dirty="0">
                <a:latin typeface="BIZ UDPゴシック" panose="020B0400000000000000" pitchFamily="50" charset="-128"/>
                <a:ea typeface="BIZ UDPゴシック" panose="020B0400000000000000" pitchFamily="50" charset="-128"/>
                <a:cs typeface="VL PGothic"/>
              </a:rPr>
              <a:t>日</a:t>
            </a:r>
            <a:endParaRPr sz="1400" dirty="0">
              <a:latin typeface="BIZ UDPゴシック" panose="020B0400000000000000" pitchFamily="50" charset="-128"/>
              <a:ea typeface="BIZ UDPゴシック" panose="020B0400000000000000" pitchFamily="50" charset="-128"/>
              <a:cs typeface="VL PGothic"/>
            </a:endParaRPr>
          </a:p>
          <a:p>
            <a:pPr marL="12700">
              <a:spcBef>
                <a:spcPts val="495"/>
              </a:spcBef>
            </a:pPr>
            <a:r>
              <a:rPr sz="2400" spc="-20" dirty="0">
                <a:solidFill>
                  <a:srgbClr val="FF0000"/>
                </a:solidFill>
                <a:latin typeface="BIZ UDPゴシック" panose="020B0400000000000000" pitchFamily="50" charset="-128"/>
                <a:ea typeface="BIZ UDPゴシック" panose="020B0400000000000000" pitchFamily="50" charset="-128"/>
                <a:cs typeface="VL PGothic"/>
              </a:rPr>
              <a:t>556</a:t>
            </a:r>
            <a:r>
              <a:rPr sz="2400" spc="-225" dirty="0">
                <a:solidFill>
                  <a:srgbClr val="FF0000"/>
                </a:solidFill>
                <a:latin typeface="BIZ UDPゴシック" panose="020B0400000000000000" pitchFamily="50" charset="-128"/>
                <a:ea typeface="BIZ UDPゴシック" panose="020B0400000000000000" pitchFamily="50" charset="-128"/>
                <a:cs typeface="VL PGothic"/>
              </a:rPr>
              <a:t>億円を投資</a:t>
            </a:r>
            <a:r>
              <a:rPr sz="2400" spc="-220" dirty="0">
                <a:solidFill>
                  <a:srgbClr val="FF0000"/>
                </a:solidFill>
                <a:latin typeface="BIZ UDPゴシック" panose="020B0400000000000000" pitchFamily="50" charset="-128"/>
                <a:ea typeface="BIZ UDPゴシック" panose="020B0400000000000000" pitchFamily="50" charset="-128"/>
                <a:cs typeface="VL PGothic"/>
              </a:rPr>
              <a:t>し</a:t>
            </a:r>
            <a:r>
              <a:rPr sz="2400" spc="-925" dirty="0">
                <a:solidFill>
                  <a:srgbClr val="FF0000"/>
                </a:solidFill>
                <a:latin typeface="BIZ UDPゴシック" panose="020B0400000000000000" pitchFamily="50" charset="-128"/>
                <a:ea typeface="BIZ UDPゴシック" panose="020B0400000000000000" pitchFamily="50" charset="-128"/>
                <a:cs typeface="VL PGothic"/>
              </a:rPr>
              <a:t>、</a:t>
            </a:r>
            <a:r>
              <a:rPr sz="2400" spc="-640" dirty="0">
                <a:solidFill>
                  <a:srgbClr val="FF0000"/>
                </a:solidFill>
                <a:latin typeface="BIZ UDPゴシック" panose="020B0400000000000000" pitchFamily="50" charset="-128"/>
                <a:ea typeface="BIZ UDPゴシック" panose="020B0400000000000000" pitchFamily="50" charset="-128"/>
                <a:cs typeface="VL PGothic"/>
              </a:rPr>
              <a:t>サ</a:t>
            </a:r>
            <a:r>
              <a:rPr sz="2400" spc="-665" dirty="0">
                <a:solidFill>
                  <a:srgbClr val="FF0000"/>
                </a:solidFill>
                <a:latin typeface="BIZ UDPゴシック" panose="020B0400000000000000" pitchFamily="50" charset="-128"/>
                <a:ea typeface="BIZ UDPゴシック" panose="020B0400000000000000" pitchFamily="50" charset="-128"/>
                <a:cs typeface="VL PGothic"/>
              </a:rPr>
              <a:t>ト</a:t>
            </a:r>
            <a:r>
              <a:rPr sz="2400" spc="-595" dirty="0">
                <a:solidFill>
                  <a:srgbClr val="FF0000"/>
                </a:solidFill>
                <a:latin typeface="BIZ UDPゴシック" panose="020B0400000000000000" pitchFamily="50" charset="-128"/>
                <a:ea typeface="BIZ UDPゴシック" panose="020B0400000000000000" pitchFamily="50" charset="-128"/>
                <a:cs typeface="VL PGothic"/>
              </a:rPr>
              <a:t>ウ</a:t>
            </a:r>
            <a:r>
              <a:rPr sz="2400" spc="-615" dirty="0">
                <a:solidFill>
                  <a:srgbClr val="FF0000"/>
                </a:solidFill>
                <a:latin typeface="BIZ UDPゴシック" panose="020B0400000000000000" pitchFamily="50" charset="-128"/>
                <a:ea typeface="BIZ UDPゴシック" panose="020B0400000000000000" pitchFamily="50" charset="-128"/>
                <a:cs typeface="VL PGothic"/>
              </a:rPr>
              <a:t>キ</a:t>
            </a:r>
            <a:r>
              <a:rPr sz="2400" spc="-600" dirty="0">
                <a:solidFill>
                  <a:srgbClr val="FF0000"/>
                </a:solidFill>
                <a:latin typeface="BIZ UDPゴシック" panose="020B0400000000000000" pitchFamily="50" charset="-128"/>
                <a:ea typeface="BIZ UDPゴシック" panose="020B0400000000000000" pitchFamily="50" charset="-128"/>
                <a:cs typeface="VL PGothic"/>
              </a:rPr>
              <a:t>ビ</a:t>
            </a:r>
            <a:r>
              <a:rPr sz="2400" spc="-615" dirty="0">
                <a:solidFill>
                  <a:srgbClr val="FF0000"/>
                </a:solidFill>
                <a:latin typeface="BIZ UDPゴシック" panose="020B0400000000000000" pitchFamily="50" charset="-128"/>
                <a:ea typeface="BIZ UDPゴシック" panose="020B0400000000000000" pitchFamily="50" charset="-128"/>
                <a:cs typeface="VL PGothic"/>
              </a:rPr>
              <a:t>バ</a:t>
            </a:r>
            <a:r>
              <a:rPr sz="2400" spc="-545" dirty="0">
                <a:solidFill>
                  <a:srgbClr val="FF0000"/>
                </a:solidFill>
                <a:latin typeface="BIZ UDPゴシック" panose="020B0400000000000000" pitchFamily="50" charset="-128"/>
                <a:ea typeface="BIZ UDPゴシック" panose="020B0400000000000000" pitchFamily="50" charset="-128"/>
                <a:cs typeface="VL PGothic"/>
              </a:rPr>
              <a:t>ガ</a:t>
            </a:r>
            <a:r>
              <a:rPr sz="2400" spc="-640" dirty="0">
                <a:solidFill>
                  <a:srgbClr val="FF0000"/>
                </a:solidFill>
                <a:latin typeface="BIZ UDPゴシック" panose="020B0400000000000000" pitchFamily="50" charset="-128"/>
                <a:ea typeface="BIZ UDPゴシック" panose="020B0400000000000000" pitchFamily="50" charset="-128"/>
                <a:cs typeface="VL PGothic"/>
              </a:rPr>
              <a:t>ス</a:t>
            </a:r>
            <a:r>
              <a:rPr sz="2400" spc="-440" dirty="0">
                <a:solidFill>
                  <a:srgbClr val="FF0000"/>
                </a:solidFill>
                <a:latin typeface="BIZ UDPゴシック" panose="020B0400000000000000" pitchFamily="50" charset="-128"/>
                <a:ea typeface="BIZ UDPゴシック" panose="020B0400000000000000" pitchFamily="50" charset="-128"/>
                <a:cs typeface="VL PGothic"/>
              </a:rPr>
              <a:t>から</a:t>
            </a:r>
            <a:r>
              <a:rPr sz="2400" spc="-470" dirty="0">
                <a:solidFill>
                  <a:srgbClr val="FF0000"/>
                </a:solidFill>
                <a:latin typeface="BIZ UDPゴシック" panose="020B0400000000000000" pitchFamily="50" charset="-128"/>
                <a:ea typeface="BIZ UDPゴシック" panose="020B0400000000000000" pitchFamily="50" charset="-128"/>
                <a:cs typeface="VL PGothic"/>
              </a:rPr>
              <a:t>年</a:t>
            </a:r>
            <a:r>
              <a:rPr sz="2400" spc="10" dirty="0">
                <a:solidFill>
                  <a:srgbClr val="FF0000"/>
                </a:solidFill>
                <a:latin typeface="BIZ UDPゴシック" panose="020B0400000000000000" pitchFamily="50" charset="-128"/>
                <a:ea typeface="BIZ UDPゴシック" panose="020B0400000000000000" pitchFamily="50" charset="-128"/>
                <a:cs typeface="VL PGothic"/>
              </a:rPr>
              <a:t>産</a:t>
            </a:r>
            <a:endParaRPr sz="2400" dirty="0">
              <a:latin typeface="BIZ UDPゴシック" panose="020B0400000000000000" pitchFamily="50" charset="-128"/>
              <a:ea typeface="BIZ UDPゴシック" panose="020B0400000000000000" pitchFamily="50" charset="-128"/>
              <a:cs typeface="VL PGothic"/>
            </a:endParaRPr>
          </a:p>
          <a:p>
            <a:pPr marL="12700"/>
            <a:r>
              <a:rPr sz="2400" spc="25" dirty="0">
                <a:solidFill>
                  <a:srgbClr val="FF0000"/>
                </a:solidFill>
                <a:latin typeface="BIZ UDPゴシック" panose="020B0400000000000000" pitchFamily="50" charset="-128"/>
                <a:ea typeface="BIZ UDPゴシック" panose="020B0400000000000000" pitchFamily="50" charset="-128"/>
                <a:cs typeface="VL PGothic"/>
              </a:rPr>
              <a:t>16.4</a:t>
            </a:r>
            <a:r>
              <a:rPr sz="2400" spc="10" dirty="0">
                <a:solidFill>
                  <a:srgbClr val="FF0000"/>
                </a:solidFill>
                <a:latin typeface="BIZ UDPゴシック" panose="020B0400000000000000" pitchFamily="50" charset="-128"/>
                <a:ea typeface="BIZ UDPゴシック" panose="020B0400000000000000" pitchFamily="50" charset="-128"/>
                <a:cs typeface="VL PGothic"/>
              </a:rPr>
              <a:t>万</a:t>
            </a:r>
            <a:r>
              <a:rPr sz="2400" spc="30" dirty="0">
                <a:solidFill>
                  <a:srgbClr val="FF0000"/>
                </a:solidFill>
                <a:latin typeface="BIZ UDPゴシック" panose="020B0400000000000000" pitchFamily="50" charset="-128"/>
                <a:ea typeface="BIZ UDPゴシック" panose="020B0400000000000000" pitchFamily="50" charset="-128"/>
                <a:cs typeface="VL PGothic"/>
              </a:rPr>
              <a:t>KL</a:t>
            </a:r>
            <a:r>
              <a:rPr sz="2400" spc="-575" dirty="0">
                <a:solidFill>
                  <a:srgbClr val="FF0000"/>
                </a:solidFill>
                <a:latin typeface="BIZ UDPゴシック" panose="020B0400000000000000" pitchFamily="50" charset="-128"/>
                <a:ea typeface="BIZ UDPゴシック" panose="020B0400000000000000" pitchFamily="50" charset="-128"/>
                <a:cs typeface="VL PGothic"/>
              </a:rPr>
              <a:t>の</a:t>
            </a:r>
            <a:r>
              <a:rPr sz="2400" spc="-585" dirty="0">
                <a:solidFill>
                  <a:srgbClr val="FF0000"/>
                </a:solidFill>
                <a:latin typeface="BIZ UDPゴシック" panose="020B0400000000000000" pitchFamily="50" charset="-128"/>
                <a:ea typeface="BIZ UDPゴシック" panose="020B0400000000000000" pitchFamily="50" charset="-128"/>
                <a:cs typeface="VL PGothic"/>
              </a:rPr>
              <a:t>エ</a:t>
            </a:r>
            <a:r>
              <a:rPr sz="2400" spc="-745" dirty="0">
                <a:solidFill>
                  <a:srgbClr val="FF0000"/>
                </a:solidFill>
                <a:latin typeface="BIZ UDPゴシック" panose="020B0400000000000000" pitchFamily="50" charset="-128"/>
                <a:ea typeface="BIZ UDPゴシック" panose="020B0400000000000000" pitchFamily="50" charset="-128"/>
                <a:cs typeface="VL PGothic"/>
              </a:rPr>
              <a:t>タノ</a:t>
            </a:r>
            <a:r>
              <a:rPr sz="2400" spc="-770" dirty="0">
                <a:solidFill>
                  <a:srgbClr val="FF0000"/>
                </a:solidFill>
                <a:latin typeface="BIZ UDPゴシック" panose="020B0400000000000000" pitchFamily="50" charset="-128"/>
                <a:ea typeface="BIZ UDPゴシック" panose="020B0400000000000000" pitchFamily="50" charset="-128"/>
                <a:cs typeface="VL PGothic"/>
              </a:rPr>
              <a:t>ー</a:t>
            </a:r>
            <a:r>
              <a:rPr sz="2400" spc="-240" dirty="0">
                <a:solidFill>
                  <a:srgbClr val="FF0000"/>
                </a:solidFill>
                <a:latin typeface="BIZ UDPゴシック" panose="020B0400000000000000" pitchFamily="50" charset="-128"/>
                <a:ea typeface="BIZ UDPゴシック" panose="020B0400000000000000" pitchFamily="50" charset="-128"/>
                <a:cs typeface="VL PGothic"/>
              </a:rPr>
              <a:t>ル</a:t>
            </a:r>
            <a:r>
              <a:rPr sz="2400" spc="-270" dirty="0">
                <a:solidFill>
                  <a:srgbClr val="FF0000"/>
                </a:solidFill>
                <a:latin typeface="BIZ UDPゴシック" panose="020B0400000000000000" pitchFamily="50" charset="-128"/>
                <a:ea typeface="BIZ UDPゴシック" panose="020B0400000000000000" pitchFamily="50" charset="-128"/>
                <a:cs typeface="VL PGothic"/>
              </a:rPr>
              <a:t>工</a:t>
            </a:r>
            <a:r>
              <a:rPr sz="2400" spc="-320" dirty="0">
                <a:solidFill>
                  <a:srgbClr val="FF0000"/>
                </a:solidFill>
                <a:latin typeface="BIZ UDPゴシック" panose="020B0400000000000000" pitchFamily="50" charset="-128"/>
                <a:ea typeface="BIZ UDPゴシック" panose="020B0400000000000000" pitchFamily="50" charset="-128"/>
                <a:cs typeface="VL PGothic"/>
              </a:rPr>
              <a:t>場を</a:t>
            </a:r>
            <a:r>
              <a:rPr sz="2400" spc="-25" dirty="0">
                <a:solidFill>
                  <a:srgbClr val="FF0000"/>
                </a:solidFill>
                <a:latin typeface="BIZ UDPゴシック" panose="020B0400000000000000" pitchFamily="50" charset="-128"/>
                <a:ea typeface="BIZ UDPゴシック" panose="020B0400000000000000" pitchFamily="50" charset="-128"/>
                <a:cs typeface="VL PGothic"/>
              </a:rPr>
              <a:t>2024</a:t>
            </a:r>
            <a:r>
              <a:rPr sz="2400" spc="-20" dirty="0">
                <a:solidFill>
                  <a:srgbClr val="FF0000"/>
                </a:solidFill>
                <a:latin typeface="BIZ UDPゴシック" panose="020B0400000000000000" pitchFamily="50" charset="-128"/>
                <a:ea typeface="BIZ UDPゴシック" panose="020B0400000000000000" pitchFamily="50" charset="-128"/>
                <a:cs typeface="VL PGothic"/>
              </a:rPr>
              <a:t>年</a:t>
            </a:r>
            <a:r>
              <a:rPr sz="2400" spc="10" dirty="0">
                <a:solidFill>
                  <a:srgbClr val="FF0000"/>
                </a:solidFill>
                <a:latin typeface="BIZ UDPゴシック" panose="020B0400000000000000" pitchFamily="50" charset="-128"/>
                <a:ea typeface="BIZ UDPゴシック" panose="020B0400000000000000" pitchFamily="50" charset="-128"/>
                <a:cs typeface="VL PGothic"/>
              </a:rPr>
              <a:t>稼</a:t>
            </a:r>
            <a:r>
              <a:rPr sz="2400" spc="-20" dirty="0">
                <a:solidFill>
                  <a:srgbClr val="FF0000"/>
                </a:solidFill>
                <a:latin typeface="BIZ UDPゴシック" panose="020B0400000000000000" pitchFamily="50" charset="-128"/>
                <a:ea typeface="BIZ UDPゴシック" panose="020B0400000000000000" pitchFamily="50" charset="-128"/>
                <a:cs typeface="VL PGothic"/>
              </a:rPr>
              <a:t>働</a:t>
            </a:r>
            <a:r>
              <a:rPr sz="2400" spc="10" dirty="0">
                <a:solidFill>
                  <a:srgbClr val="FF0000"/>
                </a:solidFill>
                <a:latin typeface="BIZ UDPゴシック" panose="020B0400000000000000" pitchFamily="50" charset="-128"/>
                <a:ea typeface="BIZ UDPゴシック" panose="020B0400000000000000" pitchFamily="50" charset="-128"/>
                <a:cs typeface="VL PGothic"/>
              </a:rPr>
              <a:t>予定</a:t>
            </a:r>
            <a:endParaRPr sz="2400" dirty="0">
              <a:latin typeface="BIZ UDPゴシック" panose="020B0400000000000000" pitchFamily="50" charset="-128"/>
              <a:ea typeface="BIZ UDPゴシック" panose="020B0400000000000000" pitchFamily="50" charset="-128"/>
              <a:cs typeface="VL PGothic"/>
            </a:endParaRPr>
          </a:p>
          <a:p>
            <a:pPr marL="3397885" marR="305435">
              <a:lnSpc>
                <a:spcPct val="97600"/>
              </a:lnSpc>
              <a:spcBef>
                <a:spcPts val="1725"/>
              </a:spcBef>
            </a:pPr>
            <a:r>
              <a:rPr sz="2000" b="1" spc="-105" dirty="0">
                <a:solidFill>
                  <a:srgbClr val="4471C4"/>
                </a:solidFill>
                <a:latin typeface="BIZ UDPゴシック" panose="020B0400000000000000" pitchFamily="50" charset="-128"/>
                <a:ea typeface="BIZ UDPゴシック" panose="020B0400000000000000" pitchFamily="50" charset="-128"/>
                <a:cs typeface="Noto Sans CJK HK"/>
              </a:rPr>
              <a:t>投資額</a:t>
            </a:r>
            <a:r>
              <a:rPr sz="2000" b="1" spc="-100" dirty="0">
                <a:solidFill>
                  <a:srgbClr val="4471C4"/>
                </a:solidFill>
                <a:latin typeface="BIZ UDPゴシック" panose="020B0400000000000000" pitchFamily="50" charset="-128"/>
                <a:ea typeface="BIZ UDPゴシック" panose="020B0400000000000000" pitchFamily="50" charset="-128"/>
                <a:cs typeface="Noto Sans CJK HK"/>
              </a:rPr>
              <a:t>に</a:t>
            </a:r>
            <a:r>
              <a:rPr sz="2000" b="1" spc="-345" dirty="0">
                <a:solidFill>
                  <a:srgbClr val="4471C4"/>
                </a:solidFill>
                <a:latin typeface="BIZ UDPゴシック" panose="020B0400000000000000" pitchFamily="50" charset="-128"/>
                <a:ea typeface="BIZ UDPゴシック" panose="020B0400000000000000" pitchFamily="50" charset="-128"/>
                <a:cs typeface="Noto Sans CJK HK"/>
              </a:rPr>
              <a:t>お</a:t>
            </a:r>
            <a:r>
              <a:rPr sz="2000" b="1" spc="-280" dirty="0">
                <a:solidFill>
                  <a:srgbClr val="4471C4"/>
                </a:solidFill>
                <a:latin typeface="BIZ UDPゴシック" panose="020B0400000000000000" pitchFamily="50" charset="-128"/>
                <a:ea typeface="BIZ UDPゴシック" panose="020B0400000000000000" pitchFamily="50" charset="-128"/>
                <a:cs typeface="Noto Sans CJK HK"/>
              </a:rPr>
              <a:t>い</a:t>
            </a:r>
            <a:r>
              <a:rPr sz="2000" b="1" spc="-540" dirty="0">
                <a:solidFill>
                  <a:srgbClr val="4471C4"/>
                </a:solidFill>
                <a:latin typeface="BIZ UDPゴシック" panose="020B0400000000000000" pitchFamily="50" charset="-128"/>
                <a:ea typeface="BIZ UDPゴシック" panose="020B0400000000000000" pitchFamily="50" charset="-128"/>
                <a:cs typeface="Noto Sans CJK HK"/>
              </a:rPr>
              <a:t>て</a:t>
            </a:r>
            <a:r>
              <a:rPr sz="2000" b="1" spc="-530" dirty="0">
                <a:solidFill>
                  <a:srgbClr val="4471C4"/>
                </a:solidFill>
                <a:latin typeface="BIZ UDPゴシック" panose="020B0400000000000000" pitchFamily="50" charset="-128"/>
                <a:ea typeface="BIZ UDPゴシック" panose="020B0400000000000000" pitchFamily="50" charset="-128"/>
                <a:cs typeface="Noto Sans CJK HK"/>
              </a:rPr>
              <a:t>、</a:t>
            </a:r>
            <a:r>
              <a:rPr sz="2000" b="1" spc="95" dirty="0">
                <a:solidFill>
                  <a:srgbClr val="4471C4"/>
                </a:solidFill>
                <a:latin typeface="BIZ UDPゴシック" panose="020B0400000000000000" pitchFamily="50" charset="-128"/>
                <a:ea typeface="BIZ UDPゴシック" panose="020B0400000000000000" pitchFamily="50" charset="-128"/>
                <a:cs typeface="Noto Sans CJK HK"/>
              </a:rPr>
              <a:t>R</a:t>
            </a:r>
            <a:r>
              <a:rPr sz="2000" b="1" spc="60" dirty="0">
                <a:solidFill>
                  <a:srgbClr val="4471C4"/>
                </a:solidFill>
                <a:latin typeface="BIZ UDPゴシック" panose="020B0400000000000000" pitchFamily="50" charset="-128"/>
                <a:ea typeface="BIZ UDPゴシック" panose="020B0400000000000000" pitchFamily="50" charset="-128"/>
                <a:cs typeface="Noto Sans CJK HK"/>
              </a:rPr>
              <a:t>a</a:t>
            </a:r>
            <a:r>
              <a:rPr sz="2000" b="1" spc="-15" dirty="0">
                <a:solidFill>
                  <a:srgbClr val="4471C4"/>
                </a:solidFill>
                <a:latin typeface="BIZ UDPゴシック" panose="020B0400000000000000" pitchFamily="50" charset="-128"/>
                <a:ea typeface="BIZ UDPゴシック" panose="020B0400000000000000" pitchFamily="50" charset="-128"/>
                <a:cs typeface="Noto Sans CJK HK"/>
              </a:rPr>
              <a:t>i</a:t>
            </a:r>
            <a:r>
              <a:rPr sz="2000" b="1" spc="80" dirty="0">
                <a:solidFill>
                  <a:srgbClr val="4471C4"/>
                </a:solidFill>
                <a:latin typeface="BIZ UDPゴシック" panose="020B0400000000000000" pitchFamily="50" charset="-128"/>
                <a:ea typeface="BIZ UDPゴシック" panose="020B0400000000000000" pitchFamily="50" charset="-128"/>
                <a:cs typeface="Noto Sans CJK HK"/>
              </a:rPr>
              <a:t>z</a:t>
            </a:r>
            <a:r>
              <a:rPr sz="2000" b="1" spc="105" dirty="0">
                <a:solidFill>
                  <a:srgbClr val="4471C4"/>
                </a:solidFill>
                <a:latin typeface="BIZ UDPゴシック" panose="020B0400000000000000" pitchFamily="50" charset="-128"/>
                <a:ea typeface="BIZ UDPゴシック" panose="020B0400000000000000" pitchFamily="50" charset="-128"/>
                <a:cs typeface="Noto Sans CJK HK"/>
              </a:rPr>
              <a:t>e</a:t>
            </a:r>
            <a:r>
              <a:rPr sz="2000" b="1" spc="60" dirty="0">
                <a:solidFill>
                  <a:srgbClr val="4471C4"/>
                </a:solidFill>
                <a:latin typeface="BIZ UDPゴシック" panose="020B0400000000000000" pitchFamily="50" charset="-128"/>
                <a:ea typeface="BIZ UDPゴシック" panose="020B0400000000000000" pitchFamily="50" charset="-128"/>
                <a:cs typeface="Noto Sans CJK HK"/>
              </a:rPr>
              <a:t>n</a:t>
            </a:r>
            <a:r>
              <a:rPr sz="2000" b="1" spc="-5" dirty="0">
                <a:solidFill>
                  <a:srgbClr val="4471C4"/>
                </a:solidFill>
                <a:latin typeface="BIZ UDPゴシック" panose="020B0400000000000000" pitchFamily="50" charset="-128"/>
                <a:ea typeface="BIZ UDPゴシック" panose="020B0400000000000000" pitchFamily="50" charset="-128"/>
                <a:cs typeface="Noto Sans CJK HK"/>
              </a:rPr>
              <a:t>社 </a:t>
            </a:r>
            <a:r>
              <a:rPr sz="2000" b="1" spc="-145" dirty="0">
                <a:solidFill>
                  <a:srgbClr val="4471C4"/>
                </a:solidFill>
                <a:latin typeface="BIZ UDPゴシック" panose="020B0400000000000000" pitchFamily="50" charset="-128"/>
                <a:ea typeface="BIZ UDPゴシック" panose="020B0400000000000000" pitchFamily="50" charset="-128"/>
                <a:cs typeface="Noto Sans CJK HK"/>
              </a:rPr>
              <a:t>は世界最大のセ</a:t>
            </a:r>
            <a:r>
              <a:rPr sz="2000" b="1" spc="-140" dirty="0">
                <a:solidFill>
                  <a:srgbClr val="4471C4"/>
                </a:solidFill>
                <a:latin typeface="BIZ UDPゴシック" panose="020B0400000000000000" pitchFamily="50" charset="-128"/>
                <a:ea typeface="BIZ UDPゴシック" panose="020B0400000000000000" pitchFamily="50" charset="-128"/>
                <a:cs typeface="Noto Sans CJK HK"/>
              </a:rPr>
              <a:t>ル</a:t>
            </a:r>
            <a:r>
              <a:rPr sz="2000" b="1" spc="-320" dirty="0">
                <a:solidFill>
                  <a:srgbClr val="4471C4"/>
                </a:solidFill>
                <a:latin typeface="BIZ UDPゴシック" panose="020B0400000000000000" pitchFamily="50" charset="-128"/>
                <a:ea typeface="BIZ UDPゴシック" panose="020B0400000000000000" pitchFamily="50" charset="-128"/>
                <a:cs typeface="Noto Sans CJK HK"/>
              </a:rPr>
              <a:t>ロ</a:t>
            </a:r>
            <a:r>
              <a:rPr sz="2000" b="1" spc="-330" dirty="0">
                <a:solidFill>
                  <a:srgbClr val="4471C4"/>
                </a:solidFill>
                <a:latin typeface="BIZ UDPゴシック" panose="020B0400000000000000" pitchFamily="50" charset="-128"/>
                <a:ea typeface="BIZ UDPゴシック" panose="020B0400000000000000" pitchFamily="50" charset="-128"/>
                <a:cs typeface="Noto Sans CJK HK"/>
              </a:rPr>
              <a:t>ー</a:t>
            </a:r>
            <a:r>
              <a:rPr sz="2000" b="1" spc="-375" dirty="0">
                <a:solidFill>
                  <a:srgbClr val="4471C4"/>
                </a:solidFill>
                <a:latin typeface="BIZ UDPゴシック" panose="020B0400000000000000" pitchFamily="50" charset="-128"/>
                <a:ea typeface="BIZ UDPゴシック" panose="020B0400000000000000" pitchFamily="50" charset="-128"/>
                <a:cs typeface="Noto Sans CJK HK"/>
              </a:rPr>
              <a:t>ス</a:t>
            </a:r>
            <a:r>
              <a:rPr sz="2000" b="1" spc="-10" dirty="0">
                <a:solidFill>
                  <a:srgbClr val="4471C4"/>
                </a:solidFill>
                <a:latin typeface="BIZ UDPゴシック" panose="020B0400000000000000" pitchFamily="50" charset="-128"/>
                <a:ea typeface="BIZ UDPゴシック" panose="020B0400000000000000" pitchFamily="50" charset="-128"/>
                <a:cs typeface="Noto Sans CJK HK"/>
              </a:rPr>
              <a:t>系 </a:t>
            </a:r>
            <a:r>
              <a:rPr sz="2000" b="1" spc="-395" dirty="0">
                <a:solidFill>
                  <a:srgbClr val="4471C4"/>
                </a:solidFill>
                <a:latin typeface="BIZ UDPゴシック" panose="020B0400000000000000" pitchFamily="50" charset="-128"/>
                <a:ea typeface="BIZ UDPゴシック" panose="020B0400000000000000" pitchFamily="50" charset="-128"/>
                <a:cs typeface="Noto Sans CJK HK"/>
              </a:rPr>
              <a:t>エ</a:t>
            </a:r>
            <a:r>
              <a:rPr sz="2000" b="1" spc="-400" dirty="0">
                <a:solidFill>
                  <a:srgbClr val="4471C4"/>
                </a:solidFill>
                <a:latin typeface="BIZ UDPゴシック" panose="020B0400000000000000" pitchFamily="50" charset="-128"/>
                <a:ea typeface="BIZ UDPゴシック" panose="020B0400000000000000" pitchFamily="50" charset="-128"/>
                <a:cs typeface="Noto Sans CJK HK"/>
              </a:rPr>
              <a:t>タ</a:t>
            </a:r>
            <a:r>
              <a:rPr sz="2000" b="1" spc="-610" dirty="0">
                <a:solidFill>
                  <a:srgbClr val="4471C4"/>
                </a:solidFill>
                <a:latin typeface="BIZ UDPゴシック" panose="020B0400000000000000" pitchFamily="50" charset="-128"/>
                <a:ea typeface="BIZ UDPゴシック" panose="020B0400000000000000" pitchFamily="50" charset="-128"/>
                <a:cs typeface="Noto Sans CJK HK"/>
              </a:rPr>
              <a:t>ノ</a:t>
            </a:r>
            <a:r>
              <a:rPr sz="2000" b="1" spc="-105" dirty="0">
                <a:solidFill>
                  <a:srgbClr val="4471C4"/>
                </a:solidFill>
                <a:latin typeface="BIZ UDPゴシック" panose="020B0400000000000000" pitchFamily="50" charset="-128"/>
                <a:ea typeface="BIZ UDPゴシック" panose="020B0400000000000000" pitchFamily="50" charset="-128"/>
                <a:cs typeface="Noto Sans CJK HK"/>
              </a:rPr>
              <a:t>ール製造企</a:t>
            </a:r>
            <a:r>
              <a:rPr sz="2000" b="1" spc="-95" dirty="0">
                <a:solidFill>
                  <a:srgbClr val="4471C4"/>
                </a:solidFill>
                <a:latin typeface="BIZ UDPゴシック" panose="020B0400000000000000" pitchFamily="50" charset="-128"/>
                <a:ea typeface="BIZ UDPゴシック" panose="020B0400000000000000" pitchFamily="50" charset="-128"/>
                <a:cs typeface="Noto Sans CJK HK"/>
              </a:rPr>
              <a:t>業</a:t>
            </a:r>
            <a:r>
              <a:rPr sz="2000" b="1" spc="-10" dirty="0">
                <a:solidFill>
                  <a:srgbClr val="4471C4"/>
                </a:solidFill>
                <a:latin typeface="BIZ UDPゴシック" panose="020B0400000000000000" pitchFamily="50" charset="-128"/>
                <a:ea typeface="BIZ UDPゴシック" panose="020B0400000000000000" pitchFamily="50" charset="-128"/>
                <a:cs typeface="Noto Sans CJK HK"/>
              </a:rPr>
              <a:t>。</a:t>
            </a:r>
            <a:endParaRPr sz="2000" dirty="0">
              <a:latin typeface="BIZ UDPゴシック" panose="020B0400000000000000" pitchFamily="50" charset="-128"/>
              <a:ea typeface="BIZ UDPゴシック" panose="020B0400000000000000" pitchFamily="50" charset="-128"/>
              <a:cs typeface="Noto Sans CJK HK"/>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3247" y="768095"/>
            <a:ext cx="8997696" cy="5931408"/>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586586" y="36322"/>
            <a:ext cx="7939405" cy="512445"/>
          </a:xfrm>
          <a:prstGeom prst="rect">
            <a:avLst/>
          </a:prstGeom>
        </p:spPr>
        <p:txBody>
          <a:bodyPr vert="horz" wrap="square" lIns="0" tIns="11430" rIns="0" bIns="0" rtlCol="0" anchor="ctr">
            <a:spAutoFit/>
          </a:bodyPr>
          <a:lstStyle/>
          <a:p>
            <a:pPr marL="12700" algn="ctr">
              <a:lnSpc>
                <a:spcPct val="100000"/>
              </a:lnSpc>
              <a:spcBef>
                <a:spcPts val="90"/>
              </a:spcBef>
            </a:pPr>
            <a:r>
              <a:rPr lang="ja-JP" altLang="en-US" sz="3200" b="1" spc="-330" dirty="0">
                <a:solidFill>
                  <a:srgbClr val="000000"/>
                </a:solidFill>
                <a:latin typeface="BIZ UDゴシック" panose="020B0400000000000000" pitchFamily="49" charset="-128"/>
                <a:ea typeface="BIZ UDゴシック" panose="020B0400000000000000" pitchFamily="49" charset="-128"/>
                <a:cs typeface="VL PGothic"/>
              </a:rPr>
              <a:t>麦藁（むぎわら）</a:t>
            </a:r>
            <a:endParaRPr sz="2400" b="1" dirty="0">
              <a:latin typeface="BIZ UDゴシック" panose="020B0400000000000000" pitchFamily="49" charset="-128"/>
              <a:ea typeface="BIZ UDゴシック" panose="020B0400000000000000" pitchFamily="49" charset="-128"/>
              <a:cs typeface="VL PGothic"/>
            </a:endParaRPr>
          </a:p>
        </p:txBody>
      </p:sp>
      <p:sp>
        <p:nvSpPr>
          <p:cNvPr id="5" name="object 5"/>
          <p:cNvSpPr/>
          <p:nvPr/>
        </p:nvSpPr>
        <p:spPr>
          <a:xfrm>
            <a:off x="4928615" y="1883664"/>
            <a:ext cx="5448172" cy="103771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557652" y="870027"/>
            <a:ext cx="6937375" cy="1984375"/>
          </a:xfrm>
          <a:prstGeom prst="rect">
            <a:avLst/>
          </a:prstGeom>
        </p:spPr>
        <p:txBody>
          <a:bodyPr vert="horz" wrap="square" lIns="0" tIns="14605" rIns="0" bIns="0" rtlCol="0">
            <a:spAutoFit/>
          </a:bodyPr>
          <a:lstStyle/>
          <a:p>
            <a:pPr marL="38100" marR="30480">
              <a:spcBef>
                <a:spcPts val="115"/>
              </a:spcBef>
            </a:pPr>
            <a:r>
              <a:rPr sz="2700" spc="10" dirty="0">
                <a:solidFill>
                  <a:srgbClr val="FF0000"/>
                </a:solidFill>
                <a:latin typeface="VL PGothic"/>
                <a:cs typeface="VL PGothic"/>
              </a:rPr>
              <a:t>総工</a:t>
            </a:r>
            <a:r>
              <a:rPr sz="2700" spc="5" dirty="0">
                <a:solidFill>
                  <a:srgbClr val="FF0000"/>
                </a:solidFill>
                <a:latin typeface="VL PGothic"/>
                <a:cs typeface="VL PGothic"/>
              </a:rPr>
              <a:t>費</a:t>
            </a:r>
            <a:r>
              <a:rPr sz="2700" spc="-20" dirty="0">
                <a:solidFill>
                  <a:srgbClr val="FF0000"/>
                </a:solidFill>
                <a:latin typeface="VL PGothic"/>
                <a:cs typeface="VL PGothic"/>
              </a:rPr>
              <a:t>200</a:t>
            </a:r>
            <a:r>
              <a:rPr sz="2700" spc="-340" dirty="0">
                <a:solidFill>
                  <a:srgbClr val="FF0000"/>
                </a:solidFill>
                <a:latin typeface="VL PGothic"/>
                <a:cs typeface="VL PGothic"/>
              </a:rPr>
              <a:t>億円で</a:t>
            </a:r>
            <a:r>
              <a:rPr sz="2700" spc="-380" dirty="0">
                <a:solidFill>
                  <a:srgbClr val="FF0000"/>
                </a:solidFill>
                <a:latin typeface="VL PGothic"/>
                <a:cs typeface="VL PGothic"/>
              </a:rPr>
              <a:t>、</a:t>
            </a:r>
            <a:r>
              <a:rPr sz="2700" spc="-20" dirty="0">
                <a:solidFill>
                  <a:srgbClr val="FF0000"/>
                </a:solidFill>
                <a:latin typeface="VL PGothic"/>
                <a:cs typeface="VL PGothic"/>
              </a:rPr>
              <a:t>25万</a:t>
            </a:r>
            <a:r>
              <a:rPr sz="2700" spc="-655" dirty="0">
                <a:solidFill>
                  <a:srgbClr val="FF0000"/>
                </a:solidFill>
                <a:latin typeface="VL PGothic"/>
                <a:cs typeface="VL PGothic"/>
              </a:rPr>
              <a:t>トン</a:t>
            </a:r>
            <a:r>
              <a:rPr sz="2700" spc="-690" dirty="0">
                <a:solidFill>
                  <a:srgbClr val="FF0000"/>
                </a:solidFill>
                <a:latin typeface="VL PGothic"/>
                <a:cs typeface="VL PGothic"/>
              </a:rPr>
              <a:t>の</a:t>
            </a:r>
            <a:r>
              <a:rPr sz="2700" spc="10" dirty="0">
                <a:solidFill>
                  <a:srgbClr val="FF0000"/>
                </a:solidFill>
                <a:latin typeface="VL PGothic"/>
                <a:cs typeface="VL PGothic"/>
              </a:rPr>
              <a:t>麦</a:t>
            </a:r>
            <a:r>
              <a:rPr sz="2700" spc="-20" dirty="0">
                <a:solidFill>
                  <a:srgbClr val="FF0000"/>
                </a:solidFill>
                <a:latin typeface="VL PGothic"/>
                <a:cs typeface="VL PGothic"/>
              </a:rPr>
              <a:t>藁</a:t>
            </a:r>
            <a:r>
              <a:rPr sz="2700" spc="-660" dirty="0">
                <a:solidFill>
                  <a:srgbClr val="FF0000"/>
                </a:solidFill>
                <a:latin typeface="VL PGothic"/>
                <a:cs typeface="VL PGothic"/>
              </a:rPr>
              <a:t>か</a:t>
            </a:r>
            <a:r>
              <a:rPr sz="2700" spc="-670" dirty="0">
                <a:solidFill>
                  <a:srgbClr val="FF0000"/>
                </a:solidFill>
                <a:latin typeface="VL PGothic"/>
                <a:cs typeface="VL PGothic"/>
              </a:rPr>
              <a:t>ら</a:t>
            </a:r>
            <a:r>
              <a:rPr sz="2700" spc="-20" dirty="0">
                <a:solidFill>
                  <a:srgbClr val="FF0000"/>
                </a:solidFill>
                <a:latin typeface="VL PGothic"/>
                <a:cs typeface="VL PGothic"/>
              </a:rPr>
              <a:t>年</a:t>
            </a:r>
            <a:r>
              <a:rPr sz="2700" spc="15" dirty="0">
                <a:solidFill>
                  <a:srgbClr val="FF0000"/>
                </a:solidFill>
                <a:latin typeface="VL PGothic"/>
                <a:cs typeface="VL PGothic"/>
              </a:rPr>
              <a:t>産</a:t>
            </a:r>
            <a:r>
              <a:rPr sz="2700" spc="-40" dirty="0">
                <a:solidFill>
                  <a:srgbClr val="FF0000"/>
                </a:solidFill>
                <a:latin typeface="VL PGothic"/>
                <a:cs typeface="VL PGothic"/>
              </a:rPr>
              <a:t>5</a:t>
            </a:r>
            <a:r>
              <a:rPr sz="2700" spc="10" dirty="0">
                <a:solidFill>
                  <a:srgbClr val="FF0000"/>
                </a:solidFill>
                <a:latin typeface="VL PGothic"/>
                <a:cs typeface="VL PGothic"/>
              </a:rPr>
              <a:t>万 </a:t>
            </a:r>
            <a:r>
              <a:rPr sz="2700" spc="-730" dirty="0">
                <a:solidFill>
                  <a:srgbClr val="FF0000"/>
                </a:solidFill>
                <a:latin typeface="VL PGothic"/>
                <a:cs typeface="VL PGothic"/>
              </a:rPr>
              <a:t>ト</a:t>
            </a:r>
            <a:r>
              <a:rPr sz="2700" spc="-740" dirty="0">
                <a:solidFill>
                  <a:srgbClr val="FF0000"/>
                </a:solidFill>
                <a:latin typeface="VL PGothic"/>
                <a:cs typeface="VL PGothic"/>
              </a:rPr>
              <a:t>ン</a:t>
            </a:r>
            <a:r>
              <a:rPr sz="2700" spc="-580" dirty="0">
                <a:solidFill>
                  <a:srgbClr val="FF0000"/>
                </a:solidFill>
                <a:latin typeface="VL PGothic"/>
                <a:cs typeface="VL PGothic"/>
              </a:rPr>
              <a:t>の</a:t>
            </a:r>
            <a:r>
              <a:rPr sz="2700" spc="-590" dirty="0">
                <a:solidFill>
                  <a:srgbClr val="FF0000"/>
                </a:solidFill>
                <a:latin typeface="VL PGothic"/>
                <a:cs typeface="VL PGothic"/>
              </a:rPr>
              <a:t>エ</a:t>
            </a:r>
            <a:r>
              <a:rPr sz="2700" spc="-484" dirty="0">
                <a:solidFill>
                  <a:srgbClr val="FF0000"/>
                </a:solidFill>
                <a:latin typeface="VL PGothic"/>
                <a:cs typeface="VL PGothic"/>
              </a:rPr>
              <a:t>タノール工場</a:t>
            </a:r>
            <a:r>
              <a:rPr sz="2700" spc="-500" dirty="0">
                <a:solidFill>
                  <a:srgbClr val="FF0000"/>
                </a:solidFill>
                <a:latin typeface="VL PGothic"/>
                <a:cs typeface="VL PGothic"/>
              </a:rPr>
              <a:t>を</a:t>
            </a:r>
            <a:r>
              <a:rPr sz="2700" spc="-15" dirty="0">
                <a:solidFill>
                  <a:srgbClr val="FF0000"/>
                </a:solidFill>
                <a:latin typeface="VL PGothic"/>
                <a:cs typeface="VL PGothic"/>
              </a:rPr>
              <a:t>2021年10月</a:t>
            </a:r>
            <a:r>
              <a:rPr sz="2700" spc="10" dirty="0">
                <a:solidFill>
                  <a:srgbClr val="FF0000"/>
                </a:solidFill>
                <a:latin typeface="VL PGothic"/>
                <a:cs typeface="VL PGothic"/>
              </a:rPr>
              <a:t>稼</a:t>
            </a:r>
            <a:r>
              <a:rPr sz="2700" spc="-15" dirty="0">
                <a:solidFill>
                  <a:srgbClr val="FF0000"/>
                </a:solidFill>
                <a:latin typeface="VL PGothic"/>
                <a:cs typeface="VL PGothic"/>
              </a:rPr>
              <a:t>働</a:t>
            </a:r>
            <a:r>
              <a:rPr sz="2700" spc="10" dirty="0">
                <a:solidFill>
                  <a:srgbClr val="FF0000"/>
                </a:solidFill>
                <a:latin typeface="VL PGothic"/>
                <a:cs typeface="VL PGothic"/>
              </a:rPr>
              <a:t>開始</a:t>
            </a:r>
            <a:endParaRPr sz="2700" dirty="0">
              <a:latin typeface="VL PGothic"/>
              <a:cs typeface="VL PGothic"/>
            </a:endParaRPr>
          </a:p>
          <a:p>
            <a:pPr marL="1478280">
              <a:spcBef>
                <a:spcPts val="1845"/>
              </a:spcBef>
            </a:pPr>
            <a:r>
              <a:rPr sz="2000" b="1" spc="30" dirty="0">
                <a:solidFill>
                  <a:srgbClr val="4471C4"/>
                </a:solidFill>
                <a:latin typeface="Noto Sans CJK HK"/>
                <a:cs typeface="Noto Sans CJK HK"/>
              </a:rPr>
              <a:t>Clariant</a:t>
            </a:r>
            <a:r>
              <a:rPr sz="2000" b="1" spc="-125" dirty="0">
                <a:solidFill>
                  <a:srgbClr val="4471C4"/>
                </a:solidFill>
                <a:latin typeface="Noto Sans CJK HK"/>
                <a:cs typeface="Noto Sans CJK HK"/>
              </a:rPr>
              <a:t>社の強</a:t>
            </a:r>
            <a:r>
              <a:rPr sz="2000" b="1" spc="-130" dirty="0">
                <a:solidFill>
                  <a:srgbClr val="4471C4"/>
                </a:solidFill>
                <a:latin typeface="Noto Sans CJK HK"/>
                <a:cs typeface="Noto Sans CJK HK"/>
              </a:rPr>
              <a:t>み</a:t>
            </a:r>
            <a:r>
              <a:rPr sz="2000" b="1" spc="55" dirty="0">
                <a:solidFill>
                  <a:srgbClr val="4471C4"/>
                </a:solidFill>
                <a:latin typeface="Noto Sans CJK HK"/>
                <a:cs typeface="Noto Sans CJK HK"/>
              </a:rPr>
              <a:t>sunliquid</a:t>
            </a:r>
            <a:r>
              <a:rPr sz="2025" b="1" spc="82" baseline="24691" dirty="0">
                <a:solidFill>
                  <a:srgbClr val="4471C4"/>
                </a:solidFill>
                <a:latin typeface="Arial"/>
                <a:cs typeface="Arial"/>
              </a:rPr>
              <a:t>🄬</a:t>
            </a:r>
            <a:r>
              <a:rPr sz="2000" b="1" spc="-280" dirty="0">
                <a:solidFill>
                  <a:srgbClr val="4471C4"/>
                </a:solidFill>
                <a:latin typeface="Noto Sans CJK HK"/>
                <a:cs typeface="Noto Sans CJK HK"/>
              </a:rPr>
              <a:t>プ</a:t>
            </a:r>
            <a:r>
              <a:rPr sz="2000" b="1" spc="-225" dirty="0">
                <a:solidFill>
                  <a:srgbClr val="4471C4"/>
                </a:solidFill>
                <a:latin typeface="Noto Sans CJK HK"/>
                <a:cs typeface="Noto Sans CJK HK"/>
              </a:rPr>
              <a:t>ロセスの特</a:t>
            </a:r>
            <a:r>
              <a:rPr sz="2000" b="1" spc="-204" dirty="0">
                <a:solidFill>
                  <a:srgbClr val="4471C4"/>
                </a:solidFill>
                <a:latin typeface="Noto Sans CJK HK"/>
                <a:cs typeface="Noto Sans CJK HK"/>
              </a:rPr>
              <a:t>徴</a:t>
            </a:r>
            <a:r>
              <a:rPr sz="2000" b="1" spc="-229" dirty="0">
                <a:solidFill>
                  <a:srgbClr val="4471C4"/>
                </a:solidFill>
                <a:latin typeface="Noto Sans CJK HK"/>
                <a:cs typeface="Noto Sans CJK HK"/>
              </a:rPr>
              <a:t>は</a:t>
            </a:r>
            <a:endParaRPr sz="2000" dirty="0">
              <a:latin typeface="Noto Sans CJK HK"/>
              <a:cs typeface="Noto Sans CJK HK"/>
            </a:endParaRPr>
          </a:p>
          <a:p>
            <a:pPr marL="1478280">
              <a:lnSpc>
                <a:spcPts val="2340"/>
              </a:lnSpc>
              <a:tabLst>
                <a:tab pos="4121785" algn="l"/>
              </a:tabLst>
            </a:pPr>
            <a:r>
              <a:rPr sz="2000" b="1" spc="-365" dirty="0">
                <a:solidFill>
                  <a:srgbClr val="4471C4"/>
                </a:solidFill>
                <a:latin typeface="Noto Sans CJK HK"/>
                <a:cs typeface="Noto Sans CJK HK"/>
              </a:rPr>
              <a:t>セ</a:t>
            </a:r>
            <a:r>
              <a:rPr sz="2000" b="1" spc="-355" dirty="0">
                <a:solidFill>
                  <a:srgbClr val="4471C4"/>
                </a:solidFill>
                <a:latin typeface="Noto Sans CJK HK"/>
                <a:cs typeface="Noto Sans CJK HK"/>
              </a:rPr>
              <a:t>ル</a:t>
            </a:r>
            <a:r>
              <a:rPr sz="2000" b="1" spc="-425" dirty="0">
                <a:solidFill>
                  <a:srgbClr val="4471C4"/>
                </a:solidFill>
                <a:latin typeface="Noto Sans CJK HK"/>
                <a:cs typeface="Noto Sans CJK HK"/>
              </a:rPr>
              <a:t>ラ</a:t>
            </a:r>
            <a:r>
              <a:rPr sz="2000" b="1" spc="-254" dirty="0">
                <a:solidFill>
                  <a:srgbClr val="4471C4"/>
                </a:solidFill>
                <a:latin typeface="Noto Sans CJK HK"/>
                <a:cs typeface="Noto Sans CJK HK"/>
              </a:rPr>
              <a:t>ー</a:t>
            </a:r>
            <a:r>
              <a:rPr sz="2000" b="1" spc="-325" dirty="0">
                <a:solidFill>
                  <a:srgbClr val="4471C4"/>
                </a:solidFill>
                <a:latin typeface="Noto Sans CJK HK"/>
                <a:cs typeface="Noto Sans CJK HK"/>
              </a:rPr>
              <a:t>ゼ</a:t>
            </a:r>
            <a:r>
              <a:rPr sz="2000" b="1" spc="-95" dirty="0">
                <a:solidFill>
                  <a:srgbClr val="4471C4"/>
                </a:solidFill>
                <a:latin typeface="Noto Sans CJK HK"/>
                <a:cs typeface="Noto Sans CJK HK"/>
              </a:rPr>
              <a:t>の</a:t>
            </a:r>
            <a:r>
              <a:rPr sz="2000" b="1" spc="-100" dirty="0">
                <a:solidFill>
                  <a:srgbClr val="4471C4"/>
                </a:solidFill>
                <a:latin typeface="Noto Sans CJK HK"/>
                <a:cs typeface="Noto Sans CJK HK"/>
              </a:rPr>
              <a:t>自</a:t>
            </a:r>
            <a:r>
              <a:rPr sz="2000" b="1" spc="-10" dirty="0">
                <a:solidFill>
                  <a:srgbClr val="4471C4"/>
                </a:solidFill>
                <a:latin typeface="Noto Sans CJK HK"/>
                <a:cs typeface="Noto Sans CJK HK"/>
              </a:rPr>
              <a:t>家生</a:t>
            </a:r>
            <a:r>
              <a:rPr sz="2000" b="1" spc="-20" dirty="0">
                <a:solidFill>
                  <a:srgbClr val="4471C4"/>
                </a:solidFill>
                <a:latin typeface="Noto Sans CJK HK"/>
                <a:cs typeface="Noto Sans CJK HK"/>
              </a:rPr>
              <a:t>産</a:t>
            </a:r>
            <a:r>
              <a:rPr sz="2000" b="1" spc="-680" dirty="0">
                <a:solidFill>
                  <a:srgbClr val="4471C4"/>
                </a:solidFill>
                <a:latin typeface="Noto Sans CJK HK"/>
                <a:cs typeface="Noto Sans CJK HK"/>
              </a:rPr>
              <a:t>。	</a:t>
            </a:r>
            <a:r>
              <a:rPr sz="2000" b="1" spc="-195" dirty="0">
                <a:solidFill>
                  <a:srgbClr val="4471C4"/>
                </a:solidFill>
                <a:latin typeface="Noto Sans CJK HK"/>
                <a:cs typeface="Noto Sans CJK HK"/>
              </a:rPr>
              <a:t>農家と</a:t>
            </a:r>
            <a:r>
              <a:rPr sz="2000" b="1" spc="-204" dirty="0">
                <a:solidFill>
                  <a:srgbClr val="4471C4"/>
                </a:solidFill>
                <a:latin typeface="Noto Sans CJK HK"/>
                <a:cs typeface="Noto Sans CJK HK"/>
              </a:rPr>
              <a:t>の</a:t>
            </a:r>
            <a:r>
              <a:rPr sz="2000" b="1" spc="-10" dirty="0">
                <a:solidFill>
                  <a:srgbClr val="4471C4"/>
                </a:solidFill>
                <a:latin typeface="Noto Sans CJK HK"/>
                <a:cs typeface="Noto Sans CJK HK"/>
              </a:rPr>
              <a:t>直接</a:t>
            </a:r>
            <a:r>
              <a:rPr sz="2000" b="1" spc="-20" dirty="0">
                <a:solidFill>
                  <a:srgbClr val="4471C4"/>
                </a:solidFill>
                <a:latin typeface="Noto Sans CJK HK"/>
                <a:cs typeface="Noto Sans CJK HK"/>
              </a:rPr>
              <a:t>契</a:t>
            </a:r>
            <a:r>
              <a:rPr sz="2000" b="1" spc="-195" dirty="0">
                <a:solidFill>
                  <a:srgbClr val="4471C4"/>
                </a:solidFill>
                <a:latin typeface="Noto Sans CJK HK"/>
                <a:cs typeface="Noto Sans CJK HK"/>
              </a:rPr>
              <a:t>約に</a:t>
            </a:r>
            <a:endParaRPr sz="2000" dirty="0">
              <a:latin typeface="Noto Sans CJK HK"/>
              <a:cs typeface="Noto Sans CJK HK"/>
            </a:endParaRPr>
          </a:p>
          <a:p>
            <a:pPr marL="1478280">
              <a:lnSpc>
                <a:spcPts val="2340"/>
              </a:lnSpc>
            </a:pPr>
            <a:r>
              <a:rPr sz="2000" b="1" spc="-445" dirty="0">
                <a:solidFill>
                  <a:srgbClr val="4471C4"/>
                </a:solidFill>
                <a:latin typeface="Noto Sans CJK HK"/>
                <a:cs typeface="Noto Sans CJK HK"/>
              </a:rPr>
              <a:t>よって</a:t>
            </a:r>
            <a:r>
              <a:rPr sz="2000" b="1" spc="-135" dirty="0">
                <a:solidFill>
                  <a:srgbClr val="4471C4"/>
                </a:solidFill>
                <a:latin typeface="Noto Sans CJK HK"/>
                <a:cs typeface="Noto Sans CJK HK"/>
              </a:rPr>
              <a:t>安価</a:t>
            </a:r>
            <a:r>
              <a:rPr sz="2000" b="1" spc="-130" dirty="0">
                <a:solidFill>
                  <a:srgbClr val="4471C4"/>
                </a:solidFill>
                <a:latin typeface="Noto Sans CJK HK"/>
                <a:cs typeface="Noto Sans CJK HK"/>
              </a:rPr>
              <a:t>に</a:t>
            </a:r>
            <a:r>
              <a:rPr sz="2000" b="1" spc="-135" dirty="0">
                <a:solidFill>
                  <a:srgbClr val="4471C4"/>
                </a:solidFill>
                <a:latin typeface="Noto Sans CJK HK"/>
                <a:cs typeface="Noto Sans CJK HK"/>
              </a:rPr>
              <a:t>麦藁</a:t>
            </a:r>
            <a:r>
              <a:rPr sz="2000" b="1" spc="-130" dirty="0">
                <a:solidFill>
                  <a:srgbClr val="4471C4"/>
                </a:solidFill>
                <a:latin typeface="Noto Sans CJK HK"/>
                <a:cs typeface="Noto Sans CJK HK"/>
              </a:rPr>
              <a:t>を</a:t>
            </a:r>
            <a:r>
              <a:rPr sz="2000" b="1" spc="-10" dirty="0">
                <a:solidFill>
                  <a:srgbClr val="4471C4"/>
                </a:solidFill>
                <a:latin typeface="Noto Sans CJK HK"/>
                <a:cs typeface="Noto Sans CJK HK"/>
              </a:rPr>
              <a:t>調</a:t>
            </a:r>
            <a:r>
              <a:rPr sz="2000" b="1" dirty="0">
                <a:solidFill>
                  <a:srgbClr val="4471C4"/>
                </a:solidFill>
                <a:latin typeface="Noto Sans CJK HK"/>
                <a:cs typeface="Noto Sans CJK HK"/>
              </a:rPr>
              <a:t>達</a:t>
            </a:r>
            <a:r>
              <a:rPr sz="2000" b="1" spc="-10" dirty="0">
                <a:solidFill>
                  <a:srgbClr val="4471C4"/>
                </a:solidFill>
                <a:latin typeface="Noto Sans CJK HK"/>
                <a:cs typeface="Noto Sans CJK HK"/>
              </a:rPr>
              <a:t>。</a:t>
            </a:r>
            <a:endParaRPr sz="2000" dirty="0">
              <a:latin typeface="Noto Sans CJK HK"/>
              <a:cs typeface="Noto Sans CJK HK"/>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2C2DC2B2-E3D3-4824-99F6-3D3FACDB0E1A}"/>
              </a:ext>
            </a:extLst>
          </p:cNvPr>
          <p:cNvSpPr txBox="1"/>
          <p:nvPr/>
        </p:nvSpPr>
        <p:spPr>
          <a:xfrm>
            <a:off x="0" y="459269"/>
            <a:ext cx="12192000" cy="954107"/>
          </a:xfrm>
          <a:prstGeom prst="rect">
            <a:avLst/>
          </a:prstGeom>
          <a:noFill/>
        </p:spPr>
        <p:txBody>
          <a:bodyPr wrap="square">
            <a:spAutoFit/>
          </a:bodyPr>
          <a:lstStyle/>
          <a:p>
            <a:pPr algn="ctr"/>
            <a:r>
              <a:rPr lang="ja-JP" altLang="en-US" sz="2400" b="1" i="0" dirty="0">
                <a:solidFill>
                  <a:srgbClr val="333333"/>
                </a:solidFill>
                <a:effectLst/>
                <a:latin typeface="BIZ UDPゴシック" panose="020B0400000000000000" pitchFamily="50" charset="-128"/>
                <a:ea typeface="BIZ UDPゴシック" panose="020B0400000000000000" pitchFamily="50" charset="-128"/>
              </a:rPr>
              <a:t>混合プラスチック廃棄物の新たな有価物化戦略</a:t>
            </a:r>
          </a:p>
          <a:p>
            <a:pPr algn="ctr"/>
            <a:endParaRPr lang="en-US" altLang="ja-JP" sz="1200" b="1" i="0" dirty="0">
              <a:solidFill>
                <a:srgbClr val="333333"/>
              </a:solidFill>
              <a:effectLst/>
              <a:latin typeface="BIZ UDPゴシック" panose="020B0400000000000000" pitchFamily="50" charset="-128"/>
              <a:ea typeface="BIZ UDPゴシック" panose="020B0400000000000000" pitchFamily="50" charset="-128"/>
            </a:endParaRPr>
          </a:p>
          <a:p>
            <a:pPr algn="ctr"/>
            <a:r>
              <a:rPr lang="en-US" altLang="ja-JP" b="1" i="0" dirty="0">
                <a:solidFill>
                  <a:srgbClr val="333333"/>
                </a:solidFill>
                <a:effectLst/>
                <a:latin typeface="BIZ UDPゴシック" panose="020B0400000000000000" pitchFamily="50" charset="-128"/>
                <a:ea typeface="BIZ UDPゴシック" panose="020B0400000000000000" pitchFamily="50" charset="-128"/>
              </a:rPr>
              <a:t>BOTTLE Project Outlines New Strategy for Valorization of Mixed Plastic Waste</a:t>
            </a:r>
          </a:p>
        </p:txBody>
      </p:sp>
      <p:sp>
        <p:nvSpPr>
          <p:cNvPr id="15" name="テキスト ボックス 14">
            <a:extLst>
              <a:ext uri="{FF2B5EF4-FFF2-40B4-BE49-F238E27FC236}">
                <a16:creationId xmlns:a16="http://schemas.microsoft.com/office/drawing/2014/main" id="{600AE7C0-28A0-4CC3-87A0-657E9DBEE37E}"/>
              </a:ext>
            </a:extLst>
          </p:cNvPr>
          <p:cNvSpPr txBox="1"/>
          <p:nvPr/>
        </p:nvSpPr>
        <p:spPr>
          <a:xfrm>
            <a:off x="119743" y="1581343"/>
            <a:ext cx="11952514" cy="307777"/>
          </a:xfrm>
          <a:prstGeom prst="rect">
            <a:avLst/>
          </a:prstGeom>
          <a:noFill/>
        </p:spPr>
        <p:txBody>
          <a:bodyPr wrap="square">
            <a:spAutoFit/>
          </a:bodyPr>
          <a:lstStyle/>
          <a:p>
            <a:r>
              <a:rPr lang="en-US" altLang="ja-JP" sz="1400" dirty="0">
                <a:latin typeface="BIZ UDP明朝 Medium" panose="02020500000000000000" pitchFamily="18" charset="-128"/>
                <a:ea typeface="BIZ UDP明朝 Medium" panose="02020500000000000000" pitchFamily="18" charset="-128"/>
              </a:rPr>
              <a:t>https://www.nrel.gov/news/press/2022/bottle-project-outlines-new-strategy-for-valorization-of-mixed-plastic-waste.html</a:t>
            </a:r>
            <a:endParaRPr lang="ja-JP" altLang="en-US" sz="1400" dirty="0">
              <a:latin typeface="BIZ UDP明朝 Medium" panose="02020500000000000000" pitchFamily="18" charset="-128"/>
              <a:ea typeface="BIZ UDP明朝 Medium" panose="02020500000000000000" pitchFamily="18" charset="-128"/>
            </a:endParaRPr>
          </a:p>
        </p:txBody>
      </p:sp>
      <p:sp>
        <p:nvSpPr>
          <p:cNvPr id="16" name="テキスト ボックス 15">
            <a:extLst>
              <a:ext uri="{FF2B5EF4-FFF2-40B4-BE49-F238E27FC236}">
                <a16:creationId xmlns:a16="http://schemas.microsoft.com/office/drawing/2014/main" id="{22AC30D6-7876-4269-BBD5-3CEB97FE3C06}"/>
              </a:ext>
            </a:extLst>
          </p:cNvPr>
          <p:cNvSpPr txBox="1"/>
          <p:nvPr/>
        </p:nvSpPr>
        <p:spPr>
          <a:xfrm>
            <a:off x="315685" y="1856344"/>
            <a:ext cx="11277599" cy="1631216"/>
          </a:xfrm>
          <a:prstGeom prst="rect">
            <a:avLst/>
          </a:prstGeom>
          <a:noFill/>
        </p:spPr>
        <p:txBody>
          <a:bodyPr wrap="square">
            <a:spAutoFit/>
          </a:bodyPr>
          <a:lstStyle/>
          <a:p>
            <a:r>
              <a:rPr lang="ja-JP" altLang="en-US" sz="2000" b="0" i="0" dirty="0">
                <a:solidFill>
                  <a:srgbClr val="222222"/>
                </a:solidFill>
                <a:effectLst/>
                <a:latin typeface="BIZ UDPゴシック" panose="020B0400000000000000" pitchFamily="50" charset="-128"/>
                <a:ea typeface="BIZ UDPゴシック" panose="020B0400000000000000" pitchFamily="50" charset="-128"/>
              </a:rPr>
              <a:t>★</a:t>
            </a:r>
            <a:r>
              <a:rPr lang="en-US" altLang="ja-JP" sz="2000" b="0" i="0" dirty="0">
                <a:solidFill>
                  <a:srgbClr val="222222"/>
                </a:solidFill>
                <a:effectLst/>
                <a:latin typeface="BIZ UDPゴシック" panose="020B0400000000000000" pitchFamily="50" charset="-128"/>
                <a:ea typeface="BIZ UDPゴシック" panose="020B0400000000000000" pitchFamily="50" charset="-128"/>
              </a:rPr>
              <a:t>Bio-Optimized Technologies </a:t>
            </a:r>
            <a:r>
              <a:rPr lang="ja-JP" altLang="en-US" sz="2000" b="0" i="0" dirty="0">
                <a:solidFill>
                  <a:srgbClr val="222222"/>
                </a:solidFill>
                <a:effectLst/>
                <a:latin typeface="BIZ UDPゴシック" panose="020B0400000000000000" pitchFamily="50" charset="-128"/>
                <a:ea typeface="BIZ UDPゴシック" panose="020B0400000000000000" pitchFamily="50" charset="-128"/>
              </a:rPr>
              <a:t>の研究者によると、化学的プロセスと生物学的プロセスを組み合わせて、混合プラスチック廃棄物の価値を高めるための戦略。</a:t>
            </a:r>
            <a:endParaRPr lang="en-US" altLang="ja-JP" sz="2000" b="0" i="0" dirty="0">
              <a:solidFill>
                <a:srgbClr val="222222"/>
              </a:solidFill>
              <a:effectLst/>
              <a:latin typeface="BIZ UDPゴシック" panose="020B0400000000000000" pitchFamily="50" charset="-128"/>
              <a:ea typeface="BIZ UDPゴシック" panose="020B0400000000000000" pitchFamily="50" charset="-128"/>
            </a:endParaRPr>
          </a:p>
          <a:p>
            <a:endParaRPr lang="en-US" altLang="ja-JP" sz="2000" dirty="0">
              <a:solidFill>
                <a:srgbClr val="222222"/>
              </a:solidFill>
              <a:latin typeface="BIZ UDPゴシック" panose="020B0400000000000000" pitchFamily="50" charset="-128"/>
              <a:ea typeface="BIZ UDPゴシック" panose="020B0400000000000000" pitchFamily="50" charset="-128"/>
            </a:endParaRPr>
          </a:p>
          <a:p>
            <a:r>
              <a:rPr lang="ja-JP" altLang="en-US" sz="2000" b="0" i="0" dirty="0">
                <a:solidFill>
                  <a:srgbClr val="222222"/>
                </a:solidFill>
                <a:effectLst/>
                <a:latin typeface="BIZ UDPゴシック" panose="020B0400000000000000" pitchFamily="50" charset="-128"/>
                <a:ea typeface="BIZ UDPゴシック" panose="020B0400000000000000" pitchFamily="50" charset="-128"/>
              </a:rPr>
              <a:t>★</a:t>
            </a:r>
            <a:r>
              <a:rPr lang="en-US" altLang="ja-JP" sz="2000" b="0" i="0" dirty="0">
                <a:solidFill>
                  <a:srgbClr val="222222"/>
                </a:solidFill>
                <a:effectLst/>
                <a:latin typeface="BIZ UDPゴシック" panose="020B0400000000000000" pitchFamily="50" charset="-128"/>
                <a:ea typeface="BIZ UDPゴシック" panose="020B0400000000000000" pitchFamily="50" charset="-128"/>
              </a:rPr>
              <a:t>BOTTLE</a:t>
            </a:r>
            <a:r>
              <a:rPr lang="ja-JP" altLang="en-US" sz="2000" b="0" i="0" dirty="0">
                <a:solidFill>
                  <a:srgbClr val="222222"/>
                </a:solidFill>
                <a:effectLst/>
                <a:latin typeface="BIZ UDPゴシック" panose="020B0400000000000000" pitchFamily="50" charset="-128"/>
                <a:ea typeface="BIZ UDPゴシック" panose="020B0400000000000000" pitchFamily="50" charset="-128"/>
              </a:rPr>
              <a:t>の研究者は、混合プラスチックを単一の化学製品に変換できるプロセスを開発し、リサイクル業者がプラスチックを種類ごとに分類しなくても済むようにするソリューションに取り組む。</a:t>
            </a:r>
            <a:endParaRPr lang="ja-JP" altLang="en-US" sz="2000" dirty="0">
              <a:latin typeface="BIZ UDPゴシック" panose="020B0400000000000000" pitchFamily="50" charset="-128"/>
              <a:ea typeface="BIZ UDPゴシック" panose="020B0400000000000000" pitchFamily="50" charset="-128"/>
            </a:endParaRPr>
          </a:p>
        </p:txBody>
      </p:sp>
      <p:sp>
        <p:nvSpPr>
          <p:cNvPr id="21" name="テキスト ボックス 20">
            <a:extLst>
              <a:ext uri="{FF2B5EF4-FFF2-40B4-BE49-F238E27FC236}">
                <a16:creationId xmlns:a16="http://schemas.microsoft.com/office/drawing/2014/main" id="{AEAD5DED-EDA0-409F-84B3-5C2EDE1B05BF}"/>
              </a:ext>
            </a:extLst>
          </p:cNvPr>
          <p:cNvSpPr txBox="1"/>
          <p:nvPr/>
        </p:nvSpPr>
        <p:spPr>
          <a:xfrm>
            <a:off x="415244" y="6567671"/>
            <a:ext cx="11310259" cy="261610"/>
          </a:xfrm>
          <a:prstGeom prst="rect">
            <a:avLst/>
          </a:prstGeom>
          <a:noFill/>
        </p:spPr>
        <p:txBody>
          <a:bodyPr wrap="square">
            <a:spAutoFit/>
          </a:bodyPr>
          <a:lstStyle/>
          <a:p>
            <a:r>
              <a:rPr lang="ja-JP" altLang="en-US" sz="1100" b="0" i="0" dirty="0">
                <a:solidFill>
                  <a:srgbClr val="000000"/>
                </a:solidFill>
                <a:effectLst/>
                <a:latin typeface="BIZ UDP明朝 Medium" panose="02020500000000000000" pitchFamily="18" charset="-128"/>
                <a:ea typeface="BIZ UDP明朝 Medium" panose="02020500000000000000" pitchFamily="18" charset="-128"/>
              </a:rPr>
              <a:t>国立再生可能エネルギー研究所は、</a:t>
            </a:r>
            <a:r>
              <a:rPr lang="ja-JP" altLang="en-US" sz="1100" b="0" i="0" u="sng" dirty="0">
                <a:solidFill>
                  <a:srgbClr val="000000"/>
                </a:solidFill>
                <a:effectLst/>
                <a:latin typeface="BIZ UDP明朝 Medium" panose="02020500000000000000" pitchFamily="18" charset="-128"/>
                <a:ea typeface="BIZ UDP明朝 Medium" panose="02020500000000000000" pitchFamily="18" charset="-128"/>
                <a:hlinkClick r:id="rId2"/>
              </a:rPr>
              <a:t>米国</a:t>
            </a:r>
            <a:r>
              <a:rPr lang="ja-JP" altLang="en-US" sz="1100" b="0" i="0" u="sng" dirty="0">
                <a:solidFill>
                  <a:srgbClr val="000000"/>
                </a:solidFill>
                <a:effectLst/>
                <a:latin typeface="BIZ UDP明朝 Medium" panose="02020500000000000000" pitchFamily="18" charset="-128"/>
                <a:ea typeface="BIZ UDP明朝 Medium" panose="02020500000000000000" pitchFamily="18" charset="-128"/>
                <a:hlinkClick r:id="rId3"/>
              </a:rPr>
              <a:t>エネルギー省エネルギー効率および再生可能エネルギー局の</a:t>
            </a:r>
            <a:r>
              <a:rPr lang="ja-JP" altLang="en-US" sz="1100" b="0" i="0" dirty="0">
                <a:solidFill>
                  <a:srgbClr val="000000"/>
                </a:solidFill>
                <a:effectLst/>
                <a:latin typeface="BIZ UDP明朝 Medium" panose="02020500000000000000" pitchFamily="18" charset="-128"/>
                <a:ea typeface="BIZ UDP明朝 Medium" panose="02020500000000000000" pitchFamily="18" charset="-128"/>
              </a:rPr>
              <a:t>国立研究所であり、</a:t>
            </a:r>
            <a:r>
              <a:rPr lang="en-US" altLang="ja-JP" sz="1100" b="0" i="0" u="sng" dirty="0">
                <a:solidFill>
                  <a:srgbClr val="000000"/>
                </a:solidFill>
                <a:effectLst/>
                <a:latin typeface="BIZ UDP明朝 Medium" panose="02020500000000000000" pitchFamily="18" charset="-128"/>
                <a:ea typeface="BIZ UDP明朝 Medium" panose="02020500000000000000" pitchFamily="18" charset="-128"/>
                <a:hlinkClick r:id="rId4"/>
              </a:rPr>
              <a:t>Alliance for Sustainable Energy LLC</a:t>
            </a:r>
            <a:r>
              <a:rPr lang="ja-JP" altLang="en-US" sz="1100" b="0" i="0" dirty="0">
                <a:solidFill>
                  <a:srgbClr val="000000"/>
                </a:solidFill>
                <a:effectLst/>
                <a:latin typeface="BIZ UDP明朝 Medium" panose="02020500000000000000" pitchFamily="18" charset="-128"/>
                <a:ea typeface="BIZ UDP明朝 Medium" panose="02020500000000000000" pitchFamily="18" charset="-128"/>
              </a:rPr>
              <a:t>が運営。</a:t>
            </a:r>
            <a:endParaRPr lang="ja-JP" altLang="en-US" sz="1100" dirty="0">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7DD0A040-27C7-4DE1-BB5E-CD38BF2E9681}"/>
              </a:ext>
            </a:extLst>
          </p:cNvPr>
          <p:cNvPicPr>
            <a:picLocks noChangeAspect="1"/>
          </p:cNvPicPr>
          <p:nvPr/>
        </p:nvPicPr>
        <p:blipFill>
          <a:blip r:embed="rId5"/>
          <a:stretch>
            <a:fillRect/>
          </a:stretch>
        </p:blipFill>
        <p:spPr>
          <a:xfrm>
            <a:off x="643845" y="3683503"/>
            <a:ext cx="10144261" cy="2662868"/>
          </a:xfrm>
          <a:prstGeom prst="rect">
            <a:avLst/>
          </a:prstGeom>
        </p:spPr>
      </p:pic>
      <p:pic>
        <p:nvPicPr>
          <p:cNvPr id="4" name="図 3">
            <a:extLst>
              <a:ext uri="{FF2B5EF4-FFF2-40B4-BE49-F238E27FC236}">
                <a16:creationId xmlns:a16="http://schemas.microsoft.com/office/drawing/2014/main" id="{5F5D20EA-2F32-40AC-9C72-8EDE9376CEB4}"/>
              </a:ext>
            </a:extLst>
          </p:cNvPr>
          <p:cNvPicPr>
            <a:picLocks noChangeAspect="1"/>
          </p:cNvPicPr>
          <p:nvPr/>
        </p:nvPicPr>
        <p:blipFill>
          <a:blip r:embed="rId6"/>
          <a:stretch>
            <a:fillRect/>
          </a:stretch>
        </p:blipFill>
        <p:spPr>
          <a:xfrm>
            <a:off x="0" y="-9575"/>
            <a:ext cx="2543175" cy="990600"/>
          </a:xfrm>
          <a:prstGeom prst="rect">
            <a:avLst/>
          </a:prstGeom>
        </p:spPr>
      </p:pic>
    </p:spTree>
    <p:extLst>
      <p:ext uri="{BB962C8B-B14F-4D97-AF65-F5344CB8AC3E}">
        <p14:creationId xmlns:p14="http://schemas.microsoft.com/office/powerpoint/2010/main" val="2544496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B5FE1CA-088F-47F1-9ADD-9C3555462AB5}"/>
              </a:ext>
            </a:extLst>
          </p:cNvPr>
          <p:cNvPicPr>
            <a:picLocks noChangeAspect="1"/>
          </p:cNvPicPr>
          <p:nvPr/>
        </p:nvPicPr>
        <p:blipFill>
          <a:blip r:embed="rId2"/>
          <a:stretch>
            <a:fillRect/>
          </a:stretch>
        </p:blipFill>
        <p:spPr>
          <a:xfrm>
            <a:off x="282888" y="0"/>
            <a:ext cx="11626223" cy="6858000"/>
          </a:xfrm>
          <a:prstGeom prst="rect">
            <a:avLst/>
          </a:prstGeom>
        </p:spPr>
      </p:pic>
      <p:sp>
        <p:nvSpPr>
          <p:cNvPr id="12" name="テキスト ボックス 11">
            <a:extLst>
              <a:ext uri="{FF2B5EF4-FFF2-40B4-BE49-F238E27FC236}">
                <a16:creationId xmlns:a16="http://schemas.microsoft.com/office/drawing/2014/main" id="{2C2DC2B2-E3D3-4824-99F6-3D3FACDB0E1A}"/>
              </a:ext>
            </a:extLst>
          </p:cNvPr>
          <p:cNvSpPr txBox="1"/>
          <p:nvPr/>
        </p:nvSpPr>
        <p:spPr>
          <a:xfrm rot="1834613">
            <a:off x="7042366" y="1808127"/>
            <a:ext cx="4683782" cy="461665"/>
          </a:xfrm>
          <a:prstGeom prst="rect">
            <a:avLst/>
          </a:prstGeom>
          <a:noFill/>
        </p:spPr>
        <p:txBody>
          <a:bodyPr wrap="square">
            <a:spAutoFit/>
          </a:bodyPr>
          <a:lstStyle/>
          <a:p>
            <a:pPr algn="ctr"/>
            <a:r>
              <a:rPr lang="en-US" altLang="ja-JP" sz="2400" b="1" i="0" dirty="0">
                <a:solidFill>
                  <a:srgbClr val="C00000"/>
                </a:solidFill>
                <a:effectLst/>
                <a:latin typeface="Algerian" panose="04020705040A02060702" pitchFamily="82" charset="0"/>
                <a:ea typeface="BIZ UDP明朝 Medium" panose="02020500000000000000" pitchFamily="18" charset="-128"/>
              </a:rPr>
              <a:t>BOTTLE</a:t>
            </a:r>
            <a:r>
              <a:rPr lang="ja-JP" altLang="en-US" sz="2400" b="1" i="0" dirty="0">
                <a:solidFill>
                  <a:srgbClr val="C00000"/>
                </a:solidFill>
                <a:effectLst/>
                <a:latin typeface="Algerian" panose="04020705040A02060702" pitchFamily="82" charset="0"/>
                <a:ea typeface="BIZ UDP明朝 Medium" panose="02020500000000000000" pitchFamily="18" charset="-128"/>
              </a:rPr>
              <a:t>コンソーシアム</a:t>
            </a:r>
            <a:endParaRPr lang="en-US" altLang="ja-JP" b="1" i="0" dirty="0">
              <a:solidFill>
                <a:srgbClr val="C00000"/>
              </a:solidFill>
              <a:effectLst/>
              <a:latin typeface="Algerian" panose="04020705040A02060702" pitchFamily="82" charset="0"/>
              <a:ea typeface="BIZ UDP明朝 Medium" panose="02020500000000000000" pitchFamily="18" charset="-128"/>
            </a:endParaRPr>
          </a:p>
        </p:txBody>
      </p:sp>
      <p:pic>
        <p:nvPicPr>
          <p:cNvPr id="8194" name="Picture 2" descr="Oak Ridge National Laboratory">
            <a:extLst>
              <a:ext uri="{FF2B5EF4-FFF2-40B4-BE49-F238E27FC236}">
                <a16:creationId xmlns:a16="http://schemas.microsoft.com/office/drawing/2014/main" id="{A73A463B-FFF2-4C72-ACBD-3DF58AD4D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72" y="6294381"/>
            <a:ext cx="1924050" cy="4667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4F51C25E-3034-4F92-8ED6-986C6DA79AEA}"/>
              </a:ext>
            </a:extLst>
          </p:cNvPr>
          <p:cNvPicPr>
            <a:picLocks noChangeAspect="1"/>
          </p:cNvPicPr>
          <p:nvPr/>
        </p:nvPicPr>
        <p:blipFill>
          <a:blip r:embed="rId4"/>
          <a:stretch>
            <a:fillRect/>
          </a:stretch>
        </p:blipFill>
        <p:spPr>
          <a:xfrm>
            <a:off x="2707822" y="4719638"/>
            <a:ext cx="1485900" cy="685800"/>
          </a:xfrm>
          <a:prstGeom prst="rect">
            <a:avLst/>
          </a:prstGeom>
        </p:spPr>
      </p:pic>
      <p:pic>
        <p:nvPicPr>
          <p:cNvPr id="8198" name="Picture 6" descr="University of Portsmith">
            <a:extLst>
              <a:ext uri="{FF2B5EF4-FFF2-40B4-BE49-F238E27FC236}">
                <a16:creationId xmlns:a16="http://schemas.microsoft.com/office/drawing/2014/main" id="{617AFB50-5D32-4446-95E1-2C0F19FD2D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5008" y="4253820"/>
            <a:ext cx="1714500" cy="5905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NREL">
            <a:extLst>
              <a:ext uri="{FF2B5EF4-FFF2-40B4-BE49-F238E27FC236}">
                <a16:creationId xmlns:a16="http://schemas.microsoft.com/office/drawing/2014/main" id="{8FA025C9-2503-4018-9284-228BFA8E86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2322" y="4425270"/>
            <a:ext cx="1323975" cy="4191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Northwestern University">
            <a:extLst>
              <a:ext uri="{FF2B5EF4-FFF2-40B4-BE49-F238E27FC236}">
                <a16:creationId xmlns:a16="http://schemas.microsoft.com/office/drawing/2014/main" id="{FDD758E4-BD46-468F-B16E-4C0E659FA2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0518" y="5507009"/>
            <a:ext cx="14859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Los Alamos National Laboratory">
            <a:extLst>
              <a:ext uri="{FF2B5EF4-FFF2-40B4-BE49-F238E27FC236}">
                <a16:creationId xmlns:a16="http://schemas.microsoft.com/office/drawing/2014/main" id="{697FBD5B-A28E-473A-8724-19A099B04F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9308" y="5051652"/>
            <a:ext cx="14859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46BB9D36-0D93-4612-967C-97940A7816E9}"/>
              </a:ext>
            </a:extLst>
          </p:cNvPr>
          <p:cNvPicPr>
            <a:picLocks noChangeAspect="1"/>
          </p:cNvPicPr>
          <p:nvPr/>
        </p:nvPicPr>
        <p:blipFill>
          <a:blip r:embed="rId9"/>
          <a:stretch>
            <a:fillRect/>
          </a:stretch>
        </p:blipFill>
        <p:spPr>
          <a:xfrm>
            <a:off x="9680871" y="5153025"/>
            <a:ext cx="1666875" cy="581025"/>
          </a:xfrm>
          <a:prstGeom prst="rect">
            <a:avLst/>
          </a:prstGeom>
        </p:spPr>
      </p:pic>
      <p:pic>
        <p:nvPicPr>
          <p:cNvPr id="8" name="図 7">
            <a:extLst>
              <a:ext uri="{FF2B5EF4-FFF2-40B4-BE49-F238E27FC236}">
                <a16:creationId xmlns:a16="http://schemas.microsoft.com/office/drawing/2014/main" id="{7AE4D3E9-2999-43BA-AAA1-3BE38861B675}"/>
              </a:ext>
            </a:extLst>
          </p:cNvPr>
          <p:cNvPicPr>
            <a:picLocks noChangeAspect="1"/>
          </p:cNvPicPr>
          <p:nvPr/>
        </p:nvPicPr>
        <p:blipFill>
          <a:blip r:embed="rId10"/>
          <a:stretch>
            <a:fillRect/>
          </a:stretch>
        </p:blipFill>
        <p:spPr>
          <a:xfrm>
            <a:off x="8693603" y="6042705"/>
            <a:ext cx="1581150" cy="676275"/>
          </a:xfrm>
          <a:prstGeom prst="rect">
            <a:avLst/>
          </a:prstGeom>
        </p:spPr>
      </p:pic>
      <p:pic>
        <p:nvPicPr>
          <p:cNvPr id="9" name="図 8">
            <a:extLst>
              <a:ext uri="{FF2B5EF4-FFF2-40B4-BE49-F238E27FC236}">
                <a16:creationId xmlns:a16="http://schemas.microsoft.com/office/drawing/2014/main" id="{C797B321-03E0-44B4-A2B4-49B4B272B2A1}"/>
              </a:ext>
            </a:extLst>
          </p:cNvPr>
          <p:cNvPicPr>
            <a:picLocks noChangeAspect="1"/>
          </p:cNvPicPr>
          <p:nvPr/>
        </p:nvPicPr>
        <p:blipFill>
          <a:blip r:embed="rId11"/>
          <a:stretch>
            <a:fillRect/>
          </a:stretch>
        </p:blipFill>
        <p:spPr>
          <a:xfrm>
            <a:off x="10368102" y="6099854"/>
            <a:ext cx="1733550" cy="561975"/>
          </a:xfrm>
          <a:prstGeom prst="rect">
            <a:avLst/>
          </a:prstGeom>
        </p:spPr>
      </p:pic>
      <p:pic>
        <p:nvPicPr>
          <p:cNvPr id="8206" name="Picture 14" descr="Montana State University">
            <a:extLst>
              <a:ext uri="{FF2B5EF4-FFF2-40B4-BE49-F238E27FC236}">
                <a16:creationId xmlns:a16="http://schemas.microsoft.com/office/drawing/2014/main" id="{32074D10-6D39-413C-ADEC-2C9BBE8D5C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79740" y="5153025"/>
            <a:ext cx="1143000" cy="800100"/>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175845B5-CC54-4A2B-ADD9-3D491F746DDF}"/>
              </a:ext>
            </a:extLst>
          </p:cNvPr>
          <p:cNvSpPr txBox="1"/>
          <p:nvPr/>
        </p:nvSpPr>
        <p:spPr>
          <a:xfrm>
            <a:off x="5206913" y="366560"/>
            <a:ext cx="6096000" cy="369332"/>
          </a:xfrm>
          <a:prstGeom prst="rect">
            <a:avLst/>
          </a:prstGeom>
          <a:noFill/>
        </p:spPr>
        <p:txBody>
          <a:bodyPr wrap="square">
            <a:spAutoFit/>
          </a:bodyPr>
          <a:lstStyle/>
          <a:p>
            <a:r>
              <a:rPr lang="en-US" altLang="ja-JP" dirty="0">
                <a:solidFill>
                  <a:srgbClr val="C00000"/>
                </a:solidFill>
                <a:latin typeface="72 Black" panose="020B0A04030603020204" pitchFamily="34" charset="0"/>
                <a:cs typeface="72 Black" panose="020B0A04030603020204" pitchFamily="34" charset="0"/>
              </a:rPr>
              <a:t>https://www.bottle.org/publications.html</a:t>
            </a:r>
            <a:endParaRPr lang="ja-JP" altLang="en-US" dirty="0">
              <a:solidFill>
                <a:srgbClr val="C00000"/>
              </a:solidFill>
              <a:latin typeface="72 Black" panose="020B0A04030603020204" pitchFamily="34" charset="0"/>
              <a:cs typeface="72 Black" panose="020B0A04030603020204" pitchFamily="34" charset="0"/>
            </a:endParaRPr>
          </a:p>
        </p:txBody>
      </p:sp>
    </p:spTree>
    <p:extLst>
      <p:ext uri="{BB962C8B-B14F-4D97-AF65-F5344CB8AC3E}">
        <p14:creationId xmlns:p14="http://schemas.microsoft.com/office/powerpoint/2010/main" val="2773818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0E813DF-1539-46AB-8A6A-6EA19FC7D8DA}"/>
              </a:ext>
            </a:extLst>
          </p:cNvPr>
          <p:cNvPicPr>
            <a:picLocks noChangeAspect="1"/>
          </p:cNvPicPr>
          <p:nvPr/>
        </p:nvPicPr>
        <p:blipFill>
          <a:blip r:embed="rId2"/>
          <a:stretch>
            <a:fillRect/>
          </a:stretch>
        </p:blipFill>
        <p:spPr>
          <a:xfrm>
            <a:off x="2302668" y="0"/>
            <a:ext cx="7586663" cy="6858000"/>
          </a:xfrm>
          <a:prstGeom prst="rect">
            <a:avLst/>
          </a:prstGeom>
        </p:spPr>
      </p:pic>
      <p:sp>
        <p:nvSpPr>
          <p:cNvPr id="13" name="テキスト ボックス 12">
            <a:extLst>
              <a:ext uri="{FF2B5EF4-FFF2-40B4-BE49-F238E27FC236}">
                <a16:creationId xmlns:a16="http://schemas.microsoft.com/office/drawing/2014/main" id="{84BF90A9-DBFC-48C2-818D-13B287FD6F23}"/>
              </a:ext>
            </a:extLst>
          </p:cNvPr>
          <p:cNvSpPr txBox="1"/>
          <p:nvPr/>
        </p:nvSpPr>
        <p:spPr>
          <a:xfrm>
            <a:off x="-250372" y="6627168"/>
            <a:ext cx="3048000" cy="230832"/>
          </a:xfrm>
          <a:prstGeom prst="rect">
            <a:avLst/>
          </a:prstGeom>
          <a:noFill/>
        </p:spPr>
        <p:txBody>
          <a:bodyPr wrap="square">
            <a:spAutoFit/>
          </a:bodyPr>
          <a:lstStyle/>
          <a:p>
            <a:pPr algn="ctr"/>
            <a:r>
              <a:rPr lang="en-US" altLang="ja-JP" sz="900" dirty="0">
                <a:latin typeface="Bernard MT Condensed" panose="02050806060905020404" pitchFamily="18" charset="0"/>
              </a:rPr>
              <a:t>https://www.env.go.jp/policy/sustainable_fashion/</a:t>
            </a:r>
            <a:endParaRPr lang="ja-JP" altLang="en-US" sz="900" dirty="0">
              <a:latin typeface="Bernard MT Condensed" panose="02050806060905020404" pitchFamily="18" charset="0"/>
            </a:endParaRPr>
          </a:p>
        </p:txBody>
      </p:sp>
    </p:spTree>
    <p:extLst>
      <p:ext uri="{BB962C8B-B14F-4D97-AF65-F5344CB8AC3E}">
        <p14:creationId xmlns:p14="http://schemas.microsoft.com/office/powerpoint/2010/main" val="1843086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050B270-F6EC-4807-A4CB-4FDB8BB9E3F3}"/>
              </a:ext>
            </a:extLst>
          </p:cNvPr>
          <p:cNvPicPr>
            <a:picLocks noChangeAspect="1"/>
          </p:cNvPicPr>
          <p:nvPr/>
        </p:nvPicPr>
        <p:blipFill>
          <a:blip r:embed="rId2"/>
          <a:stretch>
            <a:fillRect/>
          </a:stretch>
        </p:blipFill>
        <p:spPr>
          <a:xfrm>
            <a:off x="6672943" y="564776"/>
            <a:ext cx="5519057" cy="5838791"/>
          </a:xfrm>
          <a:prstGeom prst="rect">
            <a:avLst/>
          </a:prstGeom>
        </p:spPr>
      </p:pic>
      <p:sp>
        <p:nvSpPr>
          <p:cNvPr id="7" name="テキスト ボックス 6">
            <a:extLst>
              <a:ext uri="{FF2B5EF4-FFF2-40B4-BE49-F238E27FC236}">
                <a16:creationId xmlns:a16="http://schemas.microsoft.com/office/drawing/2014/main" id="{7B0209C8-C9C2-4EEC-810D-E7C19ED1A3C9}"/>
              </a:ext>
            </a:extLst>
          </p:cNvPr>
          <p:cNvSpPr txBox="1"/>
          <p:nvPr/>
        </p:nvSpPr>
        <p:spPr>
          <a:xfrm>
            <a:off x="-250372" y="6627168"/>
            <a:ext cx="3048000" cy="230832"/>
          </a:xfrm>
          <a:prstGeom prst="rect">
            <a:avLst/>
          </a:prstGeom>
          <a:noFill/>
        </p:spPr>
        <p:txBody>
          <a:bodyPr wrap="square">
            <a:spAutoFit/>
          </a:bodyPr>
          <a:lstStyle/>
          <a:p>
            <a:pPr algn="ctr"/>
            <a:r>
              <a:rPr lang="en-US" altLang="ja-JP" sz="900" dirty="0">
                <a:latin typeface="Bernard MT Condensed" panose="02050806060905020404" pitchFamily="18" charset="0"/>
              </a:rPr>
              <a:t>https://www.env.go.jp/policy/sustainable_fashion/</a:t>
            </a:r>
            <a:endParaRPr lang="ja-JP" altLang="en-US" sz="900" dirty="0">
              <a:latin typeface="Bernard MT Condensed" panose="02050806060905020404" pitchFamily="18" charset="0"/>
            </a:endParaRPr>
          </a:p>
        </p:txBody>
      </p:sp>
      <p:pic>
        <p:nvPicPr>
          <p:cNvPr id="4" name="図 3">
            <a:extLst>
              <a:ext uri="{FF2B5EF4-FFF2-40B4-BE49-F238E27FC236}">
                <a16:creationId xmlns:a16="http://schemas.microsoft.com/office/drawing/2014/main" id="{335F603F-575E-4B40-9224-3227519F8685}"/>
              </a:ext>
            </a:extLst>
          </p:cNvPr>
          <p:cNvPicPr>
            <a:picLocks noChangeAspect="1"/>
          </p:cNvPicPr>
          <p:nvPr/>
        </p:nvPicPr>
        <p:blipFill>
          <a:blip r:embed="rId3"/>
          <a:stretch>
            <a:fillRect/>
          </a:stretch>
        </p:blipFill>
        <p:spPr>
          <a:xfrm>
            <a:off x="0" y="510988"/>
            <a:ext cx="6828087" cy="5836024"/>
          </a:xfrm>
          <a:prstGeom prst="rect">
            <a:avLst/>
          </a:prstGeom>
        </p:spPr>
      </p:pic>
    </p:spTree>
    <p:extLst>
      <p:ext uri="{BB962C8B-B14F-4D97-AF65-F5344CB8AC3E}">
        <p14:creationId xmlns:p14="http://schemas.microsoft.com/office/powerpoint/2010/main" val="438394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0A09913-5D77-427E-A8B0-88D7AC76BE21}"/>
              </a:ext>
            </a:extLst>
          </p:cNvPr>
          <p:cNvPicPr>
            <a:picLocks noChangeAspect="1"/>
          </p:cNvPicPr>
          <p:nvPr/>
        </p:nvPicPr>
        <p:blipFill>
          <a:blip r:embed="rId2"/>
          <a:stretch>
            <a:fillRect/>
          </a:stretch>
        </p:blipFill>
        <p:spPr>
          <a:xfrm>
            <a:off x="0" y="0"/>
            <a:ext cx="7192245" cy="6858000"/>
          </a:xfrm>
          <a:prstGeom prst="rect">
            <a:avLst/>
          </a:prstGeom>
        </p:spPr>
      </p:pic>
      <p:pic>
        <p:nvPicPr>
          <p:cNvPr id="7" name="図 6">
            <a:extLst>
              <a:ext uri="{FF2B5EF4-FFF2-40B4-BE49-F238E27FC236}">
                <a16:creationId xmlns:a16="http://schemas.microsoft.com/office/drawing/2014/main" id="{7CEB801C-D8C1-474A-B5E5-7E9A4876B051}"/>
              </a:ext>
            </a:extLst>
          </p:cNvPr>
          <p:cNvPicPr>
            <a:picLocks noChangeAspect="1"/>
          </p:cNvPicPr>
          <p:nvPr/>
        </p:nvPicPr>
        <p:blipFill>
          <a:blip r:embed="rId3"/>
          <a:stretch>
            <a:fillRect/>
          </a:stretch>
        </p:blipFill>
        <p:spPr>
          <a:xfrm rot="2626067">
            <a:off x="5713287" y="2406786"/>
            <a:ext cx="6702799" cy="2044427"/>
          </a:xfrm>
          <a:prstGeom prst="rect">
            <a:avLst/>
          </a:prstGeom>
        </p:spPr>
      </p:pic>
      <p:sp>
        <p:nvSpPr>
          <p:cNvPr id="9" name="テキスト ボックス 8">
            <a:extLst>
              <a:ext uri="{FF2B5EF4-FFF2-40B4-BE49-F238E27FC236}">
                <a16:creationId xmlns:a16="http://schemas.microsoft.com/office/drawing/2014/main" id="{0CB19805-7290-4B86-8A5F-C854BF8EE2EC}"/>
              </a:ext>
            </a:extLst>
          </p:cNvPr>
          <p:cNvSpPr txBox="1"/>
          <p:nvPr/>
        </p:nvSpPr>
        <p:spPr>
          <a:xfrm>
            <a:off x="3662392" y="-1"/>
            <a:ext cx="7059706" cy="523220"/>
          </a:xfrm>
          <a:prstGeom prst="rect">
            <a:avLst/>
          </a:prstGeom>
          <a:noFill/>
        </p:spPr>
        <p:txBody>
          <a:bodyPr wrap="square" rtlCol="0">
            <a:spAutoFit/>
          </a:bodyPr>
          <a:lstStyle/>
          <a:p>
            <a:r>
              <a:rPr kumimoji="1" lang="ja-JP" altLang="en-US" sz="2800" dirty="0">
                <a:latin typeface="BIZ UDゴシック" panose="020B0400000000000000" pitchFamily="49" charset="-128"/>
                <a:ea typeface="BIZ UDゴシック" panose="020B0400000000000000" pitchFamily="49" charset="-128"/>
              </a:rPr>
              <a:t>ファッション業界にもアップサイクルを</a:t>
            </a:r>
            <a:r>
              <a:rPr kumimoji="1" lang="en-US" altLang="ja-JP" sz="2800" dirty="0">
                <a:latin typeface="BIZ UDゴシック" panose="020B0400000000000000" pitchFamily="49" charset="-128"/>
                <a:ea typeface="BIZ UDゴシック" panose="020B0400000000000000" pitchFamily="49" charset="-128"/>
              </a:rPr>
              <a:t>…</a:t>
            </a:r>
            <a:endParaRPr kumimoji="1" lang="ja-JP" altLang="en-US" sz="2800" dirty="0">
              <a:latin typeface="BIZ UDゴシック" panose="020B0400000000000000" pitchFamily="49" charset="-128"/>
              <a:ea typeface="BIZ UDゴシック" panose="020B0400000000000000" pitchFamily="49" charset="-128"/>
            </a:endParaRPr>
          </a:p>
        </p:txBody>
      </p:sp>
      <p:sp>
        <p:nvSpPr>
          <p:cNvPr id="11" name="テキスト ボックス 10">
            <a:extLst>
              <a:ext uri="{FF2B5EF4-FFF2-40B4-BE49-F238E27FC236}">
                <a16:creationId xmlns:a16="http://schemas.microsoft.com/office/drawing/2014/main" id="{C940A0F7-817F-4EFF-86CE-986DA58C72DC}"/>
              </a:ext>
            </a:extLst>
          </p:cNvPr>
          <p:cNvSpPr txBox="1"/>
          <p:nvPr/>
        </p:nvSpPr>
        <p:spPr>
          <a:xfrm>
            <a:off x="7097485" y="6627167"/>
            <a:ext cx="3048000" cy="230832"/>
          </a:xfrm>
          <a:prstGeom prst="rect">
            <a:avLst/>
          </a:prstGeom>
          <a:noFill/>
        </p:spPr>
        <p:txBody>
          <a:bodyPr wrap="square">
            <a:spAutoFit/>
          </a:bodyPr>
          <a:lstStyle/>
          <a:p>
            <a:pPr algn="ctr"/>
            <a:r>
              <a:rPr lang="en-US" altLang="ja-JP" sz="900" dirty="0">
                <a:latin typeface="Bernard MT Condensed" panose="02050806060905020404" pitchFamily="18" charset="0"/>
              </a:rPr>
              <a:t>https://www.env.go.jp/policy/sustainable_fashion/</a:t>
            </a:r>
            <a:endParaRPr lang="ja-JP" altLang="en-US" sz="900" dirty="0">
              <a:latin typeface="Bernard MT Condensed" panose="02050806060905020404" pitchFamily="18" charset="0"/>
            </a:endParaRPr>
          </a:p>
        </p:txBody>
      </p:sp>
    </p:spTree>
    <p:extLst>
      <p:ext uri="{BB962C8B-B14F-4D97-AF65-F5344CB8AC3E}">
        <p14:creationId xmlns:p14="http://schemas.microsoft.com/office/powerpoint/2010/main" val="1850976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69E0F0E7-1CA0-4B88-8D68-FCFF3D8764E0}"/>
              </a:ext>
            </a:extLst>
          </p:cNvPr>
          <p:cNvPicPr>
            <a:picLocks noChangeAspect="1"/>
          </p:cNvPicPr>
          <p:nvPr/>
        </p:nvPicPr>
        <p:blipFill>
          <a:blip r:embed="rId2"/>
          <a:stretch>
            <a:fillRect/>
          </a:stretch>
        </p:blipFill>
        <p:spPr>
          <a:xfrm>
            <a:off x="5765279" y="1273630"/>
            <a:ext cx="6426721" cy="2853208"/>
          </a:xfrm>
          <a:prstGeom prst="rect">
            <a:avLst/>
          </a:prstGeom>
        </p:spPr>
      </p:pic>
      <p:pic>
        <p:nvPicPr>
          <p:cNvPr id="5122" name="Picture 2">
            <a:extLst>
              <a:ext uri="{FF2B5EF4-FFF2-40B4-BE49-F238E27FC236}">
                <a16:creationId xmlns:a16="http://schemas.microsoft.com/office/drawing/2014/main" id="{9A676BA7-BC54-4E3E-9949-CEB59E667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638" y="4556"/>
            <a:ext cx="5728848" cy="141899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D0AF2DF-597A-4A4D-860F-F3DD140E5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489" y="1411700"/>
            <a:ext cx="5446299" cy="544629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2F693D18-80EF-4857-ACED-E1D091DBDF41}"/>
              </a:ext>
            </a:extLst>
          </p:cNvPr>
          <p:cNvSpPr txBox="1"/>
          <p:nvPr/>
        </p:nvSpPr>
        <p:spPr>
          <a:xfrm>
            <a:off x="5868520" y="4134849"/>
            <a:ext cx="6191249" cy="2677656"/>
          </a:xfrm>
          <a:prstGeom prst="rect">
            <a:avLst/>
          </a:prstGeom>
          <a:noFill/>
        </p:spPr>
        <p:txBody>
          <a:bodyPr wrap="square">
            <a:spAutoFit/>
          </a:bodyPr>
          <a:lstStyle/>
          <a:p>
            <a:r>
              <a:rPr lang="ja-JP" altLang="en-US" sz="1400" b="1" i="0" u="sng" dirty="0">
                <a:solidFill>
                  <a:srgbClr val="3B3B3B"/>
                </a:solidFill>
                <a:effectLst/>
                <a:latin typeface="Amasis MT Pro Black" panose="02040A04050005020304" pitchFamily="18" charset="0"/>
              </a:rPr>
              <a:t>■「</a:t>
            </a:r>
            <a:r>
              <a:rPr lang="en-US" altLang="ja-JP" sz="1400" b="1" i="0" u="sng" dirty="0">
                <a:solidFill>
                  <a:srgbClr val="3B3B3B"/>
                </a:solidFill>
                <a:effectLst/>
                <a:latin typeface="Amasis MT Pro Black" panose="02040A04050005020304" pitchFamily="18" charset="0"/>
              </a:rPr>
              <a:t>FROMSTOCK</a:t>
            </a:r>
            <a:r>
              <a:rPr lang="ja-JP" altLang="en-US" sz="1400" b="1" i="0" u="sng" dirty="0">
                <a:solidFill>
                  <a:srgbClr val="3B3B3B"/>
                </a:solidFill>
                <a:effectLst/>
                <a:latin typeface="Amasis MT Pro Black" panose="02040A04050005020304" pitchFamily="18" charset="0"/>
              </a:rPr>
              <a:t>（フロムストック）」とは</a:t>
            </a:r>
            <a:br>
              <a:rPr lang="ja-JP" altLang="en-US" sz="1400" dirty="0">
                <a:latin typeface="Amasis MT Pro Black" panose="02040A04050005020304" pitchFamily="18" charset="0"/>
              </a:rPr>
            </a:br>
            <a:r>
              <a:rPr lang="ja-JP" altLang="en-US" sz="1400" b="0" i="0" dirty="0">
                <a:solidFill>
                  <a:srgbClr val="3B3B3B"/>
                </a:solidFill>
                <a:effectLst/>
                <a:latin typeface="Amasis MT Pro Black" panose="02040A04050005020304" pitchFamily="18" charset="0"/>
              </a:rPr>
              <a:t>全世界で生産された洋服の中で、おおよそ</a:t>
            </a:r>
            <a:r>
              <a:rPr lang="en-US" altLang="ja-JP" sz="1400" b="0" i="0" dirty="0">
                <a:solidFill>
                  <a:srgbClr val="3B3B3B"/>
                </a:solidFill>
                <a:effectLst/>
                <a:latin typeface="Amasis MT Pro Black" panose="02040A04050005020304" pitchFamily="18" charset="0"/>
              </a:rPr>
              <a:t>60%∗</a:t>
            </a:r>
            <a:r>
              <a:rPr lang="ja-JP" altLang="en-US" sz="1400" b="0" i="0" dirty="0">
                <a:solidFill>
                  <a:srgbClr val="3B3B3B"/>
                </a:solidFill>
                <a:effectLst/>
                <a:latin typeface="Amasis MT Pro Black" panose="02040A04050005020304" pitchFamily="18" charset="0"/>
              </a:rPr>
              <a:t>が、</a:t>
            </a:r>
            <a:r>
              <a:rPr lang="en-US" altLang="ja-JP" sz="1400" b="0" i="0" dirty="0">
                <a:solidFill>
                  <a:srgbClr val="3B3B3B"/>
                </a:solidFill>
                <a:effectLst/>
                <a:latin typeface="Amasis MT Pro Black" panose="02040A04050005020304" pitchFamily="18" charset="0"/>
              </a:rPr>
              <a:t>1</a:t>
            </a:r>
            <a:r>
              <a:rPr lang="ja-JP" altLang="en-US" sz="1400" b="0" i="0" dirty="0">
                <a:solidFill>
                  <a:srgbClr val="3B3B3B"/>
                </a:solidFill>
                <a:effectLst/>
                <a:latin typeface="Amasis MT Pro Black" panose="02040A04050005020304" pitchFamily="18" charset="0"/>
              </a:rPr>
              <a:t>年以内に焼却か埋め立てで処分されます。「</a:t>
            </a:r>
            <a:r>
              <a:rPr lang="en-US" altLang="ja-JP" sz="1400" b="0" i="0" dirty="0">
                <a:solidFill>
                  <a:srgbClr val="3B3B3B"/>
                </a:solidFill>
                <a:effectLst/>
                <a:latin typeface="Amasis MT Pro Black" panose="02040A04050005020304" pitchFamily="18" charset="0"/>
              </a:rPr>
              <a:t>FROMSTOCK</a:t>
            </a:r>
            <a:r>
              <a:rPr lang="ja-JP" altLang="en-US" sz="1400" b="0" i="0" dirty="0">
                <a:solidFill>
                  <a:srgbClr val="3B3B3B"/>
                </a:solidFill>
                <a:effectLst/>
                <a:latin typeface="Amasis MT Pro Black" panose="02040A04050005020304" pitchFamily="18" charset="0"/>
              </a:rPr>
              <a:t>（フロムストック）」は、シンプルでロスの少ない「黒染め」で、キズや汚れも含めて新しい価値に転換します。生産・消費・廃棄という一方通行の仕組みではなく、循環型のファッションの楽しみ方を、お客さまと共に作り上げていきます。</a:t>
            </a:r>
            <a:br>
              <a:rPr lang="ja-JP" altLang="en-US" sz="1400" dirty="0">
                <a:latin typeface="Amasis MT Pro Black" panose="02040A04050005020304" pitchFamily="18" charset="0"/>
              </a:rPr>
            </a:br>
            <a:r>
              <a:rPr lang="ja-JP" altLang="en-US" sz="1400" b="0" i="0" dirty="0">
                <a:solidFill>
                  <a:srgbClr val="3B3B3B"/>
                </a:solidFill>
                <a:effectLst/>
                <a:latin typeface="Amasis MT Pro Black" panose="02040A04050005020304" pitchFamily="18" charset="0"/>
              </a:rPr>
              <a:t>∗参考資料：</a:t>
            </a:r>
            <a:r>
              <a:rPr lang="en-US" altLang="ja-JP" sz="1400" b="0" i="0" dirty="0">
                <a:solidFill>
                  <a:srgbClr val="3B3B3B"/>
                </a:solidFill>
                <a:effectLst/>
                <a:latin typeface="Amasis MT Pro Black" panose="02040A04050005020304" pitchFamily="18" charset="0"/>
              </a:rPr>
              <a:t>IMechE</a:t>
            </a:r>
            <a:r>
              <a:rPr lang="ja-JP" altLang="en-US" sz="1400" b="0" i="0" dirty="0">
                <a:solidFill>
                  <a:srgbClr val="3B3B3B"/>
                </a:solidFill>
                <a:effectLst/>
                <a:latin typeface="Amasis MT Pro Black" panose="02040A04050005020304" pitchFamily="18" charset="0"/>
              </a:rPr>
              <a:t>（英国機械学会）</a:t>
            </a:r>
            <a:r>
              <a:rPr lang="en-US" altLang="ja-JP" sz="1400" b="0" i="0" dirty="0">
                <a:solidFill>
                  <a:srgbClr val="3B3B3B"/>
                </a:solidFill>
                <a:effectLst/>
                <a:latin typeface="Amasis MT Pro Black" panose="02040A04050005020304" pitchFamily="18" charset="0"/>
              </a:rPr>
              <a:t>, 2018, “Engineering Out Fashion Waste“</a:t>
            </a:r>
            <a:br>
              <a:rPr lang="ja-JP" altLang="en-US" sz="1400" dirty="0">
                <a:latin typeface="Amasis MT Pro Black" panose="02040A04050005020304" pitchFamily="18" charset="0"/>
              </a:rPr>
            </a:br>
            <a:r>
              <a:rPr lang="ja-JP" altLang="en-US" sz="1400" b="0" i="0" dirty="0">
                <a:solidFill>
                  <a:srgbClr val="3B3B3B"/>
                </a:solidFill>
                <a:effectLst/>
                <a:latin typeface="Amasis MT Pro Black" panose="02040A04050005020304" pitchFamily="18" charset="0"/>
              </a:rPr>
              <a:t>・公式</a:t>
            </a:r>
            <a:r>
              <a:rPr lang="en-US" altLang="ja-JP" sz="1400" b="0" i="0" dirty="0">
                <a:solidFill>
                  <a:srgbClr val="3B3B3B"/>
                </a:solidFill>
                <a:effectLst/>
                <a:latin typeface="Amasis MT Pro Black" panose="02040A04050005020304" pitchFamily="18" charset="0"/>
              </a:rPr>
              <a:t>WEB</a:t>
            </a:r>
            <a:r>
              <a:rPr lang="ja-JP" altLang="en-US" sz="1400" b="0" i="0" dirty="0">
                <a:solidFill>
                  <a:srgbClr val="3B3B3B"/>
                </a:solidFill>
                <a:effectLst/>
                <a:latin typeface="Amasis MT Pro Black" panose="02040A04050005020304" pitchFamily="18" charset="0"/>
              </a:rPr>
              <a:t>サイト：</a:t>
            </a:r>
            <a:r>
              <a:rPr lang="en-US" altLang="ja-JP" sz="1400" b="0" i="0" u="none" strike="noStrike" dirty="0">
                <a:solidFill>
                  <a:srgbClr val="358CDA"/>
                </a:solidFill>
                <a:effectLst/>
                <a:latin typeface="Amasis MT Pro Black" panose="02040A04050005020304" pitchFamily="18" charset="0"/>
                <a:hlinkClick r:id="rId5"/>
              </a:rPr>
              <a:t>https://fromstock.jp</a:t>
            </a:r>
            <a:br>
              <a:rPr lang="ja-JP" altLang="en-US" sz="1400" dirty="0">
                <a:latin typeface="Amasis MT Pro Black" panose="02040A04050005020304" pitchFamily="18" charset="0"/>
              </a:rPr>
            </a:br>
            <a:r>
              <a:rPr lang="ja-JP" altLang="en-US" sz="1400" b="0" i="0" dirty="0">
                <a:solidFill>
                  <a:srgbClr val="3B3B3B"/>
                </a:solidFill>
                <a:effectLst/>
                <a:latin typeface="Amasis MT Pro Black" panose="02040A04050005020304" pitchFamily="18" charset="0"/>
              </a:rPr>
              <a:t>・公式</a:t>
            </a:r>
            <a:r>
              <a:rPr lang="en-US" altLang="ja-JP" sz="1400" b="0" i="0" dirty="0">
                <a:solidFill>
                  <a:srgbClr val="3B3B3B"/>
                </a:solidFill>
                <a:effectLst/>
                <a:latin typeface="Amasis MT Pro Black" panose="02040A04050005020304" pitchFamily="18" charset="0"/>
              </a:rPr>
              <a:t>WEB</a:t>
            </a:r>
            <a:r>
              <a:rPr lang="ja-JP" altLang="en-US" sz="1400" b="0" i="0" dirty="0">
                <a:solidFill>
                  <a:srgbClr val="3B3B3B"/>
                </a:solidFill>
                <a:effectLst/>
                <a:latin typeface="Amasis MT Pro Black" panose="02040A04050005020304" pitchFamily="18" charset="0"/>
              </a:rPr>
              <a:t>ストア：</a:t>
            </a:r>
            <a:r>
              <a:rPr lang="en-US" altLang="ja-JP" sz="1400" b="0" i="0" u="none" strike="noStrike" dirty="0">
                <a:solidFill>
                  <a:srgbClr val="358CDA"/>
                </a:solidFill>
                <a:effectLst/>
                <a:latin typeface="Amasis MT Pro Black" panose="02040A04050005020304" pitchFamily="18" charset="0"/>
                <a:hlinkClick r:id="rId6"/>
              </a:rPr>
              <a:t>https://www.dot-st.com/fromstock/</a:t>
            </a:r>
            <a:br>
              <a:rPr lang="ja-JP" altLang="en-US" sz="1400" dirty="0">
                <a:latin typeface="Amasis MT Pro Black" panose="02040A04050005020304" pitchFamily="18" charset="0"/>
              </a:rPr>
            </a:br>
            <a:r>
              <a:rPr lang="ja-JP" altLang="en-US" sz="1400" b="0" i="0" dirty="0">
                <a:solidFill>
                  <a:srgbClr val="3B3B3B"/>
                </a:solidFill>
                <a:effectLst/>
                <a:latin typeface="Amasis MT Pro Black" panose="02040A04050005020304" pitchFamily="18" charset="0"/>
              </a:rPr>
              <a:t>・公式</a:t>
            </a:r>
            <a:r>
              <a:rPr lang="en-US" altLang="ja-JP" sz="1400" b="0" i="0" dirty="0">
                <a:solidFill>
                  <a:srgbClr val="3B3B3B"/>
                </a:solidFill>
                <a:effectLst/>
                <a:latin typeface="Amasis MT Pro Black" panose="02040A04050005020304" pitchFamily="18" charset="0"/>
              </a:rPr>
              <a:t>Instagram</a:t>
            </a:r>
            <a:r>
              <a:rPr lang="ja-JP" altLang="en-US" sz="1400" b="0" i="0" dirty="0">
                <a:solidFill>
                  <a:srgbClr val="3B3B3B"/>
                </a:solidFill>
                <a:effectLst/>
                <a:latin typeface="Amasis MT Pro Black" panose="02040A04050005020304" pitchFamily="18" charset="0"/>
              </a:rPr>
              <a:t>：</a:t>
            </a:r>
            <a:r>
              <a:rPr lang="en-US" altLang="ja-JP" sz="1400" b="0" i="0" u="none" strike="noStrike" dirty="0">
                <a:solidFill>
                  <a:srgbClr val="358CDA"/>
                </a:solidFill>
                <a:effectLst/>
                <a:latin typeface="Amasis MT Pro Black" panose="02040A04050005020304" pitchFamily="18" charset="0"/>
                <a:hlinkClick r:id="rId7"/>
              </a:rPr>
              <a:t>https://www.instagram.com/fromstock_official</a:t>
            </a:r>
            <a:endParaRPr lang="ja-JP" altLang="en-US" sz="1400" dirty="0">
              <a:latin typeface="Amasis MT Pro Black" panose="02040A04050005020304" pitchFamily="18" charset="0"/>
            </a:endParaRPr>
          </a:p>
        </p:txBody>
      </p:sp>
      <p:sp>
        <p:nvSpPr>
          <p:cNvPr id="13" name="テキスト ボックス 12">
            <a:extLst>
              <a:ext uri="{FF2B5EF4-FFF2-40B4-BE49-F238E27FC236}">
                <a16:creationId xmlns:a16="http://schemas.microsoft.com/office/drawing/2014/main" id="{3CCE5D23-8860-41F2-B424-0F82802C39DE}"/>
              </a:ext>
            </a:extLst>
          </p:cNvPr>
          <p:cNvSpPr txBox="1"/>
          <p:nvPr/>
        </p:nvSpPr>
        <p:spPr>
          <a:xfrm rot="20540618">
            <a:off x="561975" y="3641108"/>
            <a:ext cx="6096000" cy="276999"/>
          </a:xfrm>
          <a:prstGeom prst="rect">
            <a:avLst/>
          </a:prstGeom>
          <a:noFill/>
        </p:spPr>
        <p:txBody>
          <a:bodyPr wrap="square">
            <a:spAutoFit/>
          </a:bodyPr>
          <a:lstStyle/>
          <a:p>
            <a:r>
              <a:rPr lang="en-US" altLang="ja-JP" sz="1200" dirty="0">
                <a:solidFill>
                  <a:schemeClr val="bg2"/>
                </a:solidFill>
                <a:latin typeface="Amasis MT Pro Black" panose="02040A04050005020304" pitchFamily="18" charset="0"/>
              </a:rPr>
              <a:t>https://prtimes.jp/main/html/rd/p/000001233.000001304.html</a:t>
            </a:r>
            <a:endParaRPr lang="ja-JP" altLang="en-US" sz="1200" dirty="0">
              <a:solidFill>
                <a:schemeClr val="bg2"/>
              </a:solidFill>
              <a:latin typeface="Amasis MT Pro Black" panose="02040A04050005020304" pitchFamily="18" charset="0"/>
            </a:endParaRPr>
          </a:p>
        </p:txBody>
      </p:sp>
    </p:spTree>
    <p:extLst>
      <p:ext uri="{BB962C8B-B14F-4D97-AF65-F5344CB8AC3E}">
        <p14:creationId xmlns:p14="http://schemas.microsoft.com/office/powerpoint/2010/main" val="2372228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55AC7BE-D27F-491B-A6BF-1A2C88B50017}"/>
              </a:ext>
            </a:extLst>
          </p:cNvPr>
          <p:cNvPicPr>
            <a:picLocks noChangeAspect="1"/>
          </p:cNvPicPr>
          <p:nvPr/>
        </p:nvPicPr>
        <p:blipFill>
          <a:blip r:embed="rId2"/>
          <a:stretch>
            <a:fillRect/>
          </a:stretch>
        </p:blipFill>
        <p:spPr>
          <a:xfrm>
            <a:off x="1315452" y="4404381"/>
            <a:ext cx="6096000" cy="2355418"/>
          </a:xfrm>
          <a:prstGeom prst="rect">
            <a:avLst/>
          </a:prstGeom>
        </p:spPr>
      </p:pic>
      <p:pic>
        <p:nvPicPr>
          <p:cNvPr id="6146" name="Picture 2">
            <a:extLst>
              <a:ext uri="{FF2B5EF4-FFF2-40B4-BE49-F238E27FC236}">
                <a16:creationId xmlns:a16="http://schemas.microsoft.com/office/drawing/2014/main" id="{22D30D1D-C129-40E8-8D8C-143636ED7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7" y="2686159"/>
            <a:ext cx="5966454" cy="22075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55C647B-DA23-426C-B6CF-F2AE9F42D0CE}"/>
              </a:ext>
            </a:extLst>
          </p:cNvPr>
          <p:cNvSpPr txBox="1"/>
          <p:nvPr/>
        </p:nvSpPr>
        <p:spPr>
          <a:xfrm>
            <a:off x="3918861" y="65315"/>
            <a:ext cx="4332514" cy="461665"/>
          </a:xfrm>
          <a:prstGeom prst="rect">
            <a:avLst/>
          </a:prstGeom>
          <a:noFill/>
        </p:spPr>
        <p:txBody>
          <a:bodyPr wrap="square" rtlCol="0">
            <a:spAutoFit/>
          </a:bodyPr>
          <a:lstStyle/>
          <a:p>
            <a:pPr algn="ctr"/>
            <a:r>
              <a:rPr kumimoji="1" lang="ja-JP" altLang="en-US" sz="2400" b="1" dirty="0">
                <a:latin typeface="BIZ UDゴシック" panose="020B0400000000000000" pitchFamily="49" charset="-128"/>
                <a:ea typeface="BIZ UDゴシック" panose="020B0400000000000000" pitchFamily="49" charset="-128"/>
              </a:rPr>
              <a:t>化粧品バルクアップサイクル</a:t>
            </a:r>
          </a:p>
        </p:txBody>
      </p:sp>
      <p:sp>
        <p:nvSpPr>
          <p:cNvPr id="11" name="テキスト ボックス 10">
            <a:extLst>
              <a:ext uri="{FF2B5EF4-FFF2-40B4-BE49-F238E27FC236}">
                <a16:creationId xmlns:a16="http://schemas.microsoft.com/office/drawing/2014/main" id="{57C4510B-FF97-4FC9-89CB-8893A1CECD7C}"/>
              </a:ext>
            </a:extLst>
          </p:cNvPr>
          <p:cNvSpPr txBox="1"/>
          <p:nvPr/>
        </p:nvSpPr>
        <p:spPr>
          <a:xfrm>
            <a:off x="206829" y="751344"/>
            <a:ext cx="11669485" cy="2062103"/>
          </a:xfrm>
          <a:prstGeom prst="rect">
            <a:avLst/>
          </a:prstGeom>
          <a:noFill/>
        </p:spPr>
        <p:txBody>
          <a:bodyPr wrap="square">
            <a:spAutoFit/>
          </a:bodyPr>
          <a:lstStyle/>
          <a:p>
            <a:r>
              <a:rPr lang="ja-JP" altLang="en-US" sz="1600" b="1" i="0" dirty="0">
                <a:solidFill>
                  <a:srgbClr val="353535"/>
                </a:solidFill>
                <a:effectLst/>
                <a:latin typeface="Amasis MT Pro Medium" panose="02040604050005020304" pitchFamily="18" charset="0"/>
                <a:ea typeface="Meiryo" panose="020B0604030504040204" pitchFamily="50" charset="-128"/>
              </a:rPr>
              <a:t>多くの化粧品メーカー・色材メーカーにおいて、研究・開発工程や、品質を維持するために市場に出せなくなってしまった化粧品バルクが発生し、廃棄物されている。</a:t>
            </a:r>
            <a:br>
              <a:rPr lang="ja-JP" altLang="en-US" sz="1600" b="1" dirty="0">
                <a:latin typeface="Amasis MT Pro Medium" panose="02040604050005020304" pitchFamily="18" charset="0"/>
              </a:rPr>
            </a:br>
            <a:r>
              <a:rPr lang="ja-JP" altLang="en-US" sz="1600" b="1" i="0" dirty="0">
                <a:solidFill>
                  <a:srgbClr val="353535"/>
                </a:solidFill>
                <a:effectLst/>
                <a:latin typeface="Amasis MT Pro Medium" panose="02040604050005020304" pitchFamily="18" charset="0"/>
                <a:ea typeface="Meiryo" panose="020B0604030504040204" pitchFamily="50" charset="-128"/>
              </a:rPr>
              <a:t>これまでは、化粧品の空容器などのリサイクルは進んできたが、化粧品バルクの再利用については限定的。</a:t>
            </a:r>
            <a:br>
              <a:rPr lang="ja-JP" altLang="en-US" sz="1600" b="1" dirty="0">
                <a:latin typeface="Amasis MT Pro Medium" panose="02040604050005020304" pitchFamily="18" charset="0"/>
              </a:rPr>
            </a:br>
            <a:br>
              <a:rPr lang="ja-JP" altLang="en-US" sz="1600" b="1" dirty="0">
                <a:latin typeface="Amasis MT Pro Medium" panose="02040604050005020304" pitchFamily="18" charset="0"/>
              </a:rPr>
            </a:br>
            <a:r>
              <a:rPr lang="ja-JP" altLang="en-US" sz="1600" b="1" i="0" dirty="0">
                <a:solidFill>
                  <a:srgbClr val="353535"/>
                </a:solidFill>
                <a:effectLst/>
                <a:latin typeface="Amasis MT Pro Medium" panose="02040604050005020304" pitchFamily="18" charset="0"/>
                <a:ea typeface="Meiryo" panose="020B0604030504040204" pitchFamily="50" charset="-128"/>
              </a:rPr>
              <a:t>モーンガータ社は、廃棄される化粧品バルクを自社特許技術である</a:t>
            </a:r>
            <a:r>
              <a:rPr lang="en-US" altLang="ja-JP" sz="1600" b="1" i="0" dirty="0">
                <a:solidFill>
                  <a:srgbClr val="353535"/>
                </a:solidFill>
                <a:effectLst/>
                <a:latin typeface="Amasis MT Pro Medium" panose="02040604050005020304" pitchFamily="18" charset="0"/>
                <a:ea typeface="Meiryo" panose="020B0604030504040204" pitchFamily="50" charset="-128"/>
              </a:rPr>
              <a:t>magic water</a:t>
            </a:r>
            <a:r>
              <a:rPr lang="ja-JP" altLang="en-US" sz="1600" b="1" i="0" dirty="0">
                <a:solidFill>
                  <a:srgbClr val="353535"/>
                </a:solidFill>
                <a:effectLst/>
                <a:latin typeface="Amasis MT Pro Medium" panose="02040604050005020304" pitchFamily="18" charset="0"/>
                <a:ea typeface="Meiryo" panose="020B0604030504040204" pitchFamily="50" charset="-128"/>
              </a:rPr>
              <a:t>を用いて、絵の具・墨汁などの画材としてだけでなく、ジェルネイル・アクセサリー・キーホルダー・キャンドル・レンガなどの雑貨創作に活用できる色材（</a:t>
            </a:r>
            <a:r>
              <a:rPr lang="en-US" altLang="ja-JP" sz="1600" b="1" i="0" dirty="0" err="1">
                <a:solidFill>
                  <a:srgbClr val="353535"/>
                </a:solidFill>
                <a:effectLst/>
                <a:latin typeface="Amasis MT Pro Medium" panose="02040604050005020304" pitchFamily="18" charset="0"/>
                <a:ea typeface="Meiryo" panose="020B0604030504040204" pitchFamily="50" charset="-128"/>
              </a:rPr>
              <a:t>SminkArt</a:t>
            </a:r>
            <a:r>
              <a:rPr lang="en-US" altLang="ja-JP" sz="1600" b="1" i="0" dirty="0">
                <a:solidFill>
                  <a:srgbClr val="353535"/>
                </a:solidFill>
                <a:effectLst/>
                <a:latin typeface="Amasis MT Pro Medium" panose="02040604050005020304" pitchFamily="18" charset="0"/>
                <a:ea typeface="Meiryo" panose="020B0604030504040204" pitchFamily="50" charset="-128"/>
              </a:rPr>
              <a:t>® </a:t>
            </a:r>
            <a:r>
              <a:rPr lang="ja-JP" altLang="en-US" sz="1600" b="1" i="0" dirty="0">
                <a:solidFill>
                  <a:srgbClr val="353535"/>
                </a:solidFill>
                <a:effectLst/>
                <a:latin typeface="Amasis MT Pro Medium" panose="02040604050005020304" pitchFamily="18" charset="0"/>
                <a:ea typeface="Meiryo" panose="020B0604030504040204" pitchFamily="50" charset="-128"/>
              </a:rPr>
              <a:t>ときめくペイント）を開発し販売している。この色材は、化粧品からできていることから肌付着時のリスクも低く、さらには既存の色材にはない化粧品特有のニュアンスで表現できることから需要が高まっている。</a:t>
            </a:r>
            <a:endParaRPr lang="ja-JP" altLang="en-US" sz="1600" b="1" dirty="0">
              <a:latin typeface="Amasis MT Pro Medium" panose="02040604050005020304" pitchFamily="18" charset="0"/>
            </a:endParaRPr>
          </a:p>
        </p:txBody>
      </p:sp>
      <p:pic>
        <p:nvPicPr>
          <p:cNvPr id="7" name="図 6">
            <a:extLst>
              <a:ext uri="{FF2B5EF4-FFF2-40B4-BE49-F238E27FC236}">
                <a16:creationId xmlns:a16="http://schemas.microsoft.com/office/drawing/2014/main" id="{69E10F65-6508-4632-9BD4-E21417138F76}"/>
              </a:ext>
            </a:extLst>
          </p:cNvPr>
          <p:cNvPicPr>
            <a:picLocks noChangeAspect="1"/>
          </p:cNvPicPr>
          <p:nvPr/>
        </p:nvPicPr>
        <p:blipFill>
          <a:blip r:embed="rId4"/>
          <a:stretch>
            <a:fillRect/>
          </a:stretch>
        </p:blipFill>
        <p:spPr>
          <a:xfrm>
            <a:off x="6085118" y="3175524"/>
            <a:ext cx="5791196" cy="3514639"/>
          </a:xfrm>
          <a:prstGeom prst="rect">
            <a:avLst/>
          </a:prstGeom>
        </p:spPr>
      </p:pic>
    </p:spTree>
    <p:extLst>
      <p:ext uri="{BB962C8B-B14F-4D97-AF65-F5344CB8AC3E}">
        <p14:creationId xmlns:p14="http://schemas.microsoft.com/office/powerpoint/2010/main" val="2671328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83073"/>
            <a:ext cx="9378099" cy="584775"/>
          </a:xfrm>
          <a:prstGeom prst="rect">
            <a:avLst/>
          </a:prstGeom>
          <a:noFill/>
        </p:spPr>
        <p:txBody>
          <a:bodyPr wrap="square" rtlCol="0">
            <a:spAutoFit/>
          </a:bodyPr>
          <a:lstStyle/>
          <a:p>
            <a:pPr algn="ctr"/>
            <a:r>
              <a:rPr lang="ja-JP" altLang="en-US" sz="3200" dirty="0">
                <a:latin typeface="Yet R" panose="02030504000101010101" pitchFamily="18" charset="-127"/>
                <a:ea typeface="Yet R" panose="02030504000101010101" pitchFamily="18" charset="-127"/>
              </a:rPr>
              <a:t>アップサイクル技術とは？</a:t>
            </a:r>
            <a:endParaRPr kumimoji="1" lang="en-US" altLang="ja-JP" sz="1050" dirty="0">
              <a:latin typeface="Yet R" panose="02030504000101010101" pitchFamily="18" charset="-127"/>
              <a:ea typeface="Yet R" panose="02030504000101010101" pitchFamily="18" charset="-127"/>
            </a:endParaRPr>
          </a:p>
        </p:txBody>
      </p:sp>
      <p:sp>
        <p:nvSpPr>
          <p:cNvPr id="6" name="テキスト ボックス 5">
            <a:extLst>
              <a:ext uri="{FF2B5EF4-FFF2-40B4-BE49-F238E27FC236}">
                <a16:creationId xmlns:a16="http://schemas.microsoft.com/office/drawing/2014/main" id="{D1E97E52-D68C-4B08-8D8D-5B6D84B2A93D}"/>
              </a:ext>
            </a:extLst>
          </p:cNvPr>
          <p:cNvSpPr txBox="1"/>
          <p:nvPr/>
        </p:nvSpPr>
        <p:spPr>
          <a:xfrm>
            <a:off x="275304" y="5473005"/>
            <a:ext cx="11916696" cy="1384995"/>
          </a:xfrm>
          <a:prstGeom prst="rect">
            <a:avLst/>
          </a:prstGeom>
          <a:noFill/>
        </p:spPr>
        <p:txBody>
          <a:bodyPr wrap="square">
            <a:spAutoFit/>
          </a:bodyPr>
          <a:lstStyle/>
          <a:p>
            <a:r>
              <a:rPr lang="ja-JP" altLang="en-US" sz="2800" b="0" i="0" dirty="0">
                <a:solidFill>
                  <a:srgbClr val="333333"/>
                </a:solidFill>
                <a:effectLst/>
                <a:latin typeface="UD デジタル 教科書体 N-B" panose="02020700000000000000" pitchFamily="17" charset="-128"/>
                <a:ea typeface="UD デジタル 教科書体 N-B" panose="02020700000000000000" pitchFamily="17" charset="-128"/>
              </a:rPr>
              <a:t>廃棄物や未利用資源に「物性向上」や「新機能」、又は付加価値品への転換などを伴う、リサイクルプロセスを「アップサイクル（アップグレードリサイクル）」と呼ぶ。</a:t>
            </a:r>
            <a:endParaRPr lang="ja-JP" altLang="en-US" sz="2800" dirty="0">
              <a:latin typeface="UD デジタル 教科書体 N-B" panose="02020700000000000000" pitchFamily="17" charset="-128"/>
              <a:ea typeface="UD デジタル 教科書体 N-B" panose="02020700000000000000" pitchFamily="17" charset="-128"/>
            </a:endParaRPr>
          </a:p>
        </p:txBody>
      </p:sp>
      <p:sp>
        <p:nvSpPr>
          <p:cNvPr id="8" name="テキスト ボックス 7">
            <a:extLst>
              <a:ext uri="{FF2B5EF4-FFF2-40B4-BE49-F238E27FC236}">
                <a16:creationId xmlns:a16="http://schemas.microsoft.com/office/drawing/2014/main" id="{972A55D8-586F-4A42-B8BC-512A9B01BACD}"/>
              </a:ext>
            </a:extLst>
          </p:cNvPr>
          <p:cNvSpPr txBox="1"/>
          <p:nvPr/>
        </p:nvSpPr>
        <p:spPr>
          <a:xfrm>
            <a:off x="533859" y="1252623"/>
            <a:ext cx="11045624" cy="1077218"/>
          </a:xfrm>
          <a:prstGeom prst="rect">
            <a:avLst/>
          </a:prstGeom>
          <a:noFill/>
        </p:spPr>
        <p:txBody>
          <a:bodyPr wrap="square">
            <a:spAutoFit/>
          </a:bodyPr>
          <a:lstStyle/>
          <a:p>
            <a:r>
              <a:rPr lang="ja-JP" altLang="ja-JP" sz="3200" b="1" kern="0" dirty="0">
                <a:effectLst/>
                <a:latin typeface="BIZ UDPゴシック" panose="020B0400000000000000" pitchFamily="50" charset="-128"/>
                <a:ea typeface="BIZ UDPゴシック" panose="020B0400000000000000" pitchFamily="50" charset="-128"/>
                <a:cs typeface="ＭＳ Ｐゴシック" panose="020B0600070205080204" pitchFamily="50" charset="-128"/>
              </a:rPr>
              <a:t>アップサイクルとは、廃棄物</a:t>
            </a:r>
            <a:r>
              <a:rPr lang="ja-JP" altLang="en-US" sz="3200" b="1" kern="0" dirty="0">
                <a:effectLst/>
                <a:latin typeface="BIZ UDPゴシック" panose="020B0400000000000000" pitchFamily="50" charset="-128"/>
                <a:ea typeface="BIZ UDPゴシック" panose="020B0400000000000000" pitchFamily="50" charset="-128"/>
                <a:cs typeface="ＭＳ Ｐゴシック" panose="020B0600070205080204" pitchFamily="50" charset="-128"/>
              </a:rPr>
              <a:t>（又は未利用資源）</a:t>
            </a:r>
            <a:r>
              <a:rPr lang="ja-JP" altLang="ja-JP" sz="3200" b="1" kern="0" dirty="0">
                <a:effectLst/>
                <a:latin typeface="BIZ UDPゴシック" panose="020B0400000000000000" pitchFamily="50" charset="-128"/>
                <a:ea typeface="BIZ UDPゴシック" panose="020B0400000000000000" pitchFamily="50" charset="-128"/>
                <a:cs typeface="ＭＳ Ｐゴシック" panose="020B0600070205080204" pitchFamily="50" charset="-128"/>
              </a:rPr>
              <a:t>から付加価値の高い再利用品を作り出すこと。</a:t>
            </a:r>
            <a:endParaRPr lang="ja-JP" altLang="en-US" sz="3200" b="1" dirty="0">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CAE4CC7F-6303-4FAE-8AE4-9978ED19B00A}"/>
              </a:ext>
            </a:extLst>
          </p:cNvPr>
          <p:cNvPicPr>
            <a:picLocks noChangeAspect="1"/>
          </p:cNvPicPr>
          <p:nvPr/>
        </p:nvPicPr>
        <p:blipFill>
          <a:blip r:embed="rId2"/>
          <a:stretch>
            <a:fillRect/>
          </a:stretch>
        </p:blipFill>
        <p:spPr>
          <a:xfrm>
            <a:off x="3422196" y="2477043"/>
            <a:ext cx="4794763" cy="2872895"/>
          </a:xfrm>
          <a:prstGeom prst="rect">
            <a:avLst/>
          </a:prstGeom>
        </p:spPr>
      </p:pic>
    </p:spTree>
    <p:extLst>
      <p:ext uri="{BB962C8B-B14F-4D97-AF65-F5344CB8AC3E}">
        <p14:creationId xmlns:p14="http://schemas.microsoft.com/office/powerpoint/2010/main" val="485694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A4156C5-5E0C-42A4-B89A-374D8A373C43}"/>
              </a:ext>
            </a:extLst>
          </p:cNvPr>
          <p:cNvPicPr>
            <a:picLocks noChangeAspect="1"/>
          </p:cNvPicPr>
          <p:nvPr/>
        </p:nvPicPr>
        <p:blipFill>
          <a:blip r:embed="rId2"/>
          <a:stretch>
            <a:fillRect/>
          </a:stretch>
        </p:blipFill>
        <p:spPr>
          <a:xfrm>
            <a:off x="576262" y="119062"/>
            <a:ext cx="11039475" cy="6619875"/>
          </a:xfrm>
          <a:prstGeom prst="rect">
            <a:avLst/>
          </a:prstGeom>
        </p:spPr>
      </p:pic>
      <p:sp>
        <p:nvSpPr>
          <p:cNvPr id="12" name="テキスト ボックス 11">
            <a:extLst>
              <a:ext uri="{FF2B5EF4-FFF2-40B4-BE49-F238E27FC236}">
                <a16:creationId xmlns:a16="http://schemas.microsoft.com/office/drawing/2014/main" id="{64904E1E-16B8-46B9-9816-6C7AC7902C8B}"/>
              </a:ext>
            </a:extLst>
          </p:cNvPr>
          <p:cNvSpPr txBox="1"/>
          <p:nvPr/>
        </p:nvSpPr>
        <p:spPr>
          <a:xfrm>
            <a:off x="3047999" y="6431160"/>
            <a:ext cx="6096000" cy="307777"/>
          </a:xfrm>
          <a:prstGeom prst="rect">
            <a:avLst/>
          </a:prstGeom>
          <a:noFill/>
        </p:spPr>
        <p:txBody>
          <a:bodyPr wrap="square">
            <a:spAutoFit/>
          </a:bodyPr>
          <a:lstStyle/>
          <a:p>
            <a:pPr algn="ctr"/>
            <a:r>
              <a:rPr lang="en-US" altLang="ja-JP" sz="1400" dirty="0">
                <a:solidFill>
                  <a:schemeClr val="bg1"/>
                </a:solidFill>
                <a:latin typeface="Amasis MT Pro Black" panose="02040A04050005020304" pitchFamily="18" charset="0"/>
                <a:ea typeface="BIZ UDゴシック" panose="020B0400000000000000" pitchFamily="49" charset="-128"/>
              </a:rPr>
              <a:t>https://foodrecovery.jp/</a:t>
            </a:r>
            <a:endParaRPr lang="ja-JP" altLang="en-US" sz="1400" dirty="0">
              <a:solidFill>
                <a:schemeClr val="bg1"/>
              </a:solidFill>
              <a:latin typeface="Amasis MT Pro Black" panose="02040A04050005020304" pitchFamily="18" charset="0"/>
              <a:ea typeface="BIZ UDゴシック" panose="020B0400000000000000" pitchFamily="49" charset="-128"/>
            </a:endParaRPr>
          </a:p>
        </p:txBody>
      </p:sp>
    </p:spTree>
    <p:extLst>
      <p:ext uri="{BB962C8B-B14F-4D97-AF65-F5344CB8AC3E}">
        <p14:creationId xmlns:p14="http://schemas.microsoft.com/office/powerpoint/2010/main" val="1893586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2E6A043-F298-4ED9-A0F8-CA5257D969F0}"/>
              </a:ext>
            </a:extLst>
          </p:cNvPr>
          <p:cNvPicPr>
            <a:picLocks noChangeAspect="1"/>
          </p:cNvPicPr>
          <p:nvPr/>
        </p:nvPicPr>
        <p:blipFill>
          <a:blip r:embed="rId2"/>
          <a:stretch>
            <a:fillRect/>
          </a:stretch>
        </p:blipFill>
        <p:spPr>
          <a:xfrm>
            <a:off x="499574" y="0"/>
            <a:ext cx="11192852" cy="6858000"/>
          </a:xfrm>
          <a:prstGeom prst="rect">
            <a:avLst/>
          </a:prstGeom>
        </p:spPr>
      </p:pic>
      <p:sp>
        <p:nvSpPr>
          <p:cNvPr id="12" name="テキスト ボックス 11">
            <a:extLst>
              <a:ext uri="{FF2B5EF4-FFF2-40B4-BE49-F238E27FC236}">
                <a16:creationId xmlns:a16="http://schemas.microsoft.com/office/drawing/2014/main" id="{64904E1E-16B8-46B9-9816-6C7AC7902C8B}"/>
              </a:ext>
            </a:extLst>
          </p:cNvPr>
          <p:cNvSpPr txBox="1"/>
          <p:nvPr/>
        </p:nvSpPr>
        <p:spPr>
          <a:xfrm>
            <a:off x="3047999" y="6550906"/>
            <a:ext cx="6096000" cy="307777"/>
          </a:xfrm>
          <a:prstGeom prst="rect">
            <a:avLst/>
          </a:prstGeom>
          <a:noFill/>
        </p:spPr>
        <p:txBody>
          <a:bodyPr wrap="square">
            <a:spAutoFit/>
          </a:bodyPr>
          <a:lstStyle/>
          <a:p>
            <a:pPr algn="ctr"/>
            <a:r>
              <a:rPr lang="en-US" altLang="ja-JP" sz="1400" dirty="0">
                <a:latin typeface="Amasis MT Pro Black" panose="02040A04050005020304" pitchFamily="18" charset="0"/>
                <a:ea typeface="BIZ UDゴシック" panose="020B0400000000000000" pitchFamily="49" charset="-128"/>
              </a:rPr>
              <a:t>https://foodrecovery.jp/</a:t>
            </a:r>
            <a:endParaRPr lang="ja-JP" altLang="en-US" sz="1400" dirty="0">
              <a:latin typeface="Amasis MT Pro Black" panose="02040A04050005020304" pitchFamily="18" charset="0"/>
              <a:ea typeface="BIZ UDゴシック" panose="020B0400000000000000" pitchFamily="49" charset="-128"/>
            </a:endParaRPr>
          </a:p>
        </p:txBody>
      </p:sp>
    </p:spTree>
    <p:extLst>
      <p:ext uri="{BB962C8B-B14F-4D97-AF65-F5344CB8AC3E}">
        <p14:creationId xmlns:p14="http://schemas.microsoft.com/office/powerpoint/2010/main" val="27792934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46556A2-4673-4EFF-BC44-7FA600CA55AA}"/>
              </a:ext>
            </a:extLst>
          </p:cNvPr>
          <p:cNvPicPr>
            <a:picLocks noChangeAspect="1"/>
          </p:cNvPicPr>
          <p:nvPr/>
        </p:nvPicPr>
        <p:blipFill>
          <a:blip r:embed="rId2"/>
          <a:stretch>
            <a:fillRect/>
          </a:stretch>
        </p:blipFill>
        <p:spPr>
          <a:xfrm>
            <a:off x="1431471" y="0"/>
            <a:ext cx="9329057" cy="6858000"/>
          </a:xfrm>
          <a:prstGeom prst="rect">
            <a:avLst/>
          </a:prstGeom>
        </p:spPr>
      </p:pic>
      <p:sp>
        <p:nvSpPr>
          <p:cNvPr id="12" name="テキスト ボックス 11">
            <a:extLst>
              <a:ext uri="{FF2B5EF4-FFF2-40B4-BE49-F238E27FC236}">
                <a16:creationId xmlns:a16="http://schemas.microsoft.com/office/drawing/2014/main" id="{64904E1E-16B8-46B9-9816-6C7AC7902C8B}"/>
              </a:ext>
            </a:extLst>
          </p:cNvPr>
          <p:cNvSpPr txBox="1"/>
          <p:nvPr/>
        </p:nvSpPr>
        <p:spPr>
          <a:xfrm>
            <a:off x="3047999" y="6540020"/>
            <a:ext cx="6096000" cy="307777"/>
          </a:xfrm>
          <a:prstGeom prst="rect">
            <a:avLst/>
          </a:prstGeom>
          <a:noFill/>
        </p:spPr>
        <p:txBody>
          <a:bodyPr wrap="square">
            <a:spAutoFit/>
          </a:bodyPr>
          <a:lstStyle/>
          <a:p>
            <a:pPr algn="ctr"/>
            <a:r>
              <a:rPr lang="en-US" altLang="ja-JP" sz="1400" dirty="0">
                <a:solidFill>
                  <a:schemeClr val="bg1"/>
                </a:solidFill>
                <a:latin typeface="Amasis MT Pro Black" panose="02040A04050005020304" pitchFamily="18" charset="0"/>
                <a:ea typeface="BIZ UDゴシック" panose="020B0400000000000000" pitchFamily="49" charset="-128"/>
              </a:rPr>
              <a:t>https://foodrecovery.jp/</a:t>
            </a:r>
            <a:endParaRPr lang="ja-JP" altLang="en-US" sz="1400" dirty="0">
              <a:solidFill>
                <a:schemeClr val="bg1"/>
              </a:solidFill>
              <a:latin typeface="Amasis MT Pro Black" panose="02040A04050005020304" pitchFamily="18" charset="0"/>
              <a:ea typeface="BIZ UDゴシック" panose="020B0400000000000000" pitchFamily="49" charset="-128"/>
            </a:endParaRPr>
          </a:p>
        </p:txBody>
      </p:sp>
    </p:spTree>
    <p:extLst>
      <p:ext uri="{BB962C8B-B14F-4D97-AF65-F5344CB8AC3E}">
        <p14:creationId xmlns:p14="http://schemas.microsoft.com/office/powerpoint/2010/main" val="1153065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当資料に掲載されているあらゆる内容は無断転載・複製を禁じます。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Tree>
    <p:extLst>
      <p:ext uri="{BB962C8B-B14F-4D97-AF65-F5344CB8AC3E}">
        <p14:creationId xmlns:p14="http://schemas.microsoft.com/office/powerpoint/2010/main" val="2029690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biz_046">
            <a:extLst>
              <a:ext uri="{FF2B5EF4-FFF2-40B4-BE49-F238E27FC236}">
                <a16:creationId xmlns:a16="http://schemas.microsoft.com/office/drawing/2014/main" id="{1D7FE9E9-B845-4406-9957-AD71B2B1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752" y="6266"/>
            <a:ext cx="780623" cy="78279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F063AC1-B6A1-437D-9E17-09A3FED2F192}"/>
              </a:ext>
            </a:extLst>
          </p:cNvPr>
          <p:cNvSpPr txBox="1"/>
          <p:nvPr/>
        </p:nvSpPr>
        <p:spPr>
          <a:xfrm>
            <a:off x="2653624" y="6396008"/>
            <a:ext cx="6884751" cy="461665"/>
          </a:xfrm>
          <a:prstGeom prst="rect">
            <a:avLst/>
          </a:prstGeom>
          <a:noFill/>
        </p:spPr>
        <p:txBody>
          <a:bodyPr wrap="square">
            <a:spAutoFit/>
          </a:bodyPr>
          <a:lstStyle/>
          <a:p>
            <a:r>
              <a:rPr lang="en-US" altLang="ja-JP" sz="2400" dirty="0">
                <a:latin typeface="Amasis MT Pro Black" panose="02040A04050005020304" pitchFamily="18" charset="0"/>
              </a:rPr>
              <a:t>https://forms.office.com/r/xxxxxxxxxx</a:t>
            </a:r>
            <a:endParaRPr lang="ja-JP" altLang="en-US" sz="2400" dirty="0">
              <a:latin typeface="Amasis MT Pro Black" panose="02040A04050005020304" pitchFamily="18" charset="0"/>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61320" y="141433"/>
            <a:ext cx="11264628" cy="523220"/>
          </a:xfrm>
          <a:prstGeom prst="rect">
            <a:avLst/>
          </a:prstGeom>
          <a:noFill/>
        </p:spPr>
        <p:txBody>
          <a:bodyPr wrap="square">
            <a:spAutoFit/>
          </a:bodyPr>
          <a:lstStyle/>
          <a:p>
            <a:pPr algn="ctr"/>
            <a:r>
              <a:rPr kumimoji="1" lang="ja-JP" altLang="en-US" sz="2800" dirty="0">
                <a:solidFill>
                  <a:sysClr val="windowText" lastClr="000000"/>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latin typeface="Amasis MT Pro Black" panose="02040A04050005020304" pitchFamily="18" charset="0"/>
            </a:endParaRPr>
          </a:p>
        </p:txBody>
      </p:sp>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5435" y="5804454"/>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四角形: 角を丸くする 8">
            <a:extLst>
              <a:ext uri="{FF2B5EF4-FFF2-40B4-BE49-F238E27FC236}">
                <a16:creationId xmlns:a16="http://schemas.microsoft.com/office/drawing/2014/main" id="{C6684E57-1A36-4E2A-A76A-099DBD0118FF}"/>
              </a:ext>
            </a:extLst>
          </p:cNvPr>
          <p:cNvSpPr/>
          <p:nvPr/>
        </p:nvSpPr>
        <p:spPr>
          <a:xfrm>
            <a:off x="3421626" y="1563329"/>
            <a:ext cx="4286864" cy="3844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QR</a:t>
            </a:r>
            <a:r>
              <a:rPr kumimoji="1" lang="ja-JP" altLang="en-US" sz="3600" dirty="0"/>
              <a:t>コード入る</a:t>
            </a:r>
          </a:p>
        </p:txBody>
      </p:sp>
    </p:spTree>
    <p:extLst>
      <p:ext uri="{BB962C8B-B14F-4D97-AF65-F5344CB8AC3E}">
        <p14:creationId xmlns:p14="http://schemas.microsoft.com/office/powerpoint/2010/main" val="3665696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76806" y="2764927"/>
            <a:ext cx="9378099" cy="1323439"/>
          </a:xfrm>
          <a:prstGeom prst="rect">
            <a:avLst/>
          </a:prstGeom>
          <a:noFill/>
        </p:spPr>
        <p:txBody>
          <a:bodyPr wrap="square" rtlCol="0">
            <a:spAutoFit/>
          </a:bodyPr>
          <a:lstStyle/>
          <a:p>
            <a:pPr algn="ctr"/>
            <a:r>
              <a:rPr lang="en-US" altLang="ja-JP" sz="8000" dirty="0">
                <a:latin typeface="Yet R" panose="02030504000101010101" pitchFamily="18" charset="-127"/>
                <a:ea typeface="Yet R" panose="02030504000101010101" pitchFamily="18" charset="-127"/>
              </a:rPr>
              <a:t>Backup Slide</a:t>
            </a:r>
            <a:endParaRPr kumimoji="1" lang="en-US" altLang="ja-JP" sz="3200"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10940905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6" descr="しまなみ海道 ルーツ探訪 大三島・伯方島">
            <a:extLst>
              <a:ext uri="{FF2B5EF4-FFF2-40B4-BE49-F238E27FC236}">
                <a16:creationId xmlns:a16="http://schemas.microsoft.com/office/drawing/2014/main" id="{F15B200B-1023-47CA-B724-8632A9630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468" y="754366"/>
            <a:ext cx="2384679" cy="95387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坂出市王越町の木沢塩田跡。左から１９９４年１１月、２０００年１０月、０１年１１月。アッケシソウの群生地がただの湿地のように姿を変えている">
            <a:extLst>
              <a:ext uri="{FF2B5EF4-FFF2-40B4-BE49-F238E27FC236}">
                <a16:creationId xmlns:a16="http://schemas.microsoft.com/office/drawing/2014/main" id="{05D0A5B1-8438-42E2-95E3-790A16ED8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8508" y="3222154"/>
            <a:ext cx="2838303" cy="162256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705E7DB-3025-44D5-AEF1-FCFF779C94D1}"/>
              </a:ext>
            </a:extLst>
          </p:cNvPr>
          <p:cNvSpPr txBox="1"/>
          <p:nvPr/>
        </p:nvSpPr>
        <p:spPr>
          <a:xfrm>
            <a:off x="8628434" y="2952506"/>
            <a:ext cx="2198452"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塩性植物アッケシソウ</a:t>
            </a:r>
          </a:p>
        </p:txBody>
      </p:sp>
      <p:sp>
        <p:nvSpPr>
          <p:cNvPr id="13" name="正方形/長方形 12">
            <a:extLst>
              <a:ext uri="{FF2B5EF4-FFF2-40B4-BE49-F238E27FC236}">
                <a16:creationId xmlns:a16="http://schemas.microsoft.com/office/drawing/2014/main" id="{401C7A71-9335-4CF5-8F85-04D6C7C465A1}"/>
              </a:ext>
            </a:extLst>
          </p:cNvPr>
          <p:cNvSpPr/>
          <p:nvPr/>
        </p:nvSpPr>
        <p:spPr>
          <a:xfrm>
            <a:off x="1903378" y="124142"/>
            <a:ext cx="8404699" cy="400110"/>
          </a:xfrm>
          <a:prstGeom prst="rect">
            <a:avLst/>
          </a:prstGeom>
        </p:spPr>
        <p:txBody>
          <a:bodyPr wrap="square">
            <a:spAutoFit/>
          </a:bodyPr>
          <a:lstStyle/>
          <a:p>
            <a:pPr algn="ctr"/>
            <a:r>
              <a:rPr lang="ja-JP" altLang="en-US" sz="2000" b="1" dirty="0">
                <a:solidFill>
                  <a:srgbClr val="002060"/>
                </a:solidFill>
                <a:latin typeface="UD デジタル 教科書体 NK-B" panose="02020700000000000000" pitchFamily="18" charset="-128"/>
                <a:ea typeface="UD デジタル 教科書体 NK-B" panose="02020700000000000000" pitchFamily="18" charset="-128"/>
              </a:rPr>
              <a:t>浮体式洋上風力をプラットフォームにした四国の塩田再産業化</a:t>
            </a:r>
            <a:endParaRPr lang="en-US" altLang="ja-JP" sz="2000" b="1" dirty="0">
              <a:solidFill>
                <a:srgbClr val="002060"/>
              </a:solidFill>
              <a:latin typeface="UD デジタル 教科書体 NK-B" panose="02020700000000000000" pitchFamily="18" charset="-128"/>
              <a:ea typeface="UD デジタル 教科書体 NK-B" panose="02020700000000000000" pitchFamily="18" charset="-128"/>
            </a:endParaRPr>
          </a:p>
        </p:txBody>
      </p:sp>
      <p:sp>
        <p:nvSpPr>
          <p:cNvPr id="8" name="テキスト ボックス 7">
            <a:extLst>
              <a:ext uri="{FF2B5EF4-FFF2-40B4-BE49-F238E27FC236}">
                <a16:creationId xmlns:a16="http://schemas.microsoft.com/office/drawing/2014/main" id="{AB49AB39-6DE5-4E92-AE2A-388FC0688ADB}"/>
              </a:ext>
            </a:extLst>
          </p:cNvPr>
          <p:cNvSpPr txBox="1"/>
          <p:nvPr/>
        </p:nvSpPr>
        <p:spPr>
          <a:xfrm>
            <a:off x="4703323" y="953193"/>
            <a:ext cx="2804809" cy="338554"/>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浮体式洋上風力プラットフォーム</a:t>
            </a:r>
          </a:p>
        </p:txBody>
      </p:sp>
      <p:sp>
        <p:nvSpPr>
          <p:cNvPr id="16" name="テキスト ボックス 15">
            <a:extLst>
              <a:ext uri="{FF2B5EF4-FFF2-40B4-BE49-F238E27FC236}">
                <a16:creationId xmlns:a16="http://schemas.microsoft.com/office/drawing/2014/main" id="{37716A3A-A3C4-4379-BFE6-D3184DAE570C}"/>
              </a:ext>
            </a:extLst>
          </p:cNvPr>
          <p:cNvSpPr txBox="1"/>
          <p:nvPr/>
        </p:nvSpPr>
        <p:spPr>
          <a:xfrm>
            <a:off x="4800600" y="1849996"/>
            <a:ext cx="2610256" cy="584775"/>
          </a:xfrm>
          <a:prstGeom prst="rect">
            <a:avLst/>
          </a:prstGeom>
          <a:noFill/>
          <a:ln>
            <a:solidFill>
              <a:schemeClr val="accent1"/>
            </a:solidFill>
          </a:ln>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海水・かん水からの</a:t>
            </a:r>
            <a:endParaRPr kumimoji="1" lang="en-US" altLang="ja-JP" sz="1600" dirty="0">
              <a:latin typeface="Meiryo UI" panose="020B0604030504040204" pitchFamily="50" charset="-128"/>
              <a:ea typeface="Meiryo UI" panose="020B0604030504040204" pitchFamily="50" charset="-128"/>
            </a:endParaRPr>
          </a:p>
          <a:p>
            <a:pPr algn="ctr"/>
            <a:r>
              <a:rPr kumimoji="1" lang="ja-JP" altLang="en-US" sz="1600" dirty="0">
                <a:latin typeface="Meiryo UI" panose="020B0604030504040204" pitchFamily="50" charset="-128"/>
                <a:ea typeface="Meiryo UI" panose="020B0604030504040204" pitchFamily="50" charset="-128"/>
              </a:rPr>
              <a:t>リチウム抽出</a:t>
            </a:r>
          </a:p>
        </p:txBody>
      </p:sp>
      <p:sp>
        <p:nvSpPr>
          <p:cNvPr id="17" name="テキスト ボックス 16">
            <a:extLst>
              <a:ext uri="{FF2B5EF4-FFF2-40B4-BE49-F238E27FC236}">
                <a16:creationId xmlns:a16="http://schemas.microsoft.com/office/drawing/2014/main" id="{360F1304-DACA-4CC7-8E6D-F9F62905C826}"/>
              </a:ext>
            </a:extLst>
          </p:cNvPr>
          <p:cNvSpPr txBox="1"/>
          <p:nvPr/>
        </p:nvSpPr>
        <p:spPr>
          <a:xfrm>
            <a:off x="531780" y="1849996"/>
            <a:ext cx="3621932" cy="584775"/>
          </a:xfrm>
          <a:prstGeom prst="rect">
            <a:avLst/>
          </a:prstGeom>
          <a:noFill/>
          <a:ln>
            <a:solidFill>
              <a:schemeClr val="accent6">
                <a:lumMod val="75000"/>
              </a:schemeClr>
            </a:solidFill>
          </a:ln>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ホンダワラなど海藻養殖</a:t>
            </a:r>
            <a:endParaRPr kumimoji="1"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海藻養殖による小魚などの棲息・繁殖域</a:t>
            </a:r>
            <a:endParaRPr kumimoji="1" lang="ja-JP" altLang="en-US" sz="1600" dirty="0">
              <a:latin typeface="Meiryo UI" panose="020B0604030504040204" pitchFamily="50" charset="-128"/>
              <a:ea typeface="Meiryo UI" panose="020B0604030504040204" pitchFamily="50" charset="-128"/>
            </a:endParaRPr>
          </a:p>
        </p:txBody>
      </p:sp>
      <p:sp>
        <p:nvSpPr>
          <p:cNvPr id="9" name="楕円 8">
            <a:extLst>
              <a:ext uri="{FF2B5EF4-FFF2-40B4-BE49-F238E27FC236}">
                <a16:creationId xmlns:a16="http://schemas.microsoft.com/office/drawing/2014/main" id="{D42DC455-FDA1-45A1-9C4E-96D1A6B9999A}"/>
              </a:ext>
            </a:extLst>
          </p:cNvPr>
          <p:cNvSpPr/>
          <p:nvPr/>
        </p:nvSpPr>
        <p:spPr>
          <a:xfrm>
            <a:off x="8813260" y="1782460"/>
            <a:ext cx="1828800" cy="71984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5">
                    <a:lumMod val="50000"/>
                  </a:schemeClr>
                </a:solidFill>
                <a:latin typeface="Meiryo UI" panose="020B0604030504040204" pitchFamily="50" charset="-128"/>
                <a:ea typeface="Meiryo UI" panose="020B0604030504040204" pitchFamily="50" charset="-128"/>
              </a:rPr>
              <a:t>塩田</a:t>
            </a:r>
          </a:p>
        </p:txBody>
      </p:sp>
      <p:cxnSp>
        <p:nvCxnSpPr>
          <p:cNvPr id="14" name="直線矢印コネクタ 13">
            <a:extLst>
              <a:ext uri="{FF2B5EF4-FFF2-40B4-BE49-F238E27FC236}">
                <a16:creationId xmlns:a16="http://schemas.microsoft.com/office/drawing/2014/main" id="{8CDEE311-EFB7-446D-8AEE-A47C35127CD4}"/>
              </a:ext>
            </a:extLst>
          </p:cNvPr>
          <p:cNvCxnSpPr>
            <a:stCxn id="9" idx="2"/>
            <a:endCxn id="16" idx="3"/>
          </p:cNvCxnSpPr>
          <p:nvPr/>
        </p:nvCxnSpPr>
        <p:spPr>
          <a:xfrm flipH="1">
            <a:off x="7410856" y="2142384"/>
            <a:ext cx="1402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1293EB61-5DF2-43A3-A7BE-EF03EBD300A9}"/>
              </a:ext>
            </a:extLst>
          </p:cNvPr>
          <p:cNvCxnSpPr>
            <a:cxnSpLocks/>
            <a:stCxn id="8" idx="2"/>
            <a:endCxn id="16" idx="0"/>
          </p:cNvCxnSpPr>
          <p:nvPr/>
        </p:nvCxnSpPr>
        <p:spPr>
          <a:xfrm>
            <a:off x="6105728" y="1291747"/>
            <a:ext cx="0" cy="558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3517E2BE-8789-484B-B643-060C7257E0A7}"/>
              </a:ext>
            </a:extLst>
          </p:cNvPr>
          <p:cNvSpPr txBox="1"/>
          <p:nvPr/>
        </p:nvSpPr>
        <p:spPr>
          <a:xfrm>
            <a:off x="7768129" y="1854431"/>
            <a:ext cx="729575"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かん水</a:t>
            </a:r>
          </a:p>
        </p:txBody>
      </p:sp>
      <p:cxnSp>
        <p:nvCxnSpPr>
          <p:cNvPr id="26" name="直線矢印コネクタ 25">
            <a:extLst>
              <a:ext uri="{FF2B5EF4-FFF2-40B4-BE49-F238E27FC236}">
                <a16:creationId xmlns:a16="http://schemas.microsoft.com/office/drawing/2014/main" id="{E8F4214C-DAF9-4C7D-B177-711EED001E64}"/>
              </a:ext>
            </a:extLst>
          </p:cNvPr>
          <p:cNvCxnSpPr>
            <a:stCxn id="17" idx="3"/>
            <a:endCxn id="16" idx="1"/>
          </p:cNvCxnSpPr>
          <p:nvPr/>
        </p:nvCxnSpPr>
        <p:spPr>
          <a:xfrm>
            <a:off x="4153712" y="2142384"/>
            <a:ext cx="6468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C64474E-4202-44A4-895D-15D025FDF6FB}"/>
              </a:ext>
            </a:extLst>
          </p:cNvPr>
          <p:cNvCxnSpPr>
            <a:stCxn id="9" idx="4"/>
            <a:endCxn id="3" idx="0"/>
          </p:cNvCxnSpPr>
          <p:nvPr/>
        </p:nvCxnSpPr>
        <p:spPr>
          <a:xfrm>
            <a:off x="9727660" y="2502307"/>
            <a:ext cx="0" cy="45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BB1E1F0-22C7-4BEF-A472-D8D25497B2D1}"/>
              </a:ext>
            </a:extLst>
          </p:cNvPr>
          <p:cNvSpPr txBox="1"/>
          <p:nvPr/>
        </p:nvSpPr>
        <p:spPr>
          <a:xfrm>
            <a:off x="10957616" y="3683603"/>
            <a:ext cx="1400783" cy="584775"/>
          </a:xfrm>
          <a:prstGeom prst="rect">
            <a:avLst/>
          </a:prstGeom>
          <a:noFill/>
        </p:spPr>
        <p:txBody>
          <a:bodyPr wrap="square" rtlCol="0">
            <a:spAutoFit/>
          </a:bodyPr>
          <a:lstStyle/>
          <a:p>
            <a:pPr algn="ctr"/>
            <a:r>
              <a:rPr kumimoji="1" lang="ja-JP" altLang="en-US" sz="1600" dirty="0">
                <a:latin typeface="Meiryo UI" panose="020B0604030504040204" pitchFamily="50" charset="-128"/>
                <a:ea typeface="Meiryo UI" panose="020B0604030504040204" pitchFamily="50" charset="-128"/>
              </a:rPr>
              <a:t>健康食品</a:t>
            </a:r>
            <a:endParaRPr kumimoji="1"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美容品</a:t>
            </a:r>
            <a:endParaRPr kumimoji="1" lang="ja-JP" altLang="en-US" sz="1600"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2F4D35E0-6E8F-465B-B9F9-F8AA6C0C3670}"/>
              </a:ext>
            </a:extLst>
          </p:cNvPr>
          <p:cNvSpPr txBox="1"/>
          <p:nvPr/>
        </p:nvSpPr>
        <p:spPr>
          <a:xfrm>
            <a:off x="7578933" y="2465195"/>
            <a:ext cx="729575"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海藻</a:t>
            </a:r>
          </a:p>
        </p:txBody>
      </p:sp>
      <p:cxnSp>
        <p:nvCxnSpPr>
          <p:cNvPr id="34" name="コネクタ: カギ線 33">
            <a:extLst>
              <a:ext uri="{FF2B5EF4-FFF2-40B4-BE49-F238E27FC236}">
                <a16:creationId xmlns:a16="http://schemas.microsoft.com/office/drawing/2014/main" id="{99540952-6640-4E62-ACFC-E3FACD7717D4}"/>
              </a:ext>
            </a:extLst>
          </p:cNvPr>
          <p:cNvCxnSpPr>
            <a:cxnSpLocks/>
            <a:stCxn id="8" idx="1"/>
            <a:endCxn id="17" idx="0"/>
          </p:cNvCxnSpPr>
          <p:nvPr/>
        </p:nvCxnSpPr>
        <p:spPr>
          <a:xfrm rot="10800000" flipV="1">
            <a:off x="2342747" y="1122470"/>
            <a:ext cx="2360577" cy="7275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AFB69CF-13EE-4EA7-A9A9-27279D7CDAC2}"/>
              </a:ext>
            </a:extLst>
          </p:cNvPr>
          <p:cNvCxnSpPr>
            <a:stCxn id="9" idx="6"/>
          </p:cNvCxnSpPr>
          <p:nvPr/>
        </p:nvCxnSpPr>
        <p:spPr>
          <a:xfrm flipV="1">
            <a:off x="10642060" y="2134690"/>
            <a:ext cx="418289" cy="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02FEB5D1-0EA2-42E7-B729-55D441218CFF}"/>
              </a:ext>
            </a:extLst>
          </p:cNvPr>
          <p:cNvSpPr txBox="1"/>
          <p:nvPr/>
        </p:nvSpPr>
        <p:spPr>
          <a:xfrm>
            <a:off x="10957616" y="1842302"/>
            <a:ext cx="807396" cy="584775"/>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海塩</a:t>
            </a:r>
            <a:endParaRPr lang="en-US" altLang="ja-JP" sz="1600" dirty="0">
              <a:latin typeface="Meiryo UI" panose="020B0604030504040204" pitchFamily="50" charset="-128"/>
              <a:ea typeface="Meiryo UI" panose="020B0604030504040204" pitchFamily="50" charset="-128"/>
            </a:endParaRPr>
          </a:p>
          <a:p>
            <a:pPr algn="ctr"/>
            <a:r>
              <a:rPr kumimoji="1" lang="ja-JP" altLang="en-US" sz="1600" dirty="0">
                <a:latin typeface="Meiryo UI" panose="020B0604030504040204" pitchFamily="50" charset="-128"/>
                <a:ea typeface="Meiryo UI" panose="020B0604030504040204" pitchFamily="50" charset="-128"/>
              </a:rPr>
              <a:t>藻塩</a:t>
            </a:r>
          </a:p>
        </p:txBody>
      </p:sp>
      <p:cxnSp>
        <p:nvCxnSpPr>
          <p:cNvPr id="48" name="直線矢印コネクタ 47">
            <a:extLst>
              <a:ext uri="{FF2B5EF4-FFF2-40B4-BE49-F238E27FC236}">
                <a16:creationId xmlns:a16="http://schemas.microsoft.com/office/drawing/2014/main" id="{0F91EF98-7E24-4BF6-ACD9-5E5552118D4B}"/>
              </a:ext>
            </a:extLst>
          </p:cNvPr>
          <p:cNvCxnSpPr>
            <a:cxnSpLocks/>
            <a:stCxn id="8" idx="3"/>
            <a:endCxn id="10" idx="1"/>
          </p:cNvCxnSpPr>
          <p:nvPr/>
        </p:nvCxnSpPr>
        <p:spPr>
          <a:xfrm>
            <a:off x="7508132" y="1122470"/>
            <a:ext cx="962336" cy="108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725D38FF-57FF-4AF4-8B2C-E3B046D14639}"/>
              </a:ext>
            </a:extLst>
          </p:cNvPr>
          <p:cNvSpPr txBox="1"/>
          <p:nvPr/>
        </p:nvSpPr>
        <p:spPr>
          <a:xfrm>
            <a:off x="7685590" y="5712897"/>
            <a:ext cx="1885688" cy="307777"/>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アッケシソウ残渣</a:t>
            </a:r>
            <a:endParaRPr kumimoji="1" lang="ja-JP" altLang="en-US" sz="1400" dirty="0">
              <a:latin typeface="Meiryo UI" panose="020B0604030504040204" pitchFamily="50" charset="-128"/>
              <a:ea typeface="Meiryo UI" panose="020B0604030504040204" pitchFamily="50" charset="-128"/>
            </a:endParaRPr>
          </a:p>
        </p:txBody>
      </p:sp>
      <p:cxnSp>
        <p:nvCxnSpPr>
          <p:cNvPr id="53" name="コネクタ: カギ線 52">
            <a:extLst>
              <a:ext uri="{FF2B5EF4-FFF2-40B4-BE49-F238E27FC236}">
                <a16:creationId xmlns:a16="http://schemas.microsoft.com/office/drawing/2014/main" id="{CF2AA7D9-00A4-4BEB-8F17-063605EA5FCB}"/>
              </a:ext>
            </a:extLst>
          </p:cNvPr>
          <p:cNvCxnSpPr>
            <a:stCxn id="17" idx="2"/>
            <a:endCxn id="9" idx="3"/>
          </p:cNvCxnSpPr>
          <p:nvPr/>
        </p:nvCxnSpPr>
        <p:spPr>
          <a:xfrm rot="5400000" flipH="1" flipV="1">
            <a:off x="5692972" y="-953338"/>
            <a:ext cx="37883" cy="6738336"/>
          </a:xfrm>
          <a:prstGeom prst="bentConnector3">
            <a:avLst>
              <a:gd name="adj1" fmla="val -7817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658E89C-EE0E-47E1-B77E-072D12E438AD}"/>
              </a:ext>
            </a:extLst>
          </p:cNvPr>
          <p:cNvCxnSpPr>
            <a:cxnSpLocks/>
            <a:endCxn id="59" idx="0"/>
          </p:cNvCxnSpPr>
          <p:nvPr/>
        </p:nvCxnSpPr>
        <p:spPr>
          <a:xfrm>
            <a:off x="6105727" y="2407137"/>
            <a:ext cx="0" cy="70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9" name="図 58">
            <a:extLst>
              <a:ext uri="{FF2B5EF4-FFF2-40B4-BE49-F238E27FC236}">
                <a16:creationId xmlns:a16="http://schemas.microsoft.com/office/drawing/2014/main" id="{49F0CCAD-BF11-4468-ABA9-710C6F98BF63}"/>
              </a:ext>
            </a:extLst>
          </p:cNvPr>
          <p:cNvPicPr>
            <a:picLocks noChangeAspect="1"/>
          </p:cNvPicPr>
          <p:nvPr/>
        </p:nvPicPr>
        <p:blipFill>
          <a:blip r:embed="rId4"/>
          <a:stretch>
            <a:fillRect/>
          </a:stretch>
        </p:blipFill>
        <p:spPr>
          <a:xfrm>
            <a:off x="4374719" y="3115022"/>
            <a:ext cx="3462016" cy="2308010"/>
          </a:xfrm>
          <a:prstGeom prst="rect">
            <a:avLst/>
          </a:prstGeom>
        </p:spPr>
      </p:pic>
      <p:cxnSp>
        <p:nvCxnSpPr>
          <p:cNvPr id="73" name="コネクタ: カギ線 72">
            <a:extLst>
              <a:ext uri="{FF2B5EF4-FFF2-40B4-BE49-F238E27FC236}">
                <a16:creationId xmlns:a16="http://schemas.microsoft.com/office/drawing/2014/main" id="{E834E872-12BB-48B4-9042-6ED91898D387}"/>
              </a:ext>
            </a:extLst>
          </p:cNvPr>
          <p:cNvCxnSpPr>
            <a:cxnSpLocks/>
            <a:stCxn id="3074" idx="2"/>
          </p:cNvCxnSpPr>
          <p:nvPr/>
        </p:nvCxnSpPr>
        <p:spPr>
          <a:xfrm rot="5400000">
            <a:off x="5803431" y="2066592"/>
            <a:ext cx="1146105" cy="67023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30E4EA35-4C18-4670-8917-255C9811D06B}"/>
              </a:ext>
            </a:extLst>
          </p:cNvPr>
          <p:cNvCxnSpPr>
            <a:cxnSpLocks/>
            <a:stCxn id="3074" idx="1"/>
          </p:cNvCxnSpPr>
          <p:nvPr/>
        </p:nvCxnSpPr>
        <p:spPr>
          <a:xfrm flipH="1">
            <a:off x="7836735" y="4033436"/>
            <a:ext cx="471773" cy="23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四角形: 角を丸くする 82">
            <a:extLst>
              <a:ext uri="{FF2B5EF4-FFF2-40B4-BE49-F238E27FC236}">
                <a16:creationId xmlns:a16="http://schemas.microsoft.com/office/drawing/2014/main" id="{6D15D471-C36C-4A0D-B4D8-73457955F405}"/>
              </a:ext>
            </a:extLst>
          </p:cNvPr>
          <p:cNvSpPr/>
          <p:nvPr/>
        </p:nvSpPr>
        <p:spPr>
          <a:xfrm>
            <a:off x="5229571" y="5786541"/>
            <a:ext cx="1535062" cy="408562"/>
          </a:xfrm>
          <a:prstGeom prst="roundRect">
            <a:avLst>
              <a:gd name="adj" fmla="val 50000"/>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eiryo UI" panose="020B0604030504040204" pitchFamily="50" charset="-128"/>
                <a:ea typeface="Meiryo UI" panose="020B0604030504040204" pitchFamily="50" charset="-128"/>
              </a:rPr>
              <a:t>炭化触媒</a:t>
            </a:r>
          </a:p>
        </p:txBody>
      </p:sp>
      <p:cxnSp>
        <p:nvCxnSpPr>
          <p:cNvPr id="85" name="直線矢印コネクタ 84">
            <a:extLst>
              <a:ext uri="{FF2B5EF4-FFF2-40B4-BE49-F238E27FC236}">
                <a16:creationId xmlns:a16="http://schemas.microsoft.com/office/drawing/2014/main" id="{5744EC9C-57C1-4B80-A26B-BC66A3537B9B}"/>
              </a:ext>
            </a:extLst>
          </p:cNvPr>
          <p:cNvCxnSpPr>
            <a:cxnSpLocks/>
            <a:stCxn id="59" idx="1"/>
          </p:cNvCxnSpPr>
          <p:nvPr/>
        </p:nvCxnSpPr>
        <p:spPr>
          <a:xfrm flipH="1" flipV="1">
            <a:off x="3025305" y="4264239"/>
            <a:ext cx="1349414" cy="4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AA849A0C-04A9-48B5-B349-A930D3C8F957}"/>
              </a:ext>
            </a:extLst>
          </p:cNvPr>
          <p:cNvSpPr txBox="1"/>
          <p:nvPr/>
        </p:nvSpPr>
        <p:spPr>
          <a:xfrm>
            <a:off x="7643157" y="893584"/>
            <a:ext cx="729575"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電力</a:t>
            </a:r>
          </a:p>
        </p:txBody>
      </p:sp>
      <p:sp>
        <p:nvSpPr>
          <p:cNvPr id="95" name="テキスト ボックス 94">
            <a:extLst>
              <a:ext uri="{FF2B5EF4-FFF2-40B4-BE49-F238E27FC236}">
                <a16:creationId xmlns:a16="http://schemas.microsoft.com/office/drawing/2014/main" id="{B3258FF4-03E3-4B1C-B70C-92A37C7B428E}"/>
              </a:ext>
            </a:extLst>
          </p:cNvPr>
          <p:cNvSpPr txBox="1"/>
          <p:nvPr/>
        </p:nvSpPr>
        <p:spPr>
          <a:xfrm>
            <a:off x="4022387" y="1862680"/>
            <a:ext cx="729575" cy="307777"/>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海水</a:t>
            </a:r>
            <a:endParaRPr kumimoji="1" lang="ja-JP" altLang="en-US" sz="1400" dirty="0">
              <a:latin typeface="Meiryo UI" panose="020B0604030504040204" pitchFamily="50" charset="-128"/>
              <a:ea typeface="Meiryo UI" panose="020B0604030504040204" pitchFamily="50" charset="-128"/>
            </a:endParaRPr>
          </a:p>
        </p:txBody>
      </p:sp>
      <p:sp>
        <p:nvSpPr>
          <p:cNvPr id="109" name="テキスト ボックス 108">
            <a:extLst>
              <a:ext uri="{FF2B5EF4-FFF2-40B4-BE49-F238E27FC236}">
                <a16:creationId xmlns:a16="http://schemas.microsoft.com/office/drawing/2014/main" id="{132EA151-F701-4136-AD0D-650D2868BEB0}"/>
              </a:ext>
            </a:extLst>
          </p:cNvPr>
          <p:cNvSpPr txBox="1"/>
          <p:nvPr/>
        </p:nvSpPr>
        <p:spPr>
          <a:xfrm>
            <a:off x="843843" y="3157540"/>
            <a:ext cx="2522177" cy="369332"/>
          </a:xfrm>
          <a:prstGeom prst="rect">
            <a:avLst/>
          </a:prstGeom>
          <a:noFill/>
        </p:spPr>
        <p:txBody>
          <a:bodyPr wrap="square" rtlCol="0">
            <a:spAutoFit/>
          </a:bodyPr>
          <a:lstStyle/>
          <a:p>
            <a:pPr algn="r"/>
            <a:r>
              <a:rPr kumimoji="1" lang="ja-JP" altLang="en-US" dirty="0">
                <a:latin typeface="Meiryo UI" panose="020B0604030504040204" pitchFamily="50" charset="-128"/>
                <a:ea typeface="Meiryo UI" panose="020B0604030504040204" pitchFamily="50" charset="-128"/>
              </a:rPr>
              <a:t>回収リチウム電池溶液</a:t>
            </a:r>
          </a:p>
        </p:txBody>
      </p:sp>
      <p:cxnSp>
        <p:nvCxnSpPr>
          <p:cNvPr id="101" name="直線矢印コネクタ 100">
            <a:extLst>
              <a:ext uri="{FF2B5EF4-FFF2-40B4-BE49-F238E27FC236}">
                <a16:creationId xmlns:a16="http://schemas.microsoft.com/office/drawing/2014/main" id="{C6820538-D9B7-456C-A692-A45D5D3DDC2B}"/>
              </a:ext>
            </a:extLst>
          </p:cNvPr>
          <p:cNvCxnSpPr>
            <a:cxnSpLocks/>
            <a:stCxn id="109" idx="3"/>
          </p:cNvCxnSpPr>
          <p:nvPr/>
        </p:nvCxnSpPr>
        <p:spPr>
          <a:xfrm>
            <a:off x="3366020" y="3342206"/>
            <a:ext cx="9962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海藻・ホンダワラが日本のエネルギー救世主となる（？） | さりげなく☆スローフード">
            <a:extLst>
              <a:ext uri="{FF2B5EF4-FFF2-40B4-BE49-F238E27FC236}">
                <a16:creationId xmlns:a16="http://schemas.microsoft.com/office/drawing/2014/main" id="{043D2F6C-51A3-4C73-A9E9-D245FD339B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475" y="514154"/>
            <a:ext cx="1709416" cy="1280412"/>
          </a:xfrm>
          <a:prstGeom prst="rect">
            <a:avLst/>
          </a:prstGeom>
          <a:noFill/>
          <a:extLst>
            <a:ext uri="{909E8E84-426E-40DD-AFC4-6F175D3DCCD1}">
              <a14:hiddenFill xmlns:a14="http://schemas.microsoft.com/office/drawing/2010/main">
                <a:solidFill>
                  <a:srgbClr val="FFFFFF"/>
                </a:solidFill>
              </a14:hiddenFill>
            </a:ext>
          </a:extLst>
        </p:spPr>
      </p:pic>
      <p:sp>
        <p:nvSpPr>
          <p:cNvPr id="114" name="テキスト ボックス 113">
            <a:extLst>
              <a:ext uri="{FF2B5EF4-FFF2-40B4-BE49-F238E27FC236}">
                <a16:creationId xmlns:a16="http://schemas.microsoft.com/office/drawing/2014/main" id="{C68CD789-9ACA-43B5-A1D2-706F35E70BCA}"/>
              </a:ext>
            </a:extLst>
          </p:cNvPr>
          <p:cNvSpPr txBox="1"/>
          <p:nvPr/>
        </p:nvSpPr>
        <p:spPr>
          <a:xfrm>
            <a:off x="215471" y="276220"/>
            <a:ext cx="1889460" cy="246221"/>
          </a:xfrm>
          <a:prstGeom prst="rect">
            <a:avLst/>
          </a:prstGeom>
          <a:noFill/>
        </p:spPr>
        <p:txBody>
          <a:bodyPr wrap="square" rtlCol="0">
            <a:spAutoFit/>
          </a:bodyPr>
          <a:lstStyle/>
          <a:p>
            <a:pPr algn="ctr"/>
            <a:r>
              <a:rPr kumimoji="1" lang="ja-JP" altLang="en-US" sz="1000" dirty="0">
                <a:latin typeface="Meiryo UI" panose="020B0604030504040204" pitchFamily="50" charset="-128"/>
                <a:ea typeface="Meiryo UI" panose="020B0604030504040204" pitchFamily="50" charset="-128"/>
              </a:rPr>
              <a:t>ポセイドン構想を再興</a:t>
            </a:r>
          </a:p>
        </p:txBody>
      </p:sp>
      <p:sp>
        <p:nvSpPr>
          <p:cNvPr id="35" name="四角形: 角を丸くする 34">
            <a:extLst>
              <a:ext uri="{FF2B5EF4-FFF2-40B4-BE49-F238E27FC236}">
                <a16:creationId xmlns:a16="http://schemas.microsoft.com/office/drawing/2014/main" id="{3925DC13-5696-493F-833D-64B1FBA9AD6F}"/>
              </a:ext>
            </a:extLst>
          </p:cNvPr>
          <p:cNvSpPr/>
          <p:nvPr/>
        </p:nvSpPr>
        <p:spPr>
          <a:xfrm>
            <a:off x="1033840" y="3975990"/>
            <a:ext cx="1991465" cy="57649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latin typeface="Meiryo UI" panose="020B0604030504040204" pitchFamily="50" charset="-128"/>
                <a:ea typeface="Meiryo UI" panose="020B0604030504040204" pitchFamily="50" charset="-128"/>
              </a:rPr>
              <a:t>リチウム</a:t>
            </a:r>
            <a:r>
              <a:rPr kumimoji="1" lang="en-US" altLang="ja-JP" sz="3200" dirty="0">
                <a:latin typeface="Meiryo UI" panose="020B0604030504040204" pitchFamily="50" charset="-128"/>
                <a:ea typeface="Meiryo UI" panose="020B0604030504040204" pitchFamily="50" charset="-128"/>
              </a:rPr>
              <a:t>6</a:t>
            </a:r>
            <a:endParaRPr kumimoji="1" lang="ja-JP" altLang="en-US" sz="3200" dirty="0">
              <a:latin typeface="Meiryo UI" panose="020B0604030504040204" pitchFamily="50" charset="-128"/>
              <a:ea typeface="Meiryo UI" panose="020B0604030504040204" pitchFamily="50" charset="-128"/>
            </a:endParaRPr>
          </a:p>
        </p:txBody>
      </p:sp>
      <p:sp>
        <p:nvSpPr>
          <p:cNvPr id="37" name="四角形: 角を丸くする 36">
            <a:extLst>
              <a:ext uri="{FF2B5EF4-FFF2-40B4-BE49-F238E27FC236}">
                <a16:creationId xmlns:a16="http://schemas.microsoft.com/office/drawing/2014/main" id="{3828C96C-1A26-4A81-B1C6-643520769513}"/>
              </a:ext>
            </a:extLst>
          </p:cNvPr>
          <p:cNvSpPr/>
          <p:nvPr/>
        </p:nvSpPr>
        <p:spPr>
          <a:xfrm>
            <a:off x="1033840" y="5702573"/>
            <a:ext cx="1991465" cy="576498"/>
          </a:xfrm>
          <a:prstGeom prst="roundRect">
            <a:avLst>
              <a:gd name="adj" fmla="val 50000"/>
            </a:avLst>
          </a:prstGeom>
          <a:solidFill>
            <a:schemeClr val="tx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latin typeface="Meiryo UI" panose="020B0604030504040204" pitchFamily="50" charset="-128"/>
                <a:ea typeface="Meiryo UI" panose="020B0604030504040204" pitchFamily="50" charset="-128"/>
              </a:rPr>
              <a:t>炭素</a:t>
            </a:r>
            <a:endParaRPr kumimoji="1" lang="ja-JP" altLang="en-US" sz="3200" dirty="0">
              <a:latin typeface="Meiryo UI" panose="020B0604030504040204" pitchFamily="50" charset="-128"/>
              <a:ea typeface="Meiryo UI" panose="020B0604030504040204" pitchFamily="50" charset="-128"/>
            </a:endParaRPr>
          </a:p>
        </p:txBody>
      </p:sp>
      <p:sp>
        <p:nvSpPr>
          <p:cNvPr id="38" name="四角形: 角を丸くする 37">
            <a:extLst>
              <a:ext uri="{FF2B5EF4-FFF2-40B4-BE49-F238E27FC236}">
                <a16:creationId xmlns:a16="http://schemas.microsoft.com/office/drawing/2014/main" id="{65180FE0-98E4-442C-B0BC-ACE49B9CE68F}"/>
              </a:ext>
            </a:extLst>
          </p:cNvPr>
          <p:cNvSpPr/>
          <p:nvPr/>
        </p:nvSpPr>
        <p:spPr>
          <a:xfrm>
            <a:off x="768484" y="3760515"/>
            <a:ext cx="2509737" cy="27416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665DE287-05FF-421E-BA8D-9885EC66E912}"/>
              </a:ext>
            </a:extLst>
          </p:cNvPr>
          <p:cNvSpPr txBox="1"/>
          <p:nvPr/>
        </p:nvSpPr>
        <p:spPr>
          <a:xfrm>
            <a:off x="768484" y="4935091"/>
            <a:ext cx="2522177" cy="461665"/>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カーボンフリー電池</a:t>
            </a:r>
          </a:p>
        </p:txBody>
      </p:sp>
    </p:spTree>
    <p:extLst>
      <p:ext uri="{BB962C8B-B14F-4D97-AF65-F5344CB8AC3E}">
        <p14:creationId xmlns:p14="http://schemas.microsoft.com/office/powerpoint/2010/main" val="40099109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809201" y="6535419"/>
            <a:ext cx="302895" cy="269240"/>
          </a:xfrm>
          <a:prstGeom prst="rect">
            <a:avLst/>
          </a:prstGeom>
        </p:spPr>
        <p:txBody>
          <a:bodyPr vert="horz" wrap="square" lIns="0" tIns="12065" rIns="0" bIns="0" rtlCol="0">
            <a:spAutoFit/>
          </a:bodyPr>
          <a:lstStyle/>
          <a:p>
            <a:pPr marL="12700">
              <a:lnSpc>
                <a:spcPct val="100000"/>
              </a:lnSpc>
              <a:spcBef>
                <a:spcPts val="95"/>
              </a:spcBef>
            </a:pPr>
            <a:r>
              <a:rPr sz="1600" b="0" spc="-25" dirty="0">
                <a:solidFill>
                  <a:srgbClr val="002060"/>
                </a:solidFill>
                <a:latin typeface="BIZ UDP明朝 Medium"/>
                <a:cs typeface="BIZ UDP明朝 Medium"/>
              </a:rPr>
              <a:t>20</a:t>
            </a:r>
            <a:endParaRPr sz="1600">
              <a:latin typeface="BIZ UDP明朝 Medium"/>
              <a:cs typeface="BIZ UDP明朝 Medium"/>
            </a:endParaRPr>
          </a:p>
        </p:txBody>
      </p:sp>
      <p:pic>
        <p:nvPicPr>
          <p:cNvPr id="4" name="object 4"/>
          <p:cNvPicPr/>
          <p:nvPr/>
        </p:nvPicPr>
        <p:blipFill>
          <a:blip r:embed="rId2" cstate="print"/>
          <a:stretch>
            <a:fillRect/>
          </a:stretch>
        </p:blipFill>
        <p:spPr>
          <a:xfrm>
            <a:off x="11423904" y="86868"/>
            <a:ext cx="673607" cy="1028699"/>
          </a:xfrm>
          <a:prstGeom prst="rect">
            <a:avLst/>
          </a:prstGeom>
        </p:spPr>
      </p:pic>
      <p:sp>
        <p:nvSpPr>
          <p:cNvPr id="5" name="object 5"/>
          <p:cNvSpPr txBox="1">
            <a:spLocks noGrp="1"/>
          </p:cNvSpPr>
          <p:nvPr>
            <p:ph type="title"/>
          </p:nvPr>
        </p:nvSpPr>
        <p:spPr>
          <a:xfrm>
            <a:off x="302259" y="-351"/>
            <a:ext cx="10792460" cy="1517082"/>
          </a:xfrm>
          <a:prstGeom prst="rect">
            <a:avLst/>
          </a:prstGeom>
        </p:spPr>
        <p:txBody>
          <a:bodyPr vert="horz" wrap="square" lIns="0" tIns="194310" rIns="0" bIns="0" rtlCol="0">
            <a:spAutoFit/>
          </a:bodyPr>
          <a:lstStyle/>
          <a:p>
            <a:pPr marL="87313" algn="ctr">
              <a:lnSpc>
                <a:spcPct val="100000"/>
              </a:lnSpc>
              <a:spcBef>
                <a:spcPts val="1530"/>
              </a:spcBef>
            </a:pPr>
            <a:r>
              <a:rPr sz="3200" b="1" spc="-20" dirty="0" err="1">
                <a:latin typeface="BIZ UDP明朝 Medium" panose="02020500000000000000" pitchFamily="18" charset="-128"/>
                <a:ea typeface="BIZ UDP明朝 Medium" panose="02020500000000000000" pitchFamily="18" charset="-128"/>
              </a:rPr>
              <a:t>養殖藻場</a:t>
            </a:r>
            <a:r>
              <a:rPr lang="ja-JP" altLang="en-US" sz="3200" b="1" spc="-20" dirty="0">
                <a:latin typeface="BIZ UDP明朝 Medium" panose="02020500000000000000" pitchFamily="18" charset="-128"/>
                <a:ea typeface="BIZ UDP明朝 Medium" panose="02020500000000000000" pitchFamily="18" charset="-128"/>
              </a:rPr>
              <a:t>のアップサイクル</a:t>
            </a:r>
            <a:r>
              <a:rPr sz="3200" b="1" spc="-20" dirty="0" err="1">
                <a:latin typeface="BIZ UDP明朝 Medium" panose="02020500000000000000" pitchFamily="18" charset="-128"/>
                <a:ea typeface="BIZ UDP明朝 Medium" panose="02020500000000000000" pitchFamily="18" charset="-128"/>
              </a:rPr>
              <a:t>によるブルーカーボンの活用</a:t>
            </a:r>
            <a:endParaRPr sz="3200" b="1" dirty="0">
              <a:latin typeface="BIZ UDP明朝 Medium" panose="02020500000000000000" pitchFamily="18" charset="-128"/>
              <a:ea typeface="BIZ UDP明朝 Medium" panose="02020500000000000000" pitchFamily="18" charset="-128"/>
            </a:endParaRPr>
          </a:p>
          <a:p>
            <a:pPr marL="12700" marR="5080">
              <a:lnSpc>
                <a:spcPct val="100000"/>
              </a:lnSpc>
              <a:spcBef>
                <a:spcPts val="710"/>
              </a:spcBef>
            </a:pPr>
            <a:r>
              <a:rPr sz="1600" spc="-30" dirty="0">
                <a:latin typeface="BIZ UDP明朝 Medium" panose="02020500000000000000" pitchFamily="18" charset="-128"/>
                <a:ea typeface="BIZ UDP明朝 Medium" panose="02020500000000000000" pitchFamily="18" charset="-128"/>
              </a:rPr>
              <a:t>2020</a:t>
            </a:r>
            <a:r>
              <a:rPr sz="1600" spc="-25" dirty="0">
                <a:latin typeface="BIZ UDP明朝 Medium" panose="02020500000000000000" pitchFamily="18" charset="-128"/>
                <a:ea typeface="BIZ UDP明朝 Medium" panose="02020500000000000000" pitchFamily="18" charset="-128"/>
              </a:rPr>
              <a:t>年</a:t>
            </a:r>
            <a:r>
              <a:rPr sz="1600" spc="-30" dirty="0">
                <a:latin typeface="BIZ UDP明朝 Medium" panose="02020500000000000000" pitchFamily="18" charset="-128"/>
                <a:ea typeface="BIZ UDP明朝 Medium" panose="02020500000000000000" pitchFamily="18" charset="-128"/>
              </a:rPr>
              <a:t>2</a:t>
            </a:r>
            <a:r>
              <a:rPr sz="1600" spc="-25" dirty="0">
                <a:latin typeface="BIZ UDP明朝 Medium" panose="02020500000000000000" pitchFamily="18" charset="-128"/>
                <a:ea typeface="BIZ UDP明朝 Medium" panose="02020500000000000000" pitchFamily="18" charset="-128"/>
              </a:rPr>
              <a:t>月</a:t>
            </a:r>
            <a:r>
              <a:rPr sz="1600" spc="-20" dirty="0">
                <a:latin typeface="BIZ UDP明朝 Medium" panose="02020500000000000000" pitchFamily="18" charset="-128"/>
                <a:ea typeface="BIZ UDP明朝 Medium" panose="02020500000000000000" pitchFamily="18" charset="-128"/>
              </a:rPr>
              <a:t>に</a:t>
            </a:r>
            <a:r>
              <a:rPr sz="1600" spc="-25" dirty="0">
                <a:latin typeface="BIZ UDP明朝 Medium" panose="02020500000000000000" pitchFamily="18" charset="-128"/>
                <a:ea typeface="BIZ UDP明朝 Medium" panose="02020500000000000000" pitchFamily="18" charset="-128"/>
              </a:rPr>
              <a:t>開催</a:t>
            </a:r>
            <a:r>
              <a:rPr sz="1600" spc="-20" dirty="0">
                <a:latin typeface="BIZ UDP明朝 Medium" panose="02020500000000000000" pitchFamily="18" charset="-128"/>
                <a:ea typeface="BIZ UDP明朝 Medium" panose="02020500000000000000" pitchFamily="18" charset="-128"/>
              </a:rPr>
              <a:t>した「</a:t>
            </a:r>
            <a:r>
              <a:rPr sz="1600" spc="-10" dirty="0">
                <a:latin typeface="BIZ UDP明朝 Medium" panose="02020500000000000000" pitchFamily="18" charset="-128"/>
                <a:ea typeface="BIZ UDP明朝 Medium" panose="02020500000000000000" pitchFamily="18" charset="-128"/>
              </a:rPr>
              <a:t>EMIRA</a:t>
            </a:r>
            <a:r>
              <a:rPr sz="1600" spc="-15" dirty="0">
                <a:latin typeface="BIZ UDP明朝 Medium" panose="02020500000000000000" pitchFamily="18" charset="-128"/>
                <a:ea typeface="BIZ UDP明朝 Medium" panose="02020500000000000000" pitchFamily="18" charset="-128"/>
              </a:rPr>
              <a:t>ビジコン</a:t>
            </a:r>
            <a:r>
              <a:rPr sz="1600" dirty="0">
                <a:latin typeface="BIZ UDP明朝 Medium" panose="02020500000000000000" pitchFamily="18" charset="-128"/>
                <a:ea typeface="BIZ UDP明朝 Medium" panose="02020500000000000000" pitchFamily="18" charset="-128"/>
              </a:rPr>
              <a:t>2020</a:t>
            </a:r>
            <a:r>
              <a:rPr sz="1600" spc="195" dirty="0">
                <a:latin typeface="BIZ UDP明朝 Medium" panose="02020500000000000000" pitchFamily="18" charset="-128"/>
                <a:ea typeface="BIZ UDP明朝 Medium" panose="02020500000000000000" pitchFamily="18" charset="-128"/>
              </a:rPr>
              <a:t> エ</a:t>
            </a:r>
            <a:r>
              <a:rPr sz="1600" spc="-20" dirty="0">
                <a:latin typeface="BIZ UDP明朝 Medium" panose="02020500000000000000" pitchFamily="18" charset="-128"/>
                <a:ea typeface="BIZ UDP明朝 Medium" panose="02020500000000000000" pitchFamily="18" charset="-128"/>
              </a:rPr>
              <a:t>ネルギー・</a:t>
            </a:r>
            <a:r>
              <a:rPr sz="1600" spc="-25" dirty="0">
                <a:latin typeface="BIZ UDP明朝 Medium" panose="02020500000000000000" pitchFamily="18" charset="-128"/>
                <a:ea typeface="BIZ UDP明朝 Medium" panose="02020500000000000000" pitchFamily="18" charset="-128"/>
              </a:rPr>
              <a:t>イン</a:t>
            </a:r>
            <a:r>
              <a:rPr sz="1600" spc="-20" dirty="0">
                <a:latin typeface="BIZ UDP明朝 Medium" panose="02020500000000000000" pitchFamily="18" charset="-128"/>
                <a:ea typeface="BIZ UDP明朝 Medium" panose="02020500000000000000" pitchFamily="18" charset="-128"/>
              </a:rPr>
              <a:t>カレ</a:t>
            </a:r>
            <a:r>
              <a:rPr sz="1600" spc="-10" dirty="0">
                <a:latin typeface="BIZ UDP明朝 Medium" panose="02020500000000000000" pitchFamily="18" charset="-128"/>
                <a:ea typeface="BIZ UDP明朝 Medium" panose="02020500000000000000" pitchFamily="18" charset="-128"/>
              </a:rPr>
              <a:t>」</a:t>
            </a:r>
            <a:r>
              <a:rPr sz="1600" spc="-25" dirty="0">
                <a:latin typeface="BIZ UDP明朝 Medium" panose="02020500000000000000" pitchFamily="18" charset="-128"/>
                <a:ea typeface="BIZ UDP明朝 Medium" panose="02020500000000000000" pitchFamily="18" charset="-128"/>
              </a:rPr>
              <a:t>で</a:t>
            </a:r>
            <a:r>
              <a:rPr sz="1600" spc="-20" dirty="0">
                <a:latin typeface="BIZ UDP明朝 Medium" panose="02020500000000000000" pitchFamily="18" charset="-128"/>
                <a:ea typeface="BIZ UDP明朝 Medium" panose="02020500000000000000" pitchFamily="18" charset="-128"/>
              </a:rPr>
              <a:t>EMIRA</a:t>
            </a:r>
            <a:r>
              <a:rPr sz="1600" spc="-25" dirty="0">
                <a:latin typeface="BIZ UDP明朝 Medium" panose="02020500000000000000" pitchFamily="18" charset="-128"/>
                <a:ea typeface="BIZ UDP明朝 Medium" panose="02020500000000000000" pitchFamily="18" charset="-128"/>
              </a:rPr>
              <a:t>最優秀賞</a:t>
            </a:r>
            <a:r>
              <a:rPr sz="1600" spc="-20" dirty="0">
                <a:latin typeface="BIZ UDP明朝 Medium" panose="02020500000000000000" pitchFamily="18" charset="-128"/>
                <a:ea typeface="BIZ UDP明朝 Medium" panose="02020500000000000000" pitchFamily="18" charset="-128"/>
              </a:rPr>
              <a:t>に</a:t>
            </a:r>
            <a:r>
              <a:rPr sz="1600" spc="-25" dirty="0">
                <a:latin typeface="BIZ UDP明朝 Medium" panose="02020500000000000000" pitchFamily="18" charset="-128"/>
                <a:ea typeface="BIZ UDP明朝 Medium" panose="02020500000000000000" pitchFamily="18" charset="-128"/>
              </a:rPr>
              <a:t>輝</a:t>
            </a:r>
            <a:r>
              <a:rPr sz="1600" spc="-30" dirty="0">
                <a:latin typeface="BIZ UDP明朝 Medium" panose="02020500000000000000" pitchFamily="18" charset="-128"/>
                <a:ea typeface="BIZ UDP明朝 Medium" panose="02020500000000000000" pitchFamily="18" charset="-128"/>
              </a:rPr>
              <a:t>い</a:t>
            </a:r>
            <a:r>
              <a:rPr sz="1600" spc="-25" dirty="0">
                <a:latin typeface="BIZ UDP明朝 Medium" panose="02020500000000000000" pitchFamily="18" charset="-128"/>
                <a:ea typeface="BIZ UDP明朝 Medium" panose="02020500000000000000" pitchFamily="18" charset="-128"/>
              </a:rPr>
              <a:t>た</a:t>
            </a:r>
            <a:r>
              <a:rPr sz="1600" spc="-10" dirty="0">
                <a:latin typeface="BIZ UDP明朝 Medium" panose="02020500000000000000" pitchFamily="18" charset="-128"/>
                <a:ea typeface="BIZ UDP明朝 Medium" panose="02020500000000000000" pitchFamily="18" charset="-128"/>
              </a:rPr>
              <a:t>「</a:t>
            </a:r>
            <a:r>
              <a:rPr sz="1600" spc="-25" dirty="0">
                <a:latin typeface="BIZ UDP明朝 Medium" panose="02020500000000000000" pitchFamily="18" charset="-128"/>
                <a:ea typeface="BIZ UDP明朝 Medium" panose="02020500000000000000" pitchFamily="18" charset="-128"/>
              </a:rPr>
              <a:t>養殖藻場</a:t>
            </a:r>
            <a:r>
              <a:rPr sz="1600" spc="-20" dirty="0">
                <a:latin typeface="BIZ UDP明朝 Medium" panose="02020500000000000000" pitchFamily="18" charset="-128"/>
                <a:ea typeface="BIZ UDP明朝 Medium" panose="02020500000000000000" pitchFamily="18" charset="-128"/>
              </a:rPr>
              <a:t>によるブル</a:t>
            </a:r>
            <a:r>
              <a:rPr sz="1600" spc="-50" dirty="0">
                <a:latin typeface="BIZ UDP明朝 Medium" panose="02020500000000000000" pitchFamily="18" charset="-128"/>
                <a:ea typeface="BIZ UDP明朝 Medium" panose="02020500000000000000" pitchFamily="18" charset="-128"/>
              </a:rPr>
              <a:t>ー</a:t>
            </a:r>
            <a:r>
              <a:rPr sz="1600" spc="500" dirty="0">
                <a:latin typeface="BIZ UDP明朝 Medium" panose="02020500000000000000" pitchFamily="18" charset="-128"/>
                <a:ea typeface="BIZ UDP明朝 Medium" panose="02020500000000000000" pitchFamily="18" charset="-128"/>
              </a:rPr>
              <a:t>  </a:t>
            </a:r>
            <a:r>
              <a:rPr sz="1600" spc="-25" dirty="0">
                <a:latin typeface="BIZ UDP明朝 Medium" panose="02020500000000000000" pitchFamily="18" charset="-128"/>
                <a:ea typeface="BIZ UDP明朝 Medium" panose="02020500000000000000" pitchFamily="18" charset="-128"/>
              </a:rPr>
              <a:t>カーボ</a:t>
            </a:r>
            <a:r>
              <a:rPr sz="1600" spc="-20" dirty="0">
                <a:latin typeface="BIZ UDP明朝 Medium" panose="02020500000000000000" pitchFamily="18" charset="-128"/>
                <a:ea typeface="BIZ UDP明朝 Medium" panose="02020500000000000000" pitchFamily="18" charset="-128"/>
              </a:rPr>
              <a:t>ン</a:t>
            </a:r>
            <a:r>
              <a:rPr sz="1600" spc="-25" dirty="0">
                <a:latin typeface="BIZ UDP明朝 Medium" panose="02020500000000000000" pitchFamily="18" charset="-128"/>
                <a:ea typeface="BIZ UDP明朝 Medium" panose="02020500000000000000" pitchFamily="18" charset="-128"/>
              </a:rPr>
              <a:t>の創造と活用</a:t>
            </a:r>
            <a:r>
              <a:rPr sz="1600" spc="-10" dirty="0">
                <a:latin typeface="BIZ UDP明朝 Medium" panose="02020500000000000000" pitchFamily="18" charset="-128"/>
                <a:ea typeface="BIZ UDP明朝 Medium" panose="02020500000000000000" pitchFamily="18" charset="-128"/>
              </a:rPr>
              <a:t>」。</a:t>
            </a:r>
            <a:r>
              <a:rPr sz="1600" spc="-25" dirty="0">
                <a:latin typeface="BIZ UDP明朝 Medium" panose="02020500000000000000" pitchFamily="18" charset="-128"/>
                <a:ea typeface="BIZ UDP明朝 Medium" panose="02020500000000000000" pitchFamily="18" charset="-128"/>
              </a:rPr>
              <a:t>二酸化炭</a:t>
            </a:r>
            <a:r>
              <a:rPr sz="1600" spc="-10" dirty="0">
                <a:latin typeface="BIZ UDP明朝 Medium" panose="02020500000000000000" pitchFamily="18" charset="-128"/>
                <a:ea typeface="BIZ UDP明朝 Medium" panose="02020500000000000000" pitchFamily="18" charset="-128"/>
              </a:rPr>
              <a:t>素</a:t>
            </a:r>
            <a:r>
              <a:rPr sz="1600" spc="-25" dirty="0">
                <a:latin typeface="BIZ UDP明朝 Medium" panose="02020500000000000000" pitchFamily="18" charset="-128"/>
                <a:ea typeface="BIZ UDP明朝 Medium" panose="02020500000000000000" pitchFamily="18" charset="-128"/>
              </a:rPr>
              <a:t>を</a:t>
            </a:r>
            <a:r>
              <a:rPr sz="1600" spc="-30" dirty="0">
                <a:latin typeface="BIZ UDP明朝 Medium" panose="02020500000000000000" pitchFamily="18" charset="-128"/>
                <a:ea typeface="BIZ UDP明朝 Medium" panose="02020500000000000000" pitchFamily="18" charset="-128"/>
              </a:rPr>
              <a:t>吸収</a:t>
            </a:r>
            <a:r>
              <a:rPr sz="1600" dirty="0">
                <a:latin typeface="BIZ UDP明朝 Medium" panose="02020500000000000000" pitchFamily="18" charset="-128"/>
                <a:ea typeface="BIZ UDP明朝 Medium" panose="02020500000000000000" pitchFamily="18" charset="-128"/>
              </a:rPr>
              <a:t>、</a:t>
            </a:r>
            <a:r>
              <a:rPr sz="1600" spc="-25" dirty="0">
                <a:latin typeface="BIZ UDP明朝 Medium" panose="02020500000000000000" pitchFamily="18" charset="-128"/>
                <a:ea typeface="BIZ UDP明朝 Medium" panose="02020500000000000000" pitchFamily="18" charset="-128"/>
              </a:rPr>
              <a:t>固定す</a:t>
            </a:r>
            <a:r>
              <a:rPr sz="1600" spc="-20" dirty="0">
                <a:latin typeface="BIZ UDP明朝 Medium" panose="02020500000000000000" pitchFamily="18" charset="-128"/>
                <a:ea typeface="BIZ UDP明朝 Medium" panose="02020500000000000000" pitchFamily="18" charset="-128"/>
              </a:rPr>
              <a:t>るブルーカーボ</a:t>
            </a:r>
            <a:r>
              <a:rPr sz="1600" spc="-10" dirty="0">
                <a:latin typeface="BIZ UDP明朝 Medium" panose="02020500000000000000" pitchFamily="18" charset="-128"/>
                <a:ea typeface="BIZ UDP明朝 Medium" panose="02020500000000000000" pitchFamily="18" charset="-128"/>
              </a:rPr>
              <a:t>ンを</a:t>
            </a:r>
            <a:r>
              <a:rPr sz="1600" spc="-25" dirty="0">
                <a:latin typeface="BIZ UDP明朝 Medium" panose="02020500000000000000" pitchFamily="18" charset="-128"/>
                <a:ea typeface="BIZ UDP明朝 Medium" panose="02020500000000000000" pitchFamily="18" charset="-128"/>
              </a:rPr>
              <a:t>さま</a:t>
            </a:r>
            <a:r>
              <a:rPr sz="1600" spc="-15" dirty="0">
                <a:latin typeface="BIZ UDP明朝 Medium" panose="02020500000000000000" pitchFamily="18" charset="-128"/>
                <a:ea typeface="BIZ UDP明朝 Medium" panose="02020500000000000000" pitchFamily="18" charset="-128"/>
              </a:rPr>
              <a:t>ざま</a:t>
            </a:r>
            <a:r>
              <a:rPr sz="1600" spc="-20" dirty="0">
                <a:latin typeface="BIZ UDP明朝 Medium" panose="02020500000000000000" pitchFamily="18" charset="-128"/>
                <a:ea typeface="BIZ UDP明朝 Medium" panose="02020500000000000000" pitchFamily="18" charset="-128"/>
              </a:rPr>
              <a:t>な</a:t>
            </a:r>
            <a:r>
              <a:rPr sz="1600" spc="-25" dirty="0">
                <a:latin typeface="BIZ UDP明朝 Medium" panose="02020500000000000000" pitchFamily="18" charset="-128"/>
                <a:ea typeface="BIZ UDP明朝 Medium" panose="02020500000000000000" pitchFamily="18" charset="-128"/>
              </a:rPr>
              <a:t>方向</a:t>
            </a:r>
            <a:r>
              <a:rPr sz="1600" spc="-20" dirty="0">
                <a:latin typeface="BIZ UDP明朝 Medium" panose="02020500000000000000" pitchFamily="18" charset="-128"/>
                <a:ea typeface="BIZ UDP明朝 Medium" panose="02020500000000000000" pitchFamily="18" charset="-128"/>
              </a:rPr>
              <a:t>に</a:t>
            </a:r>
            <a:r>
              <a:rPr sz="1600" spc="-25" dirty="0">
                <a:latin typeface="BIZ UDP明朝 Medium" panose="02020500000000000000" pitchFamily="18" charset="-128"/>
                <a:ea typeface="BIZ UDP明朝 Medium" panose="02020500000000000000" pitchFamily="18" charset="-128"/>
              </a:rPr>
              <a:t>生</a:t>
            </a:r>
            <a:r>
              <a:rPr sz="1600" spc="-20" dirty="0">
                <a:latin typeface="BIZ UDP明朝 Medium" panose="02020500000000000000" pitchFamily="18" charset="-128"/>
                <a:ea typeface="BIZ UDP明朝 Medium" panose="02020500000000000000" pitchFamily="18" charset="-128"/>
              </a:rPr>
              <a:t>か</a:t>
            </a:r>
            <a:r>
              <a:rPr sz="1600" spc="-25" dirty="0">
                <a:latin typeface="BIZ UDP明朝 Medium" panose="02020500000000000000" pitchFamily="18" charset="-128"/>
                <a:ea typeface="BIZ UDP明朝 Medium" panose="02020500000000000000" pitchFamily="18" charset="-128"/>
              </a:rPr>
              <a:t>す提案をしてく</a:t>
            </a:r>
            <a:r>
              <a:rPr sz="1600" spc="-10" dirty="0">
                <a:latin typeface="BIZ UDP明朝 Medium" panose="02020500000000000000" pitchFamily="18" charset="-128"/>
                <a:ea typeface="BIZ UDP明朝 Medium" panose="02020500000000000000" pitchFamily="18" charset="-128"/>
              </a:rPr>
              <a:t>れた</a:t>
            </a:r>
            <a:r>
              <a:rPr sz="1600" spc="-25" dirty="0">
                <a:latin typeface="BIZ UDP明朝 Medium" panose="02020500000000000000" pitchFamily="18" charset="-128"/>
                <a:ea typeface="BIZ UDP明朝 Medium" panose="02020500000000000000" pitchFamily="18" charset="-128"/>
              </a:rPr>
              <a:t>琉球</a:t>
            </a:r>
            <a:r>
              <a:rPr sz="1600" spc="85" dirty="0">
                <a:latin typeface="BIZ UDP明朝 Medium" panose="02020500000000000000" pitchFamily="18" charset="-128"/>
                <a:ea typeface="BIZ UDP明朝 Medium" panose="02020500000000000000" pitchFamily="18" charset="-128"/>
              </a:rPr>
              <a:t>大学 工</a:t>
            </a:r>
            <a:r>
              <a:rPr sz="1600" spc="-25" dirty="0">
                <a:latin typeface="BIZ UDP明朝 Medium" panose="02020500000000000000" pitchFamily="18" charset="-128"/>
                <a:ea typeface="BIZ UDP明朝 Medium" panose="02020500000000000000" pitchFamily="18" charset="-128"/>
              </a:rPr>
              <a:t>学</a:t>
            </a:r>
            <a:r>
              <a:rPr sz="1600" dirty="0">
                <a:latin typeface="BIZ UDP明朝 Medium" panose="02020500000000000000" pitchFamily="18" charset="-128"/>
                <a:ea typeface="BIZ UDP明朝 Medium" panose="02020500000000000000" pitchFamily="18" charset="-128"/>
              </a:rPr>
              <a:t>部</a:t>
            </a:r>
            <a:r>
              <a:rPr sz="1600" spc="105" dirty="0">
                <a:latin typeface="BIZ UDP明朝 Medium" panose="02020500000000000000" pitchFamily="18" charset="-128"/>
                <a:ea typeface="BIZ UDP明朝 Medium" panose="02020500000000000000" pitchFamily="18" charset="-128"/>
              </a:rPr>
              <a:t> 電</a:t>
            </a:r>
            <a:r>
              <a:rPr sz="1600" spc="-25" dirty="0">
                <a:latin typeface="BIZ UDP明朝 Medium" panose="02020500000000000000" pitchFamily="18" charset="-128"/>
                <a:ea typeface="BIZ UDP明朝 Medium" panose="02020500000000000000" pitchFamily="18" charset="-128"/>
              </a:rPr>
              <a:t>気電子工学科</a:t>
            </a:r>
            <a:r>
              <a:rPr sz="1600" spc="-10" dirty="0">
                <a:latin typeface="BIZ UDP明朝 Medium" panose="02020500000000000000" pitchFamily="18" charset="-128"/>
                <a:ea typeface="BIZ UDP明朝 Medium" panose="02020500000000000000" pitchFamily="18" charset="-128"/>
              </a:rPr>
              <a:t>（</a:t>
            </a:r>
            <a:r>
              <a:rPr sz="1600" spc="-25" dirty="0">
                <a:latin typeface="BIZ UDP明朝 Medium" panose="02020500000000000000" pitchFamily="18" charset="-128"/>
                <a:ea typeface="BIZ UDP明朝 Medium" panose="02020500000000000000" pitchFamily="18" charset="-128"/>
              </a:rPr>
              <a:t>現</a:t>
            </a:r>
            <a:r>
              <a:rPr sz="1600" spc="-10" dirty="0">
                <a:latin typeface="BIZ UDP明朝 Medium" panose="02020500000000000000" pitchFamily="18" charset="-128"/>
                <a:ea typeface="BIZ UDP明朝 Medium" panose="02020500000000000000" pitchFamily="18" charset="-128"/>
              </a:rPr>
              <a:t>、</a:t>
            </a:r>
            <a:r>
              <a:rPr sz="1600" spc="-25" dirty="0">
                <a:latin typeface="BIZ UDP明朝 Medium" panose="02020500000000000000" pitchFamily="18" charset="-128"/>
                <a:ea typeface="BIZ UDP明朝 Medium" panose="02020500000000000000" pitchFamily="18" charset="-128"/>
              </a:rPr>
              <a:t>工学科</a:t>
            </a:r>
            <a:r>
              <a:rPr sz="1600" spc="-10" dirty="0">
                <a:latin typeface="BIZ UDP明朝 Medium" panose="02020500000000000000" pitchFamily="18" charset="-128"/>
                <a:ea typeface="BIZ UDP明朝 Medium" panose="02020500000000000000" pitchFamily="18" charset="-128"/>
              </a:rPr>
              <a:t>）</a:t>
            </a:r>
            <a:r>
              <a:rPr sz="1600" spc="-25" dirty="0">
                <a:latin typeface="BIZ UDP明朝 Medium" panose="02020500000000000000" pitchFamily="18" charset="-128"/>
                <a:ea typeface="BIZ UDP明朝 Medium" panose="02020500000000000000" pitchFamily="18" charset="-128"/>
              </a:rPr>
              <a:t>の仲泊明徒</a:t>
            </a:r>
            <a:r>
              <a:rPr sz="1600" spc="-10" dirty="0">
                <a:latin typeface="BIZ UDP明朝 Medium" panose="02020500000000000000" pitchFamily="18" charset="-128"/>
                <a:ea typeface="BIZ UDP明朝 Medium" panose="02020500000000000000" pitchFamily="18" charset="-128"/>
              </a:rPr>
              <a:t>（</a:t>
            </a:r>
            <a:r>
              <a:rPr sz="1600" spc="-20" dirty="0">
                <a:latin typeface="BIZ UDP明朝 Medium" panose="02020500000000000000" pitchFamily="18" charset="-128"/>
                <a:ea typeface="BIZ UDP明朝 Medium" panose="02020500000000000000" pitchFamily="18" charset="-128"/>
              </a:rPr>
              <a:t>なかど</a:t>
            </a:r>
            <a:r>
              <a:rPr sz="1600" spc="-25" dirty="0">
                <a:latin typeface="BIZ UDP明朝 Medium" panose="02020500000000000000" pitchFamily="18" charset="-128"/>
                <a:ea typeface="BIZ UDP明朝 Medium" panose="02020500000000000000" pitchFamily="18" charset="-128"/>
              </a:rPr>
              <a:t>まり</a:t>
            </a:r>
            <a:r>
              <a:rPr sz="1600" spc="-10" dirty="0">
                <a:latin typeface="BIZ UDP明朝 Medium" panose="02020500000000000000" pitchFamily="18" charset="-128"/>
                <a:ea typeface="BIZ UDP明朝 Medium" panose="02020500000000000000" pitchFamily="18" charset="-128"/>
              </a:rPr>
              <a:t>・あ</a:t>
            </a:r>
            <a:r>
              <a:rPr sz="1600" spc="-25" dirty="0">
                <a:latin typeface="BIZ UDP明朝 Medium" panose="02020500000000000000" pitchFamily="18" charset="-128"/>
                <a:ea typeface="BIZ UDP明朝 Medium" panose="02020500000000000000" pitchFamily="18" charset="-128"/>
              </a:rPr>
              <a:t>きと</a:t>
            </a:r>
            <a:r>
              <a:rPr sz="1600" spc="-10" dirty="0">
                <a:latin typeface="BIZ UDP明朝 Medium" panose="02020500000000000000" pitchFamily="18" charset="-128"/>
                <a:ea typeface="BIZ UDP明朝 Medium" panose="02020500000000000000" pitchFamily="18" charset="-128"/>
              </a:rPr>
              <a:t>）さ</a:t>
            </a:r>
            <a:r>
              <a:rPr sz="1600" spc="-35" dirty="0">
                <a:latin typeface="BIZ UDP明朝 Medium" panose="02020500000000000000" pitchFamily="18" charset="-128"/>
                <a:ea typeface="BIZ UDP明朝 Medium" panose="02020500000000000000" pitchFamily="18" charset="-128"/>
              </a:rPr>
              <a:t>ん</a:t>
            </a:r>
            <a:r>
              <a:rPr sz="1600" spc="-50" dirty="0">
                <a:latin typeface="BIZ UDP明朝 Medium" panose="02020500000000000000" pitchFamily="18" charset="-128"/>
                <a:ea typeface="BIZ UDP明朝 Medium" panose="02020500000000000000" pitchFamily="18" charset="-128"/>
              </a:rPr>
              <a:t>。</a:t>
            </a:r>
            <a:endParaRPr sz="1600" dirty="0">
              <a:latin typeface="BIZ UDP明朝 Medium" panose="02020500000000000000" pitchFamily="18" charset="-128"/>
              <a:ea typeface="BIZ UDP明朝 Medium" panose="02020500000000000000" pitchFamily="18" charset="-128"/>
            </a:endParaRPr>
          </a:p>
        </p:txBody>
      </p:sp>
      <p:grpSp>
        <p:nvGrpSpPr>
          <p:cNvPr id="6" name="object 6"/>
          <p:cNvGrpSpPr/>
          <p:nvPr/>
        </p:nvGrpSpPr>
        <p:grpSpPr>
          <a:xfrm>
            <a:off x="102910" y="1575187"/>
            <a:ext cx="11945620" cy="3175000"/>
            <a:chOff x="73152" y="1580388"/>
            <a:chExt cx="11945620" cy="3175000"/>
          </a:xfrm>
        </p:grpSpPr>
        <p:pic>
          <p:nvPicPr>
            <p:cNvPr id="7" name="object 7"/>
            <p:cNvPicPr/>
            <p:nvPr/>
          </p:nvPicPr>
          <p:blipFill>
            <a:blip r:embed="rId3" cstate="print"/>
            <a:stretch>
              <a:fillRect/>
            </a:stretch>
          </p:blipFill>
          <p:spPr>
            <a:xfrm>
              <a:off x="6145778" y="1585227"/>
              <a:ext cx="3348236" cy="1853295"/>
            </a:xfrm>
            <a:prstGeom prst="rect">
              <a:avLst/>
            </a:prstGeom>
          </p:spPr>
        </p:pic>
        <p:pic>
          <p:nvPicPr>
            <p:cNvPr id="8" name="object 8"/>
            <p:cNvPicPr/>
            <p:nvPr/>
          </p:nvPicPr>
          <p:blipFill>
            <a:blip r:embed="rId4" cstate="print"/>
            <a:stretch>
              <a:fillRect/>
            </a:stretch>
          </p:blipFill>
          <p:spPr>
            <a:xfrm>
              <a:off x="9503663" y="1580388"/>
              <a:ext cx="2514599" cy="1879544"/>
            </a:xfrm>
            <a:prstGeom prst="rect">
              <a:avLst/>
            </a:prstGeom>
          </p:spPr>
        </p:pic>
        <p:pic>
          <p:nvPicPr>
            <p:cNvPr id="9" name="object 9"/>
            <p:cNvPicPr/>
            <p:nvPr/>
          </p:nvPicPr>
          <p:blipFill>
            <a:blip r:embed="rId5" cstate="print"/>
            <a:stretch>
              <a:fillRect/>
            </a:stretch>
          </p:blipFill>
          <p:spPr>
            <a:xfrm>
              <a:off x="73152" y="1615857"/>
              <a:ext cx="6053327" cy="3139022"/>
            </a:xfrm>
            <a:prstGeom prst="rect">
              <a:avLst/>
            </a:prstGeom>
          </p:spPr>
        </p:pic>
      </p:grpSp>
      <p:sp>
        <p:nvSpPr>
          <p:cNvPr id="10" name="object 10"/>
          <p:cNvSpPr txBox="1"/>
          <p:nvPr/>
        </p:nvSpPr>
        <p:spPr>
          <a:xfrm>
            <a:off x="1359251" y="4581701"/>
            <a:ext cx="3122295" cy="193675"/>
          </a:xfrm>
          <a:prstGeom prst="rect">
            <a:avLst/>
          </a:prstGeom>
        </p:spPr>
        <p:txBody>
          <a:bodyPr vert="horz" wrap="square" lIns="0" tIns="12700" rIns="0" bIns="0" rtlCol="0">
            <a:spAutoFit/>
          </a:bodyPr>
          <a:lstStyle/>
          <a:p>
            <a:pPr marL="12700">
              <a:lnSpc>
                <a:spcPct val="100000"/>
              </a:lnSpc>
              <a:spcBef>
                <a:spcPts val="100"/>
              </a:spcBef>
            </a:pPr>
            <a:r>
              <a:rPr sz="1100" b="0" dirty="0">
                <a:latin typeface="BIZ UDP明朝 Medium"/>
                <a:cs typeface="BIZ UDP明朝 Medium"/>
              </a:rPr>
              <a:t>（出典</a:t>
            </a:r>
            <a:r>
              <a:rPr sz="1100" b="0" spc="-10" dirty="0">
                <a:latin typeface="BIZ UDP明朝 Medium"/>
                <a:cs typeface="BIZ UDP明朝 Medium"/>
              </a:rPr>
              <a:t>）https://emira-t.jp/prototype/14360/</a:t>
            </a:r>
            <a:endParaRPr sz="1100">
              <a:latin typeface="BIZ UDP明朝 Medium"/>
              <a:cs typeface="BIZ UDP明朝 Medium"/>
            </a:endParaRPr>
          </a:p>
        </p:txBody>
      </p:sp>
      <p:pic>
        <p:nvPicPr>
          <p:cNvPr id="11" name="object 11"/>
          <p:cNvPicPr/>
          <p:nvPr/>
        </p:nvPicPr>
        <p:blipFill>
          <a:blip r:embed="rId6" cstate="print"/>
          <a:stretch>
            <a:fillRect/>
          </a:stretch>
        </p:blipFill>
        <p:spPr>
          <a:xfrm>
            <a:off x="719632" y="4833832"/>
            <a:ext cx="4397962" cy="1973863"/>
          </a:xfrm>
          <a:prstGeom prst="rect">
            <a:avLst/>
          </a:prstGeom>
        </p:spPr>
      </p:pic>
      <p:pic>
        <p:nvPicPr>
          <p:cNvPr id="2" name="object 2"/>
          <p:cNvPicPr/>
          <p:nvPr/>
        </p:nvPicPr>
        <p:blipFill>
          <a:blip r:embed="rId7" cstate="print"/>
          <a:stretch>
            <a:fillRect/>
          </a:stretch>
        </p:blipFill>
        <p:spPr>
          <a:xfrm>
            <a:off x="5540829" y="3597792"/>
            <a:ext cx="6548261" cy="3139022"/>
          </a:xfrm>
          <a:prstGeom prst="rect">
            <a:avLst/>
          </a:prstGeom>
          <a:ln w="38100">
            <a:solidFill>
              <a:srgbClr val="FF0000"/>
            </a:solidFill>
          </a:ln>
        </p:spPr>
      </p:pic>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43372" y="1520952"/>
            <a:ext cx="3985279" cy="2635930"/>
          </a:xfrm>
          <a:prstGeom prst="rect">
            <a:avLst/>
          </a:prstGeom>
        </p:spPr>
      </p:pic>
      <p:sp>
        <p:nvSpPr>
          <p:cNvPr id="5" name="object 5"/>
          <p:cNvSpPr txBox="1">
            <a:spLocks noGrp="1"/>
          </p:cNvSpPr>
          <p:nvPr>
            <p:ph type="title"/>
          </p:nvPr>
        </p:nvSpPr>
        <p:spPr>
          <a:xfrm>
            <a:off x="2478054" y="293029"/>
            <a:ext cx="7235825" cy="44307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BIZ UDP明朝 Medium" panose="02020500000000000000" pitchFamily="18" charset="-128"/>
                <a:ea typeface="BIZ UDP明朝 Medium" panose="02020500000000000000" pitchFamily="18" charset="-128"/>
              </a:rPr>
              <a:t>「</a:t>
            </a:r>
            <a:r>
              <a:rPr sz="2800" b="1" spc="-30" dirty="0">
                <a:latin typeface="BIZ UDP明朝 Medium" panose="02020500000000000000" pitchFamily="18" charset="-128"/>
                <a:ea typeface="BIZ UDP明朝 Medium" panose="02020500000000000000" pitchFamily="18" charset="-128"/>
              </a:rPr>
              <a:t>ア</a:t>
            </a:r>
            <a:r>
              <a:rPr sz="2800" b="1" spc="-35" dirty="0">
                <a:latin typeface="BIZ UDP明朝 Medium" panose="02020500000000000000" pitchFamily="18" charset="-128"/>
                <a:ea typeface="BIZ UDP明朝 Medium" panose="02020500000000000000" pitchFamily="18" charset="-128"/>
              </a:rPr>
              <a:t>ポロ＝ポセイドン</a:t>
            </a:r>
            <a:r>
              <a:rPr sz="2800" b="1" spc="-40" dirty="0">
                <a:latin typeface="BIZ UDP明朝 Medium" panose="02020500000000000000" pitchFamily="18" charset="-128"/>
                <a:ea typeface="BIZ UDP明朝 Medium" panose="02020500000000000000" pitchFamily="18" charset="-128"/>
              </a:rPr>
              <a:t>構想</a:t>
            </a:r>
            <a:r>
              <a:rPr sz="2800" b="1" spc="-35" dirty="0">
                <a:latin typeface="BIZ UDP明朝 Medium" panose="02020500000000000000" pitchFamily="18" charset="-128"/>
                <a:ea typeface="BIZ UDP明朝 Medium" panose="02020500000000000000" pitchFamily="18" charset="-128"/>
              </a:rPr>
              <a:t>2025</a:t>
            </a:r>
            <a:r>
              <a:rPr sz="2800" b="1" spc="-20" dirty="0">
                <a:latin typeface="BIZ UDP明朝 Medium" panose="02020500000000000000" pitchFamily="18" charset="-128"/>
                <a:ea typeface="BIZ UDP明朝 Medium" panose="02020500000000000000" pitchFamily="18" charset="-128"/>
              </a:rPr>
              <a:t>」</a:t>
            </a:r>
            <a:r>
              <a:rPr lang="ja-JP" altLang="en-US" sz="2800" b="1" spc="-20" dirty="0">
                <a:latin typeface="BIZ UDP明朝 Medium" panose="02020500000000000000" pitchFamily="18" charset="-128"/>
                <a:ea typeface="BIZ UDP明朝 Medium" panose="02020500000000000000" pitchFamily="18" charset="-128"/>
              </a:rPr>
              <a:t>の再考</a:t>
            </a:r>
            <a:r>
              <a:rPr sz="2800" b="1" spc="-50" dirty="0">
                <a:latin typeface="BIZ UDP明朝 Medium" panose="02020500000000000000" pitchFamily="18" charset="-128"/>
                <a:ea typeface="BIZ UDP明朝 Medium" panose="02020500000000000000" pitchFamily="18" charset="-128"/>
              </a:rPr>
              <a:t>？</a:t>
            </a:r>
            <a:endParaRPr sz="2800" b="1" dirty="0">
              <a:latin typeface="BIZ UDP明朝 Medium" panose="02020500000000000000" pitchFamily="18" charset="-128"/>
              <a:ea typeface="BIZ UDP明朝 Medium" panose="02020500000000000000" pitchFamily="18" charset="-128"/>
            </a:endParaRPr>
          </a:p>
        </p:txBody>
      </p:sp>
      <p:sp>
        <p:nvSpPr>
          <p:cNvPr id="6" name="object 6"/>
          <p:cNvSpPr txBox="1"/>
          <p:nvPr/>
        </p:nvSpPr>
        <p:spPr>
          <a:xfrm>
            <a:off x="96437" y="6610151"/>
            <a:ext cx="11367135" cy="228268"/>
          </a:xfrm>
          <a:prstGeom prst="rect">
            <a:avLst/>
          </a:prstGeom>
        </p:spPr>
        <p:txBody>
          <a:bodyPr vert="horz" wrap="square" lIns="0" tIns="12700" rIns="0" bIns="0" rtlCol="0">
            <a:spAutoFit/>
          </a:bodyPr>
          <a:lstStyle/>
          <a:p>
            <a:pPr marL="12700" algn="ctr">
              <a:lnSpc>
                <a:spcPct val="100000"/>
              </a:lnSpc>
              <a:spcBef>
                <a:spcPts val="100"/>
              </a:spcBef>
            </a:pPr>
            <a:r>
              <a:rPr sz="1400" b="0" spc="-20" dirty="0">
                <a:latin typeface="BIZ UDP明朝 Medium"/>
                <a:cs typeface="BIZ UDP明朝 Medium"/>
              </a:rPr>
              <a:t>約１万平方キロの養殖場で日本のガソリン販売量のほぼ３分の１に相当する量が生産できるのであれば、日本海に大きな油田ができたことと同じになる？</a:t>
            </a:r>
            <a:endParaRPr sz="1400" dirty="0">
              <a:latin typeface="BIZ UDP明朝 Medium"/>
              <a:cs typeface="BIZ UDP明朝 Medium"/>
            </a:endParaRPr>
          </a:p>
        </p:txBody>
      </p:sp>
      <p:pic>
        <p:nvPicPr>
          <p:cNvPr id="7" name="object 7"/>
          <p:cNvPicPr/>
          <p:nvPr/>
        </p:nvPicPr>
        <p:blipFill>
          <a:blip r:embed="rId3" cstate="print"/>
          <a:stretch>
            <a:fillRect/>
          </a:stretch>
        </p:blipFill>
        <p:spPr>
          <a:xfrm>
            <a:off x="9764268" y="2124455"/>
            <a:ext cx="2359151" cy="1772411"/>
          </a:xfrm>
          <a:prstGeom prst="rect">
            <a:avLst/>
          </a:prstGeom>
        </p:spPr>
      </p:pic>
      <p:grpSp>
        <p:nvGrpSpPr>
          <p:cNvPr id="8" name="object 8"/>
          <p:cNvGrpSpPr/>
          <p:nvPr/>
        </p:nvGrpSpPr>
        <p:grpSpPr>
          <a:xfrm>
            <a:off x="0" y="1917192"/>
            <a:ext cx="5745480" cy="4232275"/>
            <a:chOff x="0" y="1917192"/>
            <a:chExt cx="5745480" cy="4232275"/>
          </a:xfrm>
        </p:grpSpPr>
        <p:pic>
          <p:nvPicPr>
            <p:cNvPr id="9" name="object 9"/>
            <p:cNvPicPr/>
            <p:nvPr/>
          </p:nvPicPr>
          <p:blipFill>
            <a:blip r:embed="rId4" cstate="print"/>
            <a:stretch>
              <a:fillRect/>
            </a:stretch>
          </p:blipFill>
          <p:spPr>
            <a:xfrm>
              <a:off x="356615" y="2717292"/>
              <a:ext cx="1510283" cy="2359151"/>
            </a:xfrm>
            <a:prstGeom prst="rect">
              <a:avLst/>
            </a:prstGeom>
          </p:spPr>
        </p:pic>
        <p:pic>
          <p:nvPicPr>
            <p:cNvPr id="10" name="object 10"/>
            <p:cNvPicPr/>
            <p:nvPr/>
          </p:nvPicPr>
          <p:blipFill>
            <a:blip r:embed="rId5" cstate="print"/>
            <a:stretch>
              <a:fillRect/>
            </a:stretch>
          </p:blipFill>
          <p:spPr>
            <a:xfrm>
              <a:off x="0" y="1917192"/>
              <a:ext cx="5745480" cy="3826763"/>
            </a:xfrm>
            <a:prstGeom prst="rect">
              <a:avLst/>
            </a:prstGeom>
          </p:spPr>
        </p:pic>
        <p:pic>
          <p:nvPicPr>
            <p:cNvPr id="11" name="object 11"/>
            <p:cNvPicPr/>
            <p:nvPr/>
          </p:nvPicPr>
          <p:blipFill>
            <a:blip r:embed="rId6" cstate="print"/>
            <a:stretch>
              <a:fillRect/>
            </a:stretch>
          </p:blipFill>
          <p:spPr>
            <a:xfrm>
              <a:off x="463295" y="5532120"/>
              <a:ext cx="3621023" cy="403859"/>
            </a:xfrm>
            <a:prstGeom prst="rect">
              <a:avLst/>
            </a:prstGeom>
          </p:spPr>
        </p:pic>
        <p:pic>
          <p:nvPicPr>
            <p:cNvPr id="12" name="object 12"/>
            <p:cNvPicPr/>
            <p:nvPr/>
          </p:nvPicPr>
          <p:blipFill>
            <a:blip r:embed="rId7" cstate="print"/>
            <a:stretch>
              <a:fillRect/>
            </a:stretch>
          </p:blipFill>
          <p:spPr>
            <a:xfrm>
              <a:off x="3840479" y="5532120"/>
              <a:ext cx="420623" cy="403859"/>
            </a:xfrm>
            <a:prstGeom prst="rect">
              <a:avLst/>
            </a:prstGeom>
          </p:spPr>
        </p:pic>
        <p:pic>
          <p:nvPicPr>
            <p:cNvPr id="13" name="object 13"/>
            <p:cNvPicPr/>
            <p:nvPr/>
          </p:nvPicPr>
          <p:blipFill>
            <a:blip r:embed="rId8" cstate="print"/>
            <a:stretch>
              <a:fillRect/>
            </a:stretch>
          </p:blipFill>
          <p:spPr>
            <a:xfrm>
              <a:off x="284988" y="5745480"/>
              <a:ext cx="422147" cy="403859"/>
            </a:xfrm>
            <a:prstGeom prst="rect">
              <a:avLst/>
            </a:prstGeom>
          </p:spPr>
        </p:pic>
        <p:pic>
          <p:nvPicPr>
            <p:cNvPr id="14" name="object 14"/>
            <p:cNvPicPr/>
            <p:nvPr/>
          </p:nvPicPr>
          <p:blipFill>
            <a:blip r:embed="rId9" cstate="print"/>
            <a:stretch>
              <a:fillRect/>
            </a:stretch>
          </p:blipFill>
          <p:spPr>
            <a:xfrm>
              <a:off x="463295" y="5745480"/>
              <a:ext cx="3799331" cy="403859"/>
            </a:xfrm>
            <a:prstGeom prst="rect">
              <a:avLst/>
            </a:prstGeom>
          </p:spPr>
        </p:pic>
        <p:pic>
          <p:nvPicPr>
            <p:cNvPr id="15" name="object 15"/>
            <p:cNvPicPr/>
            <p:nvPr/>
          </p:nvPicPr>
          <p:blipFill>
            <a:blip r:embed="rId10" cstate="print"/>
            <a:stretch>
              <a:fillRect/>
            </a:stretch>
          </p:blipFill>
          <p:spPr>
            <a:xfrm>
              <a:off x="4018788" y="5745480"/>
              <a:ext cx="775715" cy="403859"/>
            </a:xfrm>
            <a:prstGeom prst="rect">
              <a:avLst/>
            </a:prstGeom>
          </p:spPr>
        </p:pic>
        <p:pic>
          <p:nvPicPr>
            <p:cNvPr id="16" name="object 16"/>
            <p:cNvPicPr/>
            <p:nvPr/>
          </p:nvPicPr>
          <p:blipFill>
            <a:blip r:embed="rId11" cstate="print"/>
            <a:stretch>
              <a:fillRect/>
            </a:stretch>
          </p:blipFill>
          <p:spPr>
            <a:xfrm>
              <a:off x="4550664" y="5745480"/>
              <a:ext cx="422147" cy="403859"/>
            </a:xfrm>
            <a:prstGeom prst="rect">
              <a:avLst/>
            </a:prstGeom>
          </p:spPr>
        </p:pic>
      </p:grpSp>
      <p:sp>
        <p:nvSpPr>
          <p:cNvPr id="17" name="object 17"/>
          <p:cNvSpPr txBox="1"/>
          <p:nvPr/>
        </p:nvSpPr>
        <p:spPr>
          <a:xfrm>
            <a:off x="385198" y="5587509"/>
            <a:ext cx="4469765" cy="452755"/>
          </a:xfrm>
          <a:prstGeom prst="rect">
            <a:avLst/>
          </a:prstGeom>
        </p:spPr>
        <p:txBody>
          <a:bodyPr vert="horz" wrap="square" lIns="0" tIns="12700" rIns="0" bIns="0" rtlCol="0">
            <a:spAutoFit/>
          </a:bodyPr>
          <a:lstStyle/>
          <a:p>
            <a:pPr marL="190500">
              <a:lnSpc>
                <a:spcPct val="100000"/>
              </a:lnSpc>
              <a:spcBef>
                <a:spcPts val="100"/>
              </a:spcBef>
            </a:pPr>
            <a:r>
              <a:rPr sz="1400" b="0" spc="-20" dirty="0">
                <a:latin typeface="BIZ UD明朝 Medium"/>
                <a:cs typeface="BIZ UD明朝 Medium"/>
              </a:rPr>
              <a:t>「油田やガス田の近くの海にはエビが多い」</a:t>
            </a:r>
            <a:endParaRPr sz="1400">
              <a:latin typeface="BIZ UD明朝 Medium"/>
              <a:cs typeface="BIZ UD明朝 Medium"/>
            </a:endParaRPr>
          </a:p>
          <a:p>
            <a:pPr marL="12700">
              <a:lnSpc>
                <a:spcPct val="100000"/>
              </a:lnSpc>
            </a:pPr>
            <a:r>
              <a:rPr sz="1400" b="0" spc="-20" dirty="0">
                <a:latin typeface="BIZ UD明朝 Medium"/>
                <a:cs typeface="BIZ UD明朝 Medium"/>
              </a:rPr>
              <a:t>「エビのいるところには石油や天然ガスの鉱床がある」</a:t>
            </a:r>
            <a:endParaRPr sz="1400">
              <a:latin typeface="BIZ UD明朝 Medium"/>
              <a:cs typeface="BIZ UD明朝 Medium"/>
            </a:endParaRPr>
          </a:p>
        </p:txBody>
      </p:sp>
      <p:sp>
        <p:nvSpPr>
          <p:cNvPr id="18" name="object 18"/>
          <p:cNvSpPr txBox="1"/>
          <p:nvPr/>
        </p:nvSpPr>
        <p:spPr>
          <a:xfrm>
            <a:off x="174396" y="1151686"/>
            <a:ext cx="11438255" cy="961390"/>
          </a:xfrm>
          <a:prstGeom prst="rect">
            <a:avLst/>
          </a:prstGeom>
        </p:spPr>
        <p:txBody>
          <a:bodyPr vert="horz" wrap="square" lIns="0" tIns="5080" rIns="0" bIns="0" rtlCol="0">
            <a:spAutoFit/>
          </a:bodyPr>
          <a:lstStyle/>
          <a:p>
            <a:pPr marL="12700" marR="471805">
              <a:lnSpc>
                <a:spcPct val="102499"/>
              </a:lnSpc>
              <a:spcBef>
                <a:spcPts val="40"/>
              </a:spcBef>
            </a:pPr>
            <a:r>
              <a:rPr sz="2000" b="1" spc="-20" dirty="0">
                <a:latin typeface="UD デジタル 教科書体 NK-B"/>
                <a:cs typeface="UD デジタル 教科書体 NK-B"/>
              </a:rPr>
              <a:t>「アポロ＆ポセイドン構想２０２５」は、大気中の二酸化炭素を、ホンダワラ</a:t>
            </a:r>
            <a:r>
              <a:rPr sz="2000" b="1" spc="-10" dirty="0">
                <a:latin typeface="UD デジタル 教科書体 NK-B"/>
                <a:cs typeface="UD デジタル 教科書体 NK-B"/>
              </a:rPr>
              <a:t>（</a:t>
            </a:r>
            <a:r>
              <a:rPr sz="2000" b="1" dirty="0">
                <a:latin typeface="UD デジタル 教科書体 NK-B"/>
                <a:cs typeface="UD デジタル 教科書体 NK-B"/>
              </a:rPr>
              <a:t>海藻</a:t>
            </a:r>
            <a:r>
              <a:rPr sz="2000" b="1" spc="-10" dirty="0">
                <a:latin typeface="UD デジタル 教科書体 NK-B"/>
                <a:cs typeface="UD デジタル 教科書体 NK-B"/>
              </a:rPr>
              <a:t>）</a:t>
            </a:r>
            <a:r>
              <a:rPr sz="2000" b="1" spc="-20" dirty="0">
                <a:latin typeface="UD デジタル 教科書体 NK-B"/>
                <a:cs typeface="UD デジタル 教科書体 NK-B"/>
              </a:rPr>
              <a:t>を活用して化学原料と</a:t>
            </a:r>
            <a:r>
              <a:rPr sz="2000" b="1" spc="-15" dirty="0">
                <a:latin typeface="UD デジタル 教科書体 NK-B"/>
                <a:cs typeface="UD デジタル 教科書体 NK-B"/>
              </a:rPr>
              <a:t>して回収する構想であった。</a:t>
            </a:r>
            <a:endParaRPr sz="2000">
              <a:latin typeface="UD デジタル 教科書体 NK-B"/>
              <a:cs typeface="UD デジタル 教科書体 NK-B"/>
            </a:endParaRPr>
          </a:p>
          <a:p>
            <a:pPr marR="5080" algn="r">
              <a:lnSpc>
                <a:spcPct val="100000"/>
              </a:lnSpc>
              <a:spcBef>
                <a:spcPts val="585"/>
              </a:spcBef>
            </a:pPr>
            <a:r>
              <a:rPr sz="1600" b="1" spc="-25" dirty="0">
                <a:latin typeface="UD デジタル 教科書体 NK-B"/>
                <a:cs typeface="UD デジタル 教科書体 NK-B"/>
              </a:rPr>
              <a:t>養殖</a:t>
            </a:r>
            <a:r>
              <a:rPr sz="1600" b="1" spc="-20" dirty="0">
                <a:latin typeface="UD デジタル 教科書体 NK-B"/>
                <a:cs typeface="UD デジタル 教科書体 NK-B"/>
              </a:rPr>
              <a:t>ホ</a:t>
            </a:r>
            <a:r>
              <a:rPr sz="1600" b="1" spc="-30" dirty="0">
                <a:latin typeface="UD デジタル 教科書体 NK-B"/>
                <a:cs typeface="UD デジタル 教科書体 NK-B"/>
              </a:rPr>
              <a:t>ンダワラ</a:t>
            </a:r>
            <a:endParaRPr sz="1600">
              <a:latin typeface="UD デジタル 教科書体 NK-B"/>
              <a:cs typeface="UD デジタル 教科書体 NK-B"/>
            </a:endParaRPr>
          </a:p>
        </p:txBody>
      </p:sp>
      <p:pic>
        <p:nvPicPr>
          <p:cNvPr id="19" name="object 19"/>
          <p:cNvPicPr/>
          <p:nvPr/>
        </p:nvPicPr>
        <p:blipFill>
          <a:blip r:embed="rId12" cstate="print"/>
          <a:stretch>
            <a:fillRect/>
          </a:stretch>
        </p:blipFill>
        <p:spPr>
          <a:xfrm>
            <a:off x="9252364" y="4215784"/>
            <a:ext cx="2896642" cy="2291373"/>
          </a:xfrm>
          <a:prstGeom prst="rect">
            <a:avLst/>
          </a:prstGeom>
        </p:spPr>
      </p:pic>
      <p:sp>
        <p:nvSpPr>
          <p:cNvPr id="20" name="object 20"/>
          <p:cNvSpPr txBox="1"/>
          <p:nvPr/>
        </p:nvSpPr>
        <p:spPr>
          <a:xfrm>
            <a:off x="5703096" y="4298933"/>
            <a:ext cx="3456940" cy="2164715"/>
          </a:xfrm>
          <a:prstGeom prst="rect">
            <a:avLst/>
          </a:prstGeom>
        </p:spPr>
        <p:txBody>
          <a:bodyPr vert="horz" wrap="square" lIns="0" tIns="12700" rIns="0" bIns="0" rtlCol="0">
            <a:spAutoFit/>
          </a:bodyPr>
          <a:lstStyle/>
          <a:p>
            <a:pPr marL="12700" marR="5080">
              <a:lnSpc>
                <a:spcPct val="100000"/>
              </a:lnSpc>
              <a:spcBef>
                <a:spcPts val="100"/>
              </a:spcBef>
            </a:pPr>
            <a:r>
              <a:rPr sz="2000" b="1" spc="-10" dirty="0">
                <a:solidFill>
                  <a:srgbClr val="C00000"/>
                </a:solidFill>
                <a:latin typeface="UD デジタル 教科書体 NK-R"/>
                <a:cs typeface="UD デジタル 教科書体 NK-R"/>
              </a:rPr>
              <a:t>海洋全面積のわずか７．５％の</a:t>
            </a:r>
            <a:r>
              <a:rPr sz="2000" b="1" spc="-15" dirty="0">
                <a:solidFill>
                  <a:srgbClr val="C00000"/>
                </a:solidFill>
                <a:latin typeface="UD デジタル 教科書体 NK-R"/>
                <a:cs typeface="UD デジタル 教科書体 NK-R"/>
              </a:rPr>
              <a:t>沿岸域で、魚類の９９％が生産さ</a:t>
            </a:r>
            <a:r>
              <a:rPr sz="2000" b="1" dirty="0">
                <a:solidFill>
                  <a:srgbClr val="C00000"/>
                </a:solidFill>
                <a:latin typeface="UD デジタル 教科書体 NK-R"/>
                <a:cs typeface="UD デジタル 教科書体 NK-R"/>
              </a:rPr>
              <a:t>れている！</a:t>
            </a:r>
            <a:endParaRPr sz="2000" dirty="0">
              <a:latin typeface="UD デジタル 教科書体 NK-R"/>
              <a:cs typeface="UD デジタル 教科書体 NK-R"/>
            </a:endParaRPr>
          </a:p>
          <a:p>
            <a:pPr marL="12700" marR="81280">
              <a:lnSpc>
                <a:spcPct val="100000"/>
              </a:lnSpc>
              <a:spcBef>
                <a:spcPts val="45"/>
              </a:spcBef>
            </a:pPr>
            <a:r>
              <a:rPr sz="1600" spc="-25" dirty="0">
                <a:solidFill>
                  <a:srgbClr val="424242"/>
                </a:solidFill>
                <a:latin typeface="UD デジタル 教科書体 NK-R"/>
                <a:cs typeface="UD デジタル 教科書体 NK-R"/>
              </a:rPr>
              <a:t>大型海藻類</a:t>
            </a:r>
            <a:r>
              <a:rPr sz="1600" spc="-30" dirty="0">
                <a:solidFill>
                  <a:srgbClr val="424242"/>
                </a:solidFill>
                <a:latin typeface="UD デジタル 教科書体 NK-R"/>
                <a:cs typeface="UD デジタル 教科書体 NK-R"/>
              </a:rPr>
              <a:t>はその</a:t>
            </a:r>
            <a:r>
              <a:rPr sz="1600" spc="-25" dirty="0">
                <a:solidFill>
                  <a:srgbClr val="424242"/>
                </a:solidFill>
                <a:latin typeface="UD デジタル 教科書体 NK-R"/>
                <a:cs typeface="UD デジタル 教科書体 NK-R"/>
              </a:rPr>
              <a:t>生育過程で、多様</a:t>
            </a:r>
            <a:r>
              <a:rPr sz="1600" spc="-50" dirty="0">
                <a:solidFill>
                  <a:srgbClr val="424242"/>
                </a:solidFill>
                <a:latin typeface="UD デジタル 教科書体 NK-R"/>
                <a:cs typeface="UD デジタル 教科書体 NK-R"/>
              </a:rPr>
              <a:t>な</a:t>
            </a:r>
            <a:r>
              <a:rPr sz="1600" spc="-25" dirty="0">
                <a:solidFill>
                  <a:srgbClr val="424242"/>
                </a:solidFill>
                <a:latin typeface="UD デジタル 教科書体 NK-R"/>
                <a:cs typeface="UD デジタル 教科書体 NK-R"/>
              </a:rPr>
              <a:t>無機栄養塩類</a:t>
            </a:r>
            <a:r>
              <a:rPr sz="1600" spc="-20" dirty="0">
                <a:solidFill>
                  <a:srgbClr val="424242"/>
                </a:solidFill>
                <a:latin typeface="UD デジタル 教科書体 NK-R"/>
                <a:cs typeface="UD デジタル 教科書体 NK-R"/>
              </a:rPr>
              <a:t>を</a:t>
            </a:r>
            <a:r>
              <a:rPr sz="1600" spc="-25" dirty="0">
                <a:solidFill>
                  <a:srgbClr val="424242"/>
                </a:solidFill>
                <a:latin typeface="UD デジタル 教科書体 NK-R"/>
                <a:cs typeface="UD デジタル 教科書体 NK-R"/>
              </a:rPr>
              <a:t>吸収と共</a:t>
            </a:r>
            <a:r>
              <a:rPr sz="1600" spc="-20" dirty="0">
                <a:solidFill>
                  <a:srgbClr val="424242"/>
                </a:solidFill>
                <a:latin typeface="UD デジタル 教科書体 NK-R"/>
                <a:cs typeface="UD デジタル 教科書体 NK-R"/>
              </a:rPr>
              <a:t>に</a:t>
            </a:r>
            <a:r>
              <a:rPr sz="1600" spc="-25" dirty="0">
                <a:solidFill>
                  <a:srgbClr val="424242"/>
                </a:solidFill>
                <a:latin typeface="UD デジタル 教科書体 NK-R"/>
                <a:cs typeface="UD デジタル 教科書体 NK-R"/>
              </a:rPr>
              <a:t>懸</a:t>
            </a:r>
            <a:r>
              <a:rPr sz="1600" spc="-10" dirty="0">
                <a:solidFill>
                  <a:srgbClr val="424242"/>
                </a:solidFill>
                <a:latin typeface="UD デジタル 教科書体 NK-R"/>
                <a:cs typeface="UD デジタル 教科書体 NK-R"/>
              </a:rPr>
              <a:t>濁</a:t>
            </a:r>
            <a:r>
              <a:rPr sz="1600" spc="-25" dirty="0">
                <a:solidFill>
                  <a:srgbClr val="424242"/>
                </a:solidFill>
                <a:latin typeface="UD デジタル 教科書体 NK-R"/>
                <a:cs typeface="UD デジタル 教科書体 NK-R"/>
              </a:rPr>
              <a:t>物質</a:t>
            </a:r>
            <a:r>
              <a:rPr sz="1600" spc="-50" dirty="0">
                <a:solidFill>
                  <a:srgbClr val="424242"/>
                </a:solidFill>
                <a:latin typeface="UD デジタル 教科書体 NK-R"/>
                <a:cs typeface="UD デジタル 教科書体 NK-R"/>
              </a:rPr>
              <a:t>を</a:t>
            </a:r>
            <a:r>
              <a:rPr sz="1600" spc="-25" dirty="0">
                <a:solidFill>
                  <a:srgbClr val="424242"/>
                </a:solidFill>
                <a:latin typeface="UD デジタル 教科書体 NK-R"/>
                <a:cs typeface="UD デジタル 教科書体 NK-R"/>
              </a:rPr>
              <a:t>捕捉</a:t>
            </a:r>
            <a:r>
              <a:rPr sz="1600" spc="-20" dirty="0">
                <a:solidFill>
                  <a:srgbClr val="424242"/>
                </a:solidFill>
                <a:latin typeface="UD デジタル 教科書体 NK-R"/>
                <a:cs typeface="UD デジタル 教科書体 NK-R"/>
              </a:rPr>
              <a:t>し</a:t>
            </a:r>
            <a:r>
              <a:rPr sz="1600" spc="-10" dirty="0">
                <a:solidFill>
                  <a:srgbClr val="424242"/>
                </a:solidFill>
                <a:latin typeface="UD デジタル 教科書体 NK-R"/>
                <a:cs typeface="UD デジタル 教科書体 NK-R"/>
              </a:rPr>
              <a:t>、</a:t>
            </a:r>
            <a:r>
              <a:rPr sz="1600" spc="-25" dirty="0">
                <a:solidFill>
                  <a:srgbClr val="424242"/>
                </a:solidFill>
                <a:latin typeface="UD デジタル 教科書体 NK-R"/>
                <a:cs typeface="UD デジタル 教科書体 NK-R"/>
              </a:rPr>
              <a:t>人間活動</a:t>
            </a:r>
            <a:r>
              <a:rPr sz="1600" spc="-20" dirty="0">
                <a:solidFill>
                  <a:srgbClr val="424242"/>
                </a:solidFill>
                <a:latin typeface="UD デジタル 教科書体 NK-R"/>
                <a:cs typeface="UD デジタル 教科書体 NK-R"/>
              </a:rPr>
              <a:t>に</a:t>
            </a:r>
            <a:r>
              <a:rPr sz="1600" spc="-25" dirty="0">
                <a:solidFill>
                  <a:srgbClr val="424242"/>
                </a:solidFill>
                <a:latin typeface="UD デジタル 教科書体 NK-R"/>
                <a:cs typeface="UD デジタル 教科書体 NK-R"/>
              </a:rPr>
              <a:t>よって沿岸海</a:t>
            </a:r>
            <a:r>
              <a:rPr sz="1600" spc="-10" dirty="0">
                <a:solidFill>
                  <a:srgbClr val="424242"/>
                </a:solidFill>
                <a:latin typeface="UD デジタル 教科書体 NK-R"/>
                <a:cs typeface="UD デジタル 教科書体 NK-R"/>
              </a:rPr>
              <a:t>域</a:t>
            </a:r>
            <a:r>
              <a:rPr sz="1600" spc="-25" dirty="0">
                <a:solidFill>
                  <a:srgbClr val="424242"/>
                </a:solidFill>
                <a:latin typeface="UD デジタル 教科書体 NK-R"/>
                <a:cs typeface="UD デジタル 教科書体 NK-R"/>
              </a:rPr>
              <a:t>に</a:t>
            </a:r>
            <a:r>
              <a:rPr sz="1600" spc="-50" dirty="0">
                <a:solidFill>
                  <a:srgbClr val="424242"/>
                </a:solidFill>
                <a:latin typeface="UD デジタル 教科書体 NK-R"/>
                <a:cs typeface="UD デジタル 教科書体 NK-R"/>
              </a:rPr>
              <a:t>放</a:t>
            </a:r>
            <a:r>
              <a:rPr sz="1600" spc="-25" dirty="0">
                <a:solidFill>
                  <a:srgbClr val="424242"/>
                </a:solidFill>
                <a:latin typeface="UD デジタル 教科書体 NK-R"/>
                <a:cs typeface="UD デジタル 教科書体 NK-R"/>
              </a:rPr>
              <a:t>出</a:t>
            </a:r>
            <a:r>
              <a:rPr sz="1600" spc="-20" dirty="0">
                <a:solidFill>
                  <a:srgbClr val="424242"/>
                </a:solidFill>
                <a:latin typeface="UD デジタル 教科書体 NK-R"/>
                <a:cs typeface="UD デジタル 教科書体 NK-R"/>
              </a:rPr>
              <a:t>さ</a:t>
            </a:r>
            <a:r>
              <a:rPr sz="1600" spc="-25" dirty="0">
                <a:solidFill>
                  <a:srgbClr val="424242"/>
                </a:solidFill>
                <a:latin typeface="UD デジタル 教科書体 NK-R"/>
                <a:cs typeface="UD デジタル 教科書体 NK-R"/>
              </a:rPr>
              <a:t>れた栄養塩類や汚染水等</a:t>
            </a:r>
            <a:r>
              <a:rPr sz="1600" spc="-20" dirty="0">
                <a:solidFill>
                  <a:srgbClr val="424242"/>
                </a:solidFill>
                <a:latin typeface="UD デジタル 教科書体 NK-R"/>
                <a:cs typeface="UD デジタル 教科書体 NK-R"/>
              </a:rPr>
              <a:t>を</a:t>
            </a:r>
            <a:r>
              <a:rPr sz="1600" spc="-25" dirty="0">
                <a:solidFill>
                  <a:srgbClr val="424242"/>
                </a:solidFill>
                <a:latin typeface="UD デジタル 教科書体 NK-R"/>
                <a:cs typeface="UD デジタル 教科書体 NK-R"/>
              </a:rPr>
              <a:t>浄化</a:t>
            </a:r>
            <a:r>
              <a:rPr sz="1600" spc="-50" dirty="0">
                <a:solidFill>
                  <a:srgbClr val="424242"/>
                </a:solidFill>
                <a:latin typeface="UD デジタル 教科書体 NK-R"/>
                <a:cs typeface="UD デジタル 教科書体 NK-R"/>
              </a:rPr>
              <a:t>す</a:t>
            </a:r>
            <a:r>
              <a:rPr sz="1600" spc="-25" dirty="0">
                <a:solidFill>
                  <a:srgbClr val="424242"/>
                </a:solidFill>
                <a:latin typeface="UD デジタル 教科書体 NK-R"/>
                <a:cs typeface="UD デジタル 教科書体 NK-R"/>
              </a:rPr>
              <a:t>る機能</a:t>
            </a:r>
            <a:r>
              <a:rPr sz="1600" spc="-35" dirty="0">
                <a:solidFill>
                  <a:srgbClr val="424242"/>
                </a:solidFill>
                <a:latin typeface="UD デジタル 教科書体 NK-R"/>
                <a:cs typeface="UD デジタル 教科書体 NK-R"/>
              </a:rPr>
              <a:t>も持つ。</a:t>
            </a:r>
            <a:endParaRPr sz="1600" dirty="0">
              <a:latin typeface="UD デジタル 教科書体 NK-R"/>
              <a:cs typeface="UD デジタル 教科書体 NK-R"/>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50179" y="1042416"/>
            <a:ext cx="6576059" cy="5686043"/>
          </a:xfrm>
          <a:prstGeom prst="rect">
            <a:avLst/>
          </a:prstGeom>
        </p:spPr>
      </p:pic>
      <p:grpSp>
        <p:nvGrpSpPr>
          <p:cNvPr id="3" name="object 3"/>
          <p:cNvGrpSpPr/>
          <p:nvPr/>
        </p:nvGrpSpPr>
        <p:grpSpPr>
          <a:xfrm>
            <a:off x="0" y="734568"/>
            <a:ext cx="5250180" cy="5963920"/>
            <a:chOff x="0" y="734568"/>
            <a:chExt cx="5250180" cy="5963920"/>
          </a:xfrm>
        </p:grpSpPr>
        <p:pic>
          <p:nvPicPr>
            <p:cNvPr id="4" name="object 4"/>
            <p:cNvPicPr/>
            <p:nvPr/>
          </p:nvPicPr>
          <p:blipFill>
            <a:blip r:embed="rId3" cstate="print"/>
            <a:stretch>
              <a:fillRect/>
            </a:stretch>
          </p:blipFill>
          <p:spPr>
            <a:xfrm>
              <a:off x="246888" y="2057400"/>
              <a:ext cx="3951731" cy="3742943"/>
            </a:xfrm>
            <a:prstGeom prst="rect">
              <a:avLst/>
            </a:prstGeom>
          </p:spPr>
        </p:pic>
        <p:pic>
          <p:nvPicPr>
            <p:cNvPr id="5" name="object 5"/>
            <p:cNvPicPr/>
            <p:nvPr/>
          </p:nvPicPr>
          <p:blipFill>
            <a:blip r:embed="rId4" cstate="print"/>
            <a:stretch>
              <a:fillRect/>
            </a:stretch>
          </p:blipFill>
          <p:spPr>
            <a:xfrm>
              <a:off x="0" y="734568"/>
              <a:ext cx="5250179" cy="5963399"/>
            </a:xfrm>
            <a:prstGeom prst="rect">
              <a:avLst/>
            </a:prstGeom>
          </p:spPr>
        </p:pic>
      </p:grpSp>
      <p:sp>
        <p:nvSpPr>
          <p:cNvPr id="6" name="object 6"/>
          <p:cNvSpPr txBox="1"/>
          <p:nvPr/>
        </p:nvSpPr>
        <p:spPr>
          <a:xfrm>
            <a:off x="11815297" y="6506464"/>
            <a:ext cx="297180" cy="269240"/>
          </a:xfrm>
          <a:prstGeom prst="rect">
            <a:avLst/>
          </a:prstGeom>
        </p:spPr>
        <p:txBody>
          <a:bodyPr vert="horz" wrap="square" lIns="0" tIns="12065" rIns="0" bIns="0" rtlCol="0">
            <a:spAutoFit/>
          </a:bodyPr>
          <a:lstStyle/>
          <a:p>
            <a:pPr marL="12700">
              <a:lnSpc>
                <a:spcPct val="100000"/>
              </a:lnSpc>
              <a:spcBef>
                <a:spcPts val="95"/>
              </a:spcBef>
            </a:pPr>
            <a:r>
              <a:rPr sz="1600" b="1" spc="-25" dirty="0">
                <a:solidFill>
                  <a:srgbClr val="002060"/>
                </a:solidFill>
                <a:latin typeface="UD デジタル 教科書体 NK-R"/>
                <a:cs typeface="UD デジタル 教科書体 NK-R"/>
              </a:rPr>
              <a:t>22</a:t>
            </a:r>
            <a:endParaRPr sz="1600">
              <a:latin typeface="UD デジタル 教科書体 NK-R"/>
              <a:cs typeface="UD デジタル 教科書体 NK-R"/>
            </a:endParaRPr>
          </a:p>
        </p:txBody>
      </p:sp>
      <p:pic>
        <p:nvPicPr>
          <p:cNvPr id="7" name="object 7"/>
          <p:cNvPicPr/>
          <p:nvPr/>
        </p:nvPicPr>
        <p:blipFill>
          <a:blip r:embed="rId5" cstate="print"/>
          <a:stretch>
            <a:fillRect/>
          </a:stretch>
        </p:blipFill>
        <p:spPr>
          <a:xfrm>
            <a:off x="11423904" y="86868"/>
            <a:ext cx="673607" cy="1028699"/>
          </a:xfrm>
          <a:prstGeom prst="rect">
            <a:avLst/>
          </a:prstGeom>
        </p:spPr>
      </p:pic>
      <p:sp>
        <p:nvSpPr>
          <p:cNvPr id="8" name="object 8"/>
          <p:cNvSpPr txBox="1">
            <a:spLocks noGrp="1"/>
          </p:cNvSpPr>
          <p:nvPr>
            <p:ph type="title"/>
          </p:nvPr>
        </p:nvSpPr>
        <p:spPr>
          <a:xfrm>
            <a:off x="3691286" y="140097"/>
            <a:ext cx="4808220" cy="452120"/>
          </a:xfrm>
          <a:prstGeom prst="rect">
            <a:avLst/>
          </a:prstGeom>
        </p:spPr>
        <p:txBody>
          <a:bodyPr vert="horz" wrap="square" lIns="0" tIns="12065" rIns="0" bIns="0" rtlCol="0">
            <a:spAutoFit/>
          </a:bodyPr>
          <a:lstStyle/>
          <a:p>
            <a:pPr marL="12700">
              <a:lnSpc>
                <a:spcPct val="100000"/>
              </a:lnSpc>
              <a:spcBef>
                <a:spcPts val="95"/>
              </a:spcBef>
            </a:pPr>
            <a:r>
              <a:rPr sz="2800" spc="-35" dirty="0">
                <a:latin typeface="BIZ UDPゴシック" panose="020B0400000000000000" pitchFamily="50" charset="-128"/>
                <a:ea typeface="BIZ UDPゴシック" panose="020B0400000000000000" pitchFamily="50" charset="-128"/>
              </a:rPr>
              <a:t>海水資源</a:t>
            </a:r>
            <a:r>
              <a:rPr sz="2800" spc="-10" dirty="0">
                <a:latin typeface="BIZ UDPゴシック" panose="020B0400000000000000" pitchFamily="50" charset="-128"/>
                <a:ea typeface="BIZ UDPゴシック" panose="020B0400000000000000" pitchFamily="50" charset="-128"/>
              </a:rPr>
              <a:t>・・・</a:t>
            </a:r>
            <a:r>
              <a:rPr sz="2800" spc="-35" dirty="0">
                <a:latin typeface="BIZ UDPゴシック" panose="020B0400000000000000" pitchFamily="50" charset="-128"/>
                <a:ea typeface="BIZ UDPゴシック" panose="020B0400000000000000" pitchFamily="50" charset="-128"/>
              </a:rPr>
              <a:t>金属資源の宝庫</a:t>
            </a:r>
            <a:r>
              <a:rPr sz="2800" spc="-50" dirty="0">
                <a:latin typeface="BIZ UDPゴシック" panose="020B0400000000000000" pitchFamily="50" charset="-128"/>
                <a:ea typeface="BIZ UDPゴシック" panose="020B0400000000000000" pitchFamily="50" charset="-128"/>
              </a:rPr>
              <a:t>？</a:t>
            </a:r>
            <a:endParaRPr sz="2800" dirty="0">
              <a:latin typeface="BIZ UDPゴシック" panose="020B0400000000000000" pitchFamily="50" charset="-128"/>
              <a:ea typeface="BIZ UDPゴシック" panose="020B0400000000000000" pitchFamily="50" charset="-128"/>
            </a:endParaRPr>
          </a:p>
        </p:txBody>
      </p:sp>
      <p:sp>
        <p:nvSpPr>
          <p:cNvPr id="9" name="object 9"/>
          <p:cNvSpPr txBox="1"/>
          <p:nvPr/>
        </p:nvSpPr>
        <p:spPr>
          <a:xfrm>
            <a:off x="541018" y="6640935"/>
            <a:ext cx="3547745" cy="186690"/>
          </a:xfrm>
          <a:prstGeom prst="rect">
            <a:avLst/>
          </a:prstGeom>
        </p:spPr>
        <p:txBody>
          <a:bodyPr vert="horz" wrap="square" lIns="0" tIns="13335" rIns="0" bIns="0" rtlCol="0">
            <a:spAutoFit/>
          </a:bodyPr>
          <a:lstStyle/>
          <a:p>
            <a:pPr marL="12700">
              <a:lnSpc>
                <a:spcPct val="100000"/>
              </a:lnSpc>
              <a:spcBef>
                <a:spcPts val="105"/>
              </a:spcBef>
            </a:pPr>
            <a:r>
              <a:rPr sz="1050" b="0" spc="-10" dirty="0">
                <a:latin typeface="BIZ UDP明朝 Medium"/>
                <a:cs typeface="BIZ UDP明朝 Medium"/>
              </a:rPr>
              <a:t>https</a:t>
            </a:r>
            <a:r>
              <a:rPr sz="1050" b="0" spc="-10" dirty="0">
                <a:latin typeface="BIZ UDP明朝 Medium"/>
                <a:cs typeface="BIZ UDP明朝 Medium"/>
                <a:hlinkClick r:id="rId6"/>
              </a:rPr>
              <a:t>://w</a:t>
            </a:r>
            <a:r>
              <a:rPr sz="1050" b="0" spc="-10" dirty="0">
                <a:latin typeface="BIZ UDP明朝 Medium"/>
                <a:cs typeface="BIZ UDP明朝 Medium"/>
              </a:rPr>
              <a:t>ww</a:t>
            </a:r>
            <a:r>
              <a:rPr sz="1050" b="0" spc="-10" dirty="0">
                <a:latin typeface="BIZ UDP明朝 Medium"/>
                <a:cs typeface="BIZ UDP明朝 Medium"/>
                <a:hlinkClick r:id="rId6"/>
              </a:rPr>
              <a:t>.w</a:t>
            </a:r>
            <a:r>
              <a:rPr sz="1050" b="0" spc="-10" dirty="0">
                <a:latin typeface="BIZ UDP明朝 Medium"/>
                <a:cs typeface="BIZ UDP明朝 Medium"/>
              </a:rPr>
              <a:t>o</a:t>
            </a:r>
            <a:r>
              <a:rPr sz="1050" b="0" spc="-10" dirty="0">
                <a:latin typeface="BIZ UDP明朝 Medium"/>
                <a:cs typeface="BIZ UDP明朝 Medium"/>
                <a:hlinkClick r:id="rId6"/>
              </a:rPr>
              <a:t>rldtimes.co.jp/picture/83447.html</a:t>
            </a:r>
            <a:endParaRPr sz="1050">
              <a:latin typeface="BIZ UDP明朝 Medium"/>
              <a:cs typeface="BIZ UDP明朝 Medium"/>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83073"/>
            <a:ext cx="9378099" cy="584775"/>
          </a:xfrm>
          <a:prstGeom prst="rect">
            <a:avLst/>
          </a:prstGeom>
          <a:noFill/>
        </p:spPr>
        <p:txBody>
          <a:bodyPr wrap="square" rtlCol="0">
            <a:spAutoFit/>
          </a:bodyPr>
          <a:lstStyle/>
          <a:p>
            <a:pPr algn="ctr"/>
            <a:r>
              <a:rPr lang="ja-JP" altLang="en-US" sz="3200" dirty="0">
                <a:latin typeface="Yet R" panose="02030504000101010101" pitchFamily="18" charset="-127"/>
                <a:ea typeface="Yet R" panose="02030504000101010101" pitchFamily="18" charset="-127"/>
              </a:rPr>
              <a:t>アップサイクル技術とは？</a:t>
            </a:r>
            <a:endParaRPr kumimoji="1" lang="en-US" altLang="ja-JP" sz="1050" dirty="0">
              <a:latin typeface="Yet R" panose="02030504000101010101" pitchFamily="18" charset="-127"/>
              <a:ea typeface="Yet R" panose="02030504000101010101" pitchFamily="18" charset="-127"/>
            </a:endParaRPr>
          </a:p>
        </p:txBody>
      </p:sp>
      <p:pic>
        <p:nvPicPr>
          <p:cNvPr id="9218" name="Picture 2" descr="アップサイクル、SDGs、エシカル、オリジナルグッズ">
            <a:extLst>
              <a:ext uri="{FF2B5EF4-FFF2-40B4-BE49-F238E27FC236}">
                <a16:creationId xmlns:a16="http://schemas.microsoft.com/office/drawing/2014/main" id="{72193F3E-0484-4ACD-9310-328FB19DF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 y="-3854"/>
            <a:ext cx="9690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36762F73-7287-4030-A970-ABBAF77AFD9C}"/>
              </a:ext>
            </a:extLst>
          </p:cNvPr>
          <p:cNvPicPr>
            <a:picLocks noChangeAspect="1"/>
          </p:cNvPicPr>
          <p:nvPr/>
        </p:nvPicPr>
        <p:blipFill>
          <a:blip r:embed="rId3"/>
          <a:stretch>
            <a:fillRect/>
          </a:stretch>
        </p:blipFill>
        <p:spPr>
          <a:xfrm>
            <a:off x="9404758" y="702603"/>
            <a:ext cx="2787242" cy="3243244"/>
          </a:xfrm>
          <a:prstGeom prst="rect">
            <a:avLst/>
          </a:prstGeom>
        </p:spPr>
      </p:pic>
      <p:pic>
        <p:nvPicPr>
          <p:cNvPr id="9" name="図 8">
            <a:extLst>
              <a:ext uri="{FF2B5EF4-FFF2-40B4-BE49-F238E27FC236}">
                <a16:creationId xmlns:a16="http://schemas.microsoft.com/office/drawing/2014/main" id="{71A05E9E-EABA-486C-A7BF-4D14978FD220}"/>
              </a:ext>
            </a:extLst>
          </p:cNvPr>
          <p:cNvPicPr>
            <a:picLocks noChangeAspect="1"/>
          </p:cNvPicPr>
          <p:nvPr/>
        </p:nvPicPr>
        <p:blipFill>
          <a:blip r:embed="rId4"/>
          <a:stretch>
            <a:fillRect/>
          </a:stretch>
        </p:blipFill>
        <p:spPr>
          <a:xfrm>
            <a:off x="9510385" y="3941452"/>
            <a:ext cx="2580332" cy="2908299"/>
          </a:xfrm>
          <a:prstGeom prst="rect">
            <a:avLst/>
          </a:prstGeom>
        </p:spPr>
      </p:pic>
      <p:sp>
        <p:nvSpPr>
          <p:cNvPr id="10" name="テキスト ボックス 9">
            <a:extLst>
              <a:ext uri="{FF2B5EF4-FFF2-40B4-BE49-F238E27FC236}">
                <a16:creationId xmlns:a16="http://schemas.microsoft.com/office/drawing/2014/main" id="{1B42930E-B329-4F2C-B3FC-3FE3E8DC0FC8}"/>
              </a:ext>
            </a:extLst>
          </p:cNvPr>
          <p:cNvSpPr txBox="1"/>
          <p:nvPr/>
        </p:nvSpPr>
        <p:spPr>
          <a:xfrm>
            <a:off x="3526971" y="163384"/>
            <a:ext cx="2569029" cy="769441"/>
          </a:xfrm>
          <a:prstGeom prst="rect">
            <a:avLst/>
          </a:prstGeom>
          <a:noFill/>
        </p:spPr>
        <p:txBody>
          <a:bodyPr wrap="square" rtlCol="0">
            <a:spAutoFit/>
          </a:bodyPr>
          <a:lstStyle/>
          <a:p>
            <a:r>
              <a:rPr kumimoji="1" lang="ja-JP" altLang="en-US" sz="4400" dirty="0">
                <a:solidFill>
                  <a:srgbClr val="C00000"/>
                </a:solidFill>
                <a:latin typeface="BIZ UDゴシック" panose="020B0400000000000000" pitchFamily="49" charset="-128"/>
                <a:ea typeface="BIZ UDゴシック" panose="020B0400000000000000" pitchFamily="49" charset="-128"/>
              </a:rPr>
              <a:t>再利用</a:t>
            </a:r>
          </a:p>
        </p:txBody>
      </p:sp>
    </p:spTree>
    <p:extLst>
      <p:ext uri="{BB962C8B-B14F-4D97-AF65-F5344CB8AC3E}">
        <p14:creationId xmlns:p14="http://schemas.microsoft.com/office/powerpoint/2010/main" val="20672143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586112EB-8CE7-4194-93D2-7D52D354E1C2}"/>
              </a:ext>
            </a:extLst>
          </p:cNvPr>
          <p:cNvSpPr txBox="1"/>
          <p:nvPr/>
        </p:nvSpPr>
        <p:spPr>
          <a:xfrm>
            <a:off x="1045028" y="809293"/>
            <a:ext cx="10384972" cy="5262979"/>
          </a:xfrm>
          <a:prstGeom prst="rect">
            <a:avLst/>
          </a:prstGeom>
          <a:noFill/>
        </p:spPr>
        <p:txBody>
          <a:bodyPr wrap="square">
            <a:spAutoFit/>
          </a:bodyPr>
          <a:lstStyle/>
          <a:p>
            <a:pPr algn="l" fontAlgn="ctr"/>
            <a:r>
              <a:rPr lang="ja-JP" altLang="en-US" sz="1600" b="1" i="0" dirty="0">
                <a:solidFill>
                  <a:srgbClr val="000000"/>
                </a:solidFill>
                <a:effectLst/>
                <a:latin typeface="BIZ UDPゴシック" panose="020B0400000000000000" pitchFamily="50" charset="-128"/>
                <a:ea typeface="BIZ UDPゴシック" panose="020B0400000000000000" pitchFamily="50" charset="-128"/>
              </a:rPr>
              <a:t>堆肥化を成功させるための新しいレシピ</a:t>
            </a:r>
            <a:endParaRPr lang="en-US" altLang="ja-JP" sz="1600" b="1" i="0" dirty="0">
              <a:solidFill>
                <a:srgbClr val="000000"/>
              </a:solidFill>
              <a:effectLst/>
              <a:latin typeface="BIZ UDPゴシック" panose="020B0400000000000000" pitchFamily="50" charset="-128"/>
              <a:ea typeface="BIZ UDPゴシック" panose="020B0400000000000000" pitchFamily="50" charset="-128"/>
            </a:endParaRPr>
          </a:p>
          <a:p>
            <a:pPr algn="l" fontAlgn="ctr"/>
            <a:endParaRPr lang="ja-JP" altLang="en-US" sz="1600" b="1" i="0" dirty="0">
              <a:solidFill>
                <a:srgbClr val="000000"/>
              </a:solidFill>
              <a:effectLst/>
              <a:latin typeface="BIZ UDPゴシック" panose="020B0400000000000000" pitchFamily="50" charset="-128"/>
              <a:ea typeface="BIZ UDPゴシック" panose="020B0400000000000000" pitchFamily="50" charset="-128"/>
            </a:endParaRPr>
          </a:p>
          <a:p>
            <a:pPr algn="just" fontAlgn="ct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食品廃棄物をリサイクルする最も一般的な方法の</a:t>
            </a:r>
            <a:r>
              <a:rPr lang="en-US" altLang="ja-JP" sz="1600" b="0" i="0" dirty="0">
                <a:solidFill>
                  <a:srgbClr val="111111"/>
                </a:solidFill>
                <a:effectLst/>
                <a:latin typeface="BIZ UDPゴシック" panose="020B0400000000000000" pitchFamily="50" charset="-128"/>
                <a:ea typeface="BIZ UDPゴシック" panose="020B0400000000000000" pitchFamily="50" charset="-128"/>
              </a:rPr>
              <a:t>1</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つは堆肥化である。微生物の代謝活動を活性化して有機物を肥料に変え、多くの栄養素で土壌を生き返らせる。</a:t>
            </a:r>
          </a:p>
          <a:p>
            <a:pPr algn="just" fontAlgn="ctr"/>
            <a:endParaRPr lang="en-US" altLang="ja-JP" sz="1600" b="0" i="0" dirty="0">
              <a:solidFill>
                <a:srgbClr val="111111"/>
              </a:solidFill>
              <a:effectLst/>
              <a:latin typeface="BIZ UDPゴシック" panose="020B0400000000000000" pitchFamily="50" charset="-128"/>
              <a:ea typeface="BIZ UDPゴシック" panose="020B0400000000000000" pitchFamily="50" charset="-128"/>
            </a:endParaRPr>
          </a:p>
          <a:p>
            <a:pPr algn="just" fontAlgn="ct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堆肥化には大きなメリットがあるため、イノベーターはプロセスをさらに効率的で利用しやすいものにするという使命に取り掛かっている。インドを拠点とする</a:t>
            </a:r>
            <a:r>
              <a:rPr lang="en-US" altLang="ja-JP" sz="1600" b="0" i="0" dirty="0" err="1">
                <a:solidFill>
                  <a:srgbClr val="111111"/>
                </a:solidFill>
                <a:effectLst/>
                <a:latin typeface="BIZ UDPゴシック" panose="020B0400000000000000" pitchFamily="50" charset="-128"/>
                <a:ea typeface="BIZ UDPゴシック" panose="020B0400000000000000" pitchFamily="50" charset="-128"/>
              </a:rPr>
              <a:t>Loopworm</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社、インドネシアを拠点とする</a:t>
            </a:r>
            <a:r>
              <a:rPr lang="en-US" altLang="ja-JP" sz="1600" b="0" i="0" dirty="0" err="1">
                <a:solidFill>
                  <a:srgbClr val="111111"/>
                </a:solidFill>
                <a:effectLst/>
                <a:latin typeface="BIZ UDPゴシック" panose="020B0400000000000000" pitchFamily="50" charset="-128"/>
                <a:ea typeface="BIZ UDPゴシック" panose="020B0400000000000000" pitchFamily="50" charset="-128"/>
              </a:rPr>
              <a:t>Magalarva</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社、フィリピンを拠点とする</a:t>
            </a:r>
            <a:r>
              <a:rPr lang="en-US" altLang="ja-JP" sz="1600" b="0" i="0" dirty="0" err="1">
                <a:solidFill>
                  <a:srgbClr val="111111"/>
                </a:solidFill>
                <a:effectLst/>
                <a:latin typeface="BIZ UDPゴシック" panose="020B0400000000000000" pitchFamily="50" charset="-128"/>
                <a:ea typeface="BIZ UDPゴシック" panose="020B0400000000000000" pitchFamily="50" charset="-128"/>
              </a:rPr>
              <a:t>LimaDOL</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社などといったいくつかの新興企業は、アメリカミズアブの幼虫を使って食品廃棄物を処理しようとしている。この幼虫は分解者として大きな働きをするだけでなく、家畜の飼料としても使える。</a:t>
            </a:r>
          </a:p>
          <a:p>
            <a:pPr algn="just" fontAlgn="ctr"/>
            <a:endParaRPr lang="en-US" altLang="ja-JP" sz="1600" b="0" i="0" dirty="0">
              <a:solidFill>
                <a:srgbClr val="111111"/>
              </a:solidFill>
              <a:effectLst/>
              <a:latin typeface="BIZ UDPゴシック" panose="020B0400000000000000" pitchFamily="50" charset="-128"/>
              <a:ea typeface="BIZ UDPゴシック" panose="020B0400000000000000" pitchFamily="50" charset="-128"/>
            </a:endParaRPr>
          </a:p>
          <a:p>
            <a:pPr algn="just" fontAlgn="ct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台湾の海岸沿いに位置する</a:t>
            </a:r>
            <a:r>
              <a:rPr lang="en-US" altLang="ja-JP" sz="1600" b="0" i="0" dirty="0" err="1">
                <a:solidFill>
                  <a:srgbClr val="111111"/>
                </a:solidFill>
                <a:effectLst/>
                <a:latin typeface="BIZ UDPゴシック" panose="020B0400000000000000" pitchFamily="50" charset="-128"/>
                <a:ea typeface="BIZ UDPゴシック" panose="020B0400000000000000" pitchFamily="50" charset="-128"/>
              </a:rPr>
              <a:t>Tetanti</a:t>
            </a:r>
            <a:r>
              <a:rPr lang="en-US" altLang="ja-JP" sz="1600" b="0" i="0" dirty="0">
                <a:solidFill>
                  <a:srgbClr val="111111"/>
                </a:solidFill>
                <a:effectLst/>
                <a:latin typeface="BIZ UDPゴシック" panose="020B0400000000000000" pitchFamily="50" charset="-128"/>
                <a:ea typeface="BIZ UDPゴシック" panose="020B0400000000000000" pitchFamily="50" charset="-128"/>
              </a:rPr>
              <a:t> </a:t>
            </a:r>
            <a:r>
              <a:rPr lang="en-US" altLang="ja-JP" sz="1600" b="0" i="0" dirty="0" err="1">
                <a:solidFill>
                  <a:srgbClr val="111111"/>
                </a:solidFill>
                <a:effectLst/>
                <a:latin typeface="BIZ UDPゴシック" panose="020B0400000000000000" pitchFamily="50" charset="-128"/>
                <a:ea typeface="BIZ UDPゴシック" panose="020B0400000000000000" pitchFamily="50" charset="-128"/>
              </a:rPr>
              <a:t>AgriBiotech</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社は、新しい酵素技術を利用して、わずか</a:t>
            </a:r>
            <a:r>
              <a:rPr lang="en-US" altLang="ja-JP" sz="1600" b="0" i="0" dirty="0">
                <a:solidFill>
                  <a:srgbClr val="111111"/>
                </a:solidFill>
                <a:effectLst/>
                <a:latin typeface="BIZ UDPゴシック" panose="020B0400000000000000" pitchFamily="50" charset="-128"/>
                <a:ea typeface="BIZ UDPゴシック" panose="020B0400000000000000" pitchFamily="50" charset="-128"/>
              </a:rPr>
              <a:t>3</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時間で</a:t>
            </a:r>
            <a:r>
              <a:rPr lang="en-US" altLang="ja-JP" sz="1600" b="0" i="0" dirty="0">
                <a:solidFill>
                  <a:srgbClr val="111111"/>
                </a:solidFill>
                <a:effectLst/>
                <a:latin typeface="BIZ UDPゴシック" panose="020B0400000000000000" pitchFamily="50" charset="-128"/>
                <a:ea typeface="BIZ UDPゴシック" panose="020B0400000000000000" pitchFamily="50" charset="-128"/>
              </a:rPr>
              <a:t>500</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キログラムの堆肥を生産する。また、この技術は生きた微生物を必要としないため、二酸化炭素やメタンの排出量も大幅に少なく、</a:t>
            </a:r>
            <a:r>
              <a:rPr lang="en-US" altLang="ja-JP" sz="1600" b="0" i="0" dirty="0">
                <a:solidFill>
                  <a:srgbClr val="111111"/>
                </a:solidFill>
                <a:effectLst/>
                <a:latin typeface="BIZ UDPゴシック" panose="020B0400000000000000" pitchFamily="50" charset="-128"/>
                <a:ea typeface="BIZ UDPゴシック" panose="020B0400000000000000" pitchFamily="50" charset="-128"/>
              </a:rPr>
              <a:t>100</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トンの食品廃棄物から毎日約</a:t>
            </a:r>
            <a:r>
              <a:rPr lang="en-US" altLang="ja-JP" sz="1600" b="0" i="0" dirty="0">
                <a:solidFill>
                  <a:srgbClr val="111111"/>
                </a:solidFill>
                <a:effectLst/>
                <a:latin typeface="BIZ UDPゴシック" panose="020B0400000000000000" pitchFamily="50" charset="-128"/>
                <a:ea typeface="BIZ UDPゴシック" panose="020B0400000000000000" pitchFamily="50" charset="-128"/>
              </a:rPr>
              <a:t>30</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トンの肥料を生成することができる。</a:t>
            </a:r>
          </a:p>
          <a:p>
            <a:pPr algn="just" fontAlgn="ctr"/>
            <a:endParaRPr lang="en-US" altLang="ja-JP" sz="1600" b="0" i="0" dirty="0">
              <a:solidFill>
                <a:srgbClr val="111111"/>
              </a:solidFill>
              <a:effectLst/>
              <a:latin typeface="BIZ UDPゴシック" panose="020B0400000000000000" pitchFamily="50" charset="-128"/>
              <a:ea typeface="BIZ UDPゴシック" panose="020B0400000000000000" pitchFamily="50" charset="-128"/>
            </a:endParaRPr>
          </a:p>
          <a:p>
            <a:pPr algn="just" fontAlgn="ct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一方、台湾に本社を置く別の新興企業である</a:t>
            </a:r>
            <a:r>
              <a:rPr lang="en-US" altLang="ja-JP" sz="1600" b="0" i="0" dirty="0" err="1">
                <a:solidFill>
                  <a:srgbClr val="111111"/>
                </a:solidFill>
                <a:effectLst/>
                <a:latin typeface="BIZ UDPゴシック" panose="020B0400000000000000" pitchFamily="50" charset="-128"/>
                <a:ea typeface="BIZ UDPゴシック" panose="020B0400000000000000" pitchFamily="50" charset="-128"/>
              </a:rPr>
              <a:t>Bionicraft</a:t>
            </a: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社は、ミミズを使うバイオベッセルを開発した。これはコンパクトな堆肥化キットでもあり、都市型住宅向きの素敵な植木鉢でもある。料理から堆肥化まで、食品廃棄物削減は日常生活の一部となり、人々は食品廃棄物問題で重要な役割を果たすようになってきた。</a:t>
            </a:r>
          </a:p>
          <a:p>
            <a:pPr algn="just" fontAlgn="ctr"/>
            <a:endParaRPr lang="en-US" altLang="ja-JP" sz="1600" b="0" i="0" dirty="0">
              <a:solidFill>
                <a:srgbClr val="111111"/>
              </a:solidFill>
              <a:effectLst/>
              <a:latin typeface="BIZ UDPゴシック" panose="020B0400000000000000" pitchFamily="50" charset="-128"/>
              <a:ea typeface="BIZ UDPゴシック" panose="020B0400000000000000" pitchFamily="50" charset="-128"/>
            </a:endParaRPr>
          </a:p>
          <a:p>
            <a:pPr algn="just" fontAlgn="ctr"/>
            <a:r>
              <a:rPr lang="ja-JP" altLang="en-US" sz="1600" b="0" i="0" dirty="0">
                <a:solidFill>
                  <a:srgbClr val="111111"/>
                </a:solidFill>
                <a:effectLst/>
                <a:latin typeface="BIZ UDPゴシック" panose="020B0400000000000000" pitchFamily="50" charset="-128"/>
                <a:ea typeface="BIZ UDPゴシック" panose="020B0400000000000000" pitchFamily="50" charset="-128"/>
              </a:rPr>
              <a:t>イノベーションは食品廃棄物に新たな命を吹き込み、大量廃棄、食料不安、環境破壊の悪循環を断ち切ろうとしている。持続可能性の高い食糧システムが整備されれば、各国は多くの食料を供給すると同時に食品廃棄を減少させ、農産物分野とそれ以外の分野の経済的価値と社会的影響を高めることができる。</a:t>
            </a:r>
          </a:p>
        </p:txBody>
      </p:sp>
    </p:spTree>
    <p:extLst>
      <p:ext uri="{BB962C8B-B14F-4D97-AF65-F5344CB8AC3E}">
        <p14:creationId xmlns:p14="http://schemas.microsoft.com/office/powerpoint/2010/main" val="118789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01C7A71-9335-4CF5-8F85-04D6C7C465A1}"/>
              </a:ext>
            </a:extLst>
          </p:cNvPr>
          <p:cNvSpPr/>
          <p:nvPr/>
        </p:nvSpPr>
        <p:spPr>
          <a:xfrm>
            <a:off x="1229930" y="160774"/>
            <a:ext cx="9733245" cy="400110"/>
          </a:xfrm>
          <a:prstGeom prst="rect">
            <a:avLst/>
          </a:prstGeom>
        </p:spPr>
        <p:txBody>
          <a:bodyPr wrap="square">
            <a:spAutoFit/>
          </a:bodyPr>
          <a:lstStyle/>
          <a:p>
            <a:pPr algn="ctr"/>
            <a:r>
              <a:rPr lang="ja-JP" altLang="en-US" sz="2000" b="1" dirty="0">
                <a:solidFill>
                  <a:srgbClr val="002060"/>
                </a:solidFill>
                <a:latin typeface="UD デジタル 教科書体 NK-B" panose="02020700000000000000" pitchFamily="18" charset="-128"/>
                <a:ea typeface="UD デジタル 教科書体 NK-B" panose="02020700000000000000" pitchFamily="18" charset="-128"/>
              </a:rPr>
              <a:t>浮体式洋上風力に養殖を組合わせた宇和島沖提案の経緯＠九州大学・大屋特任教授</a:t>
            </a:r>
            <a:endParaRPr lang="en-US" altLang="ja-JP" sz="2000" b="1" dirty="0">
              <a:solidFill>
                <a:srgbClr val="002060"/>
              </a:solidFill>
              <a:latin typeface="UD デジタル 教科書体 NK-B" panose="02020700000000000000" pitchFamily="18" charset="-128"/>
              <a:ea typeface="UD デジタル 教科書体 NK-B" panose="02020700000000000000" pitchFamily="18" charset="-128"/>
            </a:endParaRPr>
          </a:p>
        </p:txBody>
      </p:sp>
      <p:sp>
        <p:nvSpPr>
          <p:cNvPr id="2" name="正方形/長方形 1">
            <a:extLst>
              <a:ext uri="{FF2B5EF4-FFF2-40B4-BE49-F238E27FC236}">
                <a16:creationId xmlns:a16="http://schemas.microsoft.com/office/drawing/2014/main" id="{AB4B0890-E2F0-4724-9526-F4124B843761}"/>
              </a:ext>
            </a:extLst>
          </p:cNvPr>
          <p:cNvSpPr/>
          <p:nvPr/>
        </p:nvSpPr>
        <p:spPr>
          <a:xfrm>
            <a:off x="0" y="601347"/>
            <a:ext cx="12192000" cy="6124754"/>
          </a:xfrm>
          <a:prstGeom prst="rect">
            <a:avLst/>
          </a:prstGeom>
        </p:spPr>
        <p:txBody>
          <a:bodyPr wrap="square">
            <a:spAutoFit/>
          </a:bodyPr>
          <a:lstStyle/>
          <a:p>
            <a:r>
              <a:rPr lang="ja-JP" altLang="en-US" sz="1400" dirty="0">
                <a:latin typeface="Meiryo UI" panose="020B0604030504040204" pitchFamily="50" charset="-128"/>
                <a:ea typeface="Meiryo UI" panose="020B0604030504040204" pitchFamily="50" charset="-128"/>
              </a:rPr>
              <a:t>〇宇和島での取組は、</a:t>
            </a:r>
            <a:r>
              <a:rPr lang="en-US" altLang="ja-JP" sz="1400" dirty="0">
                <a:latin typeface="Meiryo UI" panose="020B0604030504040204" pitchFamily="50" charset="-128"/>
                <a:ea typeface="Meiryo UI" panose="020B0604030504040204" pitchFamily="50" charset="-128"/>
              </a:rPr>
              <a:t>2013</a:t>
            </a:r>
            <a:r>
              <a:rPr lang="ja-JP" altLang="en-US" sz="1400" dirty="0">
                <a:latin typeface="Meiryo UI" panose="020B0604030504040204" pitchFamily="50" charset="-128"/>
                <a:ea typeface="Meiryo UI" panose="020B0604030504040204" pitchFamily="50" charset="-128"/>
              </a:rPr>
              <a:t>年頃の話。結果として、</a:t>
            </a:r>
            <a:r>
              <a:rPr lang="en-US" altLang="ja-JP" sz="1400" dirty="0">
                <a:latin typeface="Meiryo UI" panose="020B0604030504040204" pitchFamily="50" charset="-128"/>
                <a:ea typeface="Meiryo UI" panose="020B0604030504040204" pitchFamily="50" charset="-128"/>
              </a:rPr>
              <a:t>2011</a:t>
            </a:r>
            <a:r>
              <a:rPr lang="ja-JP" altLang="en-US" sz="1400" dirty="0">
                <a:latin typeface="Meiryo UI" panose="020B0604030504040204" pitchFamily="50" charset="-128"/>
                <a:ea typeface="Meiryo UI" panose="020B0604030504040204" pitchFamily="50" charset="-128"/>
              </a:rPr>
              <a:t>年の東日本大震災復興で福島沖の風力発電に全ての予算が投入されていたため計画は進捗せず。</a:t>
            </a:r>
          </a:p>
          <a:p>
            <a:r>
              <a:rPr lang="ja-JP" altLang="en-US" sz="1400" dirty="0">
                <a:latin typeface="Meiryo UI" panose="020B0604030504040204" pitchFamily="50" charset="-128"/>
                <a:ea typeface="Meiryo UI" panose="020B0604030504040204" pitchFamily="50" charset="-128"/>
              </a:rPr>
              <a:t>〇愛媛県知事は今の中村知事で変わらず。当時の宇和島市長は交代。地元漁協は全漁連の副会長をされていた佐々木組合長（ご高齢だったとのこと交代している可能性）。</a:t>
            </a:r>
          </a:p>
          <a:p>
            <a:r>
              <a:rPr lang="ja-JP" altLang="en-US" sz="1400" dirty="0">
                <a:latin typeface="Meiryo UI" panose="020B0604030504040204" pitchFamily="50" charset="-128"/>
                <a:ea typeface="Meiryo UI" panose="020B0604030504040204" pitchFamily="50" charset="-128"/>
              </a:rPr>
              <a:t>〇中村愛媛県知事と当時の宇和島市長から支援表明を受け、宇和島市とは協定まで締結していた。</a:t>
            </a:r>
          </a:p>
          <a:p>
            <a:r>
              <a:rPr lang="ja-JP" altLang="en-US" sz="1400" dirty="0">
                <a:latin typeface="Meiryo UI" panose="020B0604030504040204" pitchFamily="50" charset="-128"/>
                <a:ea typeface="Meiryo UI" panose="020B0604030504040204" pitchFamily="50" charset="-128"/>
              </a:rPr>
              <a:t>〇漁業組合は「うわうみ漁業組合」で何度か現地を訪問し、説明を実施。結果、了解いただき、三角形浮体のエネルギーファームの設置場所のアドバイスを受けていた。</a:t>
            </a:r>
          </a:p>
          <a:p>
            <a:r>
              <a:rPr lang="ja-JP" altLang="en-US" sz="1400" dirty="0">
                <a:latin typeface="Meiryo UI" panose="020B0604030504040204" pitchFamily="50" charset="-128"/>
                <a:ea typeface="Meiryo UI" panose="020B0604030504040204" pitchFamily="50" charset="-128"/>
              </a:rPr>
              <a:t>〇「うわうみ漁業組合」からは、他の地域で洋上風力などで漁業組合と折衝するときは、１理事長、１理事会を相手にするほうがずっとやりやすいとのアドバイスを受けている。</a:t>
            </a:r>
          </a:p>
          <a:p>
            <a:r>
              <a:rPr lang="ja-JP" altLang="en-US" sz="1400" dirty="0">
                <a:latin typeface="Meiryo UI" panose="020B0604030504040204" pitchFamily="50" charset="-128"/>
                <a:ea typeface="Meiryo UI" panose="020B0604030504040204" pitchFamily="50" charset="-128"/>
              </a:rPr>
              <a:t>〇例えば、宇和島より北の海域に洋上風力の設置を求めると、八幡浜漁業組合のエリアに重なるので、交渉相手が２つも３つも増えて難しい状況に陥る可能性が高いとのことなど。</a:t>
            </a:r>
          </a:p>
          <a:p>
            <a:r>
              <a:rPr lang="ja-JP" altLang="en-US" sz="1400" dirty="0">
                <a:latin typeface="Meiryo UI" panose="020B0604030504040204" pitchFamily="50" charset="-128"/>
                <a:ea typeface="Meiryo UI" panose="020B0604030504040204" pitchFamily="50" charset="-128"/>
              </a:rPr>
              <a:t>〇洋上風力発電ファームにおける養殖については、福岡で餌会社を運営するスクレッティング水産養殖研究センター（</a:t>
            </a:r>
            <a:r>
              <a:rPr lang="en-US" altLang="ja-JP" sz="1400" dirty="0">
                <a:latin typeface="Meiryo UI" panose="020B0604030504040204" pitchFamily="50" charset="-128"/>
                <a:ea typeface="Meiryo UI" panose="020B0604030504040204" pitchFamily="50" charset="-128"/>
              </a:rPr>
              <a:t>ARC</a:t>
            </a:r>
            <a:r>
              <a:rPr lang="ja-JP" altLang="en-US" sz="1400" dirty="0">
                <a:latin typeface="Meiryo UI" panose="020B0604030504040204" pitchFamily="50" charset="-128"/>
                <a:ea typeface="Meiryo UI" panose="020B0604030504040204" pitchFamily="50" charset="-128"/>
              </a:rPr>
              <a:t>）という会社が宇和島に支所を有していたこともあり、</a:t>
            </a:r>
            <a:r>
              <a:rPr lang="en-US" altLang="ja-JP" sz="1400" dirty="0">
                <a:latin typeface="Meiryo UI" panose="020B0604030504040204" pitchFamily="50" charset="-128"/>
                <a:ea typeface="Meiryo UI" panose="020B0604030504040204" pitchFamily="50" charset="-128"/>
              </a:rPr>
              <a:t>ARC</a:t>
            </a:r>
            <a:r>
              <a:rPr lang="ja-JP" altLang="en-US" sz="1400" dirty="0">
                <a:latin typeface="Meiryo UI" panose="020B0604030504040204" pitchFamily="50" charset="-128"/>
                <a:ea typeface="Meiryo UI" panose="020B0604030504040204" pitchFamily="50" charset="-128"/>
              </a:rPr>
              <a:t>に事業プランを練ってもらった。「ぶり」と「たい」の</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種の養殖プラン。計画では３年で投資を回収するプラン。</a:t>
            </a:r>
          </a:p>
          <a:p>
            <a:r>
              <a:rPr lang="ja-JP" altLang="en-US" sz="1400" dirty="0">
                <a:latin typeface="Meiryo UI" panose="020B0604030504040204" pitchFamily="50" charset="-128"/>
                <a:ea typeface="Meiryo UI" panose="020B0604030504040204" pitchFamily="50" charset="-128"/>
              </a:rPr>
              <a:t>〇九州大学では、洋上浮体研究会を組成し、メンバーは、九州大学の他、広島大学、大阪大学と、大島造船、新来島造船、常石造船。既に浮体式洋上風力（三角形半没式トラス構造）の設計は完了しており、洋上浮体研究会として厚さ</a:t>
            </a:r>
            <a:r>
              <a:rPr lang="en-US" altLang="ja-JP" sz="1400" dirty="0">
                <a:latin typeface="Meiryo UI" panose="020B0604030504040204" pitchFamily="50" charset="-128"/>
                <a:ea typeface="Meiryo UI" panose="020B0604030504040204" pitchFamily="50" charset="-128"/>
              </a:rPr>
              <a:t>2cm</a:t>
            </a:r>
            <a:r>
              <a:rPr lang="ja-JP" altLang="en-US" sz="1400" dirty="0">
                <a:latin typeface="Meiryo UI" panose="020B0604030504040204" pitchFamily="50" charset="-128"/>
                <a:ea typeface="Meiryo UI" panose="020B0604030504040204" pitchFamily="50" charset="-128"/>
              </a:rPr>
              <a:t>ほどの冊子にまとめて概略の見積もりを提出している。</a:t>
            </a:r>
          </a:p>
          <a:p>
            <a:r>
              <a:rPr lang="ja-JP" altLang="en-US" sz="1400" dirty="0">
                <a:latin typeface="Meiryo UI" panose="020B0604030504040204" pitchFamily="50" charset="-128"/>
                <a:ea typeface="Meiryo UI" panose="020B0604030504040204" pitchFamily="50" charset="-128"/>
              </a:rPr>
              <a:t>〇あとは開発資金ということで、資源エネルギー庁の新エネルギー部長や担当課長に面会し要望を伝えたが、冒頭の通り、当時のエネ庁の予算は、すべて福島沖プロジェクトへ行っており開発資金の助成など到底ムリとのことで断念。</a:t>
            </a:r>
          </a:p>
          <a:p>
            <a:r>
              <a:rPr lang="ja-JP" altLang="en-US" sz="1400" dirty="0">
                <a:latin typeface="Meiryo UI" panose="020B0604030504040204" pitchFamily="50" charset="-128"/>
                <a:ea typeface="Meiryo UI" panose="020B0604030504040204" pitchFamily="50" charset="-128"/>
              </a:rPr>
              <a:t>〇養殖については、宇和海漁業組合の佐々木会長さんが話された言葉が印象的だった。（列記致します）</a:t>
            </a:r>
          </a:p>
          <a:p>
            <a:r>
              <a:rPr lang="ja-JP" altLang="en-US" sz="1400" dirty="0">
                <a:latin typeface="Meiryo UI" panose="020B0604030504040204" pitchFamily="50" charset="-128"/>
                <a:ea typeface="Meiryo UI" panose="020B0604030504040204" pitchFamily="50" charset="-128"/>
              </a:rPr>
              <a:t>（１）「最近は高齢化が進み、養殖業を廃業する人が増えている」</a:t>
            </a:r>
          </a:p>
          <a:p>
            <a:r>
              <a:rPr lang="ja-JP" altLang="en-US" sz="1400" dirty="0">
                <a:latin typeface="Meiryo UI" panose="020B0604030504040204" pitchFamily="50" charset="-128"/>
                <a:ea typeface="Meiryo UI" panose="020B0604030504040204" pitchFamily="50" charset="-128"/>
              </a:rPr>
              <a:t>（２）「毎朝、トロ箱いっぱいの小魚を養殖のいけすに与える作業が負担で高齢者が続けられない・・・」</a:t>
            </a:r>
          </a:p>
          <a:p>
            <a:r>
              <a:rPr lang="ja-JP" altLang="en-US" sz="1400" dirty="0">
                <a:latin typeface="Meiryo UI" panose="020B0604030504040204" pitchFamily="50" charset="-128"/>
                <a:ea typeface="Meiryo UI" panose="020B0604030504040204" pitchFamily="50" charset="-128"/>
              </a:rPr>
              <a:t>（３）高齢者の負荷軽減のため、ウミトロンの自動給餌器等など省力化の技術は非常に魅力的。</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ウミトロンの藤原社長は、三井物産</a:t>
            </a:r>
            <a:r>
              <a:rPr lang="en-US" altLang="ja-JP" sz="1400" dirty="0">
                <a:latin typeface="Meiryo UI" panose="020B0604030504040204" pitchFamily="50" charset="-128"/>
                <a:ea typeface="Meiryo UI" panose="020B0604030504040204" pitchFamily="50" charset="-128"/>
              </a:rPr>
              <a:t>OB</a:t>
            </a:r>
            <a:r>
              <a:rPr lang="ja-JP" altLang="en-US" sz="1400" dirty="0">
                <a:latin typeface="Meiryo UI" panose="020B0604030504040204" pitchFamily="50" charset="-128"/>
                <a:ea typeface="Meiryo UI" panose="020B0604030504040204" pitchFamily="50" charset="-128"/>
              </a:rPr>
              <a:t>（経営企画部イノベーション推進室）</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ウミトロンは、</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センサなどを駆使して養殖の効率化・省人化技術を展開</a:t>
            </a:r>
          </a:p>
          <a:p>
            <a:r>
              <a:rPr lang="ja-JP" altLang="en-US" sz="1400" dirty="0">
                <a:latin typeface="Meiryo UI" panose="020B0604030504040204" pitchFamily="50" charset="-128"/>
                <a:ea typeface="Meiryo UI" panose="020B0604030504040204" pitchFamily="50" charset="-128"/>
              </a:rPr>
              <a:t>（３）宇和島は北は佐田岬、南は小さな島々で南北に挟まれ、風は良いが波は静かという好条件にある。</a:t>
            </a:r>
          </a:p>
          <a:p>
            <a:r>
              <a:rPr lang="ja-JP" altLang="en-US" sz="1400" dirty="0">
                <a:latin typeface="Meiryo UI" panose="020B0604030504040204" pitchFamily="50" charset="-128"/>
                <a:ea typeface="Meiryo UI" panose="020B0604030504040204" pitchFamily="50" charset="-128"/>
              </a:rPr>
              <a:t>（４）佐々木組合長曰く、「宇和島は日本三大養殖地で、うちでマグロをやれば近大まぐろより美味しいものが育つのになあ</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、なぜなら素晴らしい湧水があるからだ。」</a:t>
            </a:r>
          </a:p>
          <a:p>
            <a:r>
              <a:rPr lang="ja-JP" altLang="en-US" sz="1400" dirty="0">
                <a:latin typeface="Meiryo UI" panose="020B0604030504040204" pitchFamily="50" charset="-128"/>
                <a:ea typeface="Meiryo UI" panose="020B0604030504040204" pitchFamily="50" charset="-128"/>
              </a:rPr>
              <a:t>（５）「赤潮を防ぐ意味でも少し外海の方がいい。宇和島は全ての好条件を備えている。」</a:t>
            </a:r>
          </a:p>
          <a:p>
            <a:r>
              <a:rPr lang="ja-JP" altLang="en-US" sz="1400" dirty="0">
                <a:latin typeface="Meiryo UI" panose="020B0604030504040204" pitchFamily="50" charset="-128"/>
                <a:ea typeface="Meiryo UI" panose="020B0604030504040204" pitchFamily="50" charset="-128"/>
              </a:rPr>
              <a:t>（６）愛媛大学が養殖に成功した高級魚「スマ」（「ぶり」と「まぐろ」のあいの子）は</a:t>
            </a:r>
            <a:r>
              <a:rPr lang="en-US" altLang="ja-JP" sz="1400" dirty="0">
                <a:latin typeface="Meiryo UI" panose="020B0604030504040204" pitchFamily="50" charset="-128"/>
                <a:ea typeface="Meiryo UI" panose="020B0604030504040204" pitchFamily="50" charset="-128"/>
              </a:rPr>
              <a:t>kg</a:t>
            </a:r>
            <a:r>
              <a:rPr lang="ja-JP" altLang="en-US" sz="1400" dirty="0">
                <a:latin typeface="Meiryo UI" panose="020B0604030504040204" pitchFamily="50" charset="-128"/>
                <a:ea typeface="Meiryo UI" panose="020B0604030504040204" pitchFamily="50" charset="-128"/>
              </a:rPr>
              <a:t>あたりの単価が大きい。</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https://news.yahoo.co.jp/articles/9080ecd05533dea6b6042eb70596cfd47dba4ef2</a:t>
            </a:r>
            <a:r>
              <a:rPr lang="ja-JP" altLang="en-US" sz="1400" dirty="0">
                <a:latin typeface="Meiryo UI" panose="020B0604030504040204" pitchFamily="50" charset="-128"/>
                <a:ea typeface="Meiryo UI" panose="020B0604030504040204" pitchFamily="50" charset="-128"/>
              </a:rPr>
              <a:t>　</a:t>
            </a:r>
          </a:p>
          <a:p>
            <a:r>
              <a:rPr lang="ja-JP" altLang="en-US" sz="1400" dirty="0">
                <a:latin typeface="Meiryo UI" panose="020B0604030504040204" pitchFamily="50" charset="-128"/>
                <a:ea typeface="Meiryo UI" panose="020B0604030504040204" pitchFamily="50" charset="-128"/>
              </a:rPr>
              <a:t>（７）参考：「愛南町次世代型水産業振興ネットワークシステム」　</a:t>
            </a:r>
            <a:r>
              <a:rPr lang="en-US" altLang="ja-JP" sz="1400" dirty="0">
                <a:latin typeface="Meiryo UI" panose="020B0604030504040204" pitchFamily="50" charset="-128"/>
                <a:ea typeface="Meiryo UI" panose="020B0604030504040204" pitchFamily="50" charset="-128"/>
              </a:rPr>
              <a:t>https://www.soumu.go.jp/main_content/000106109.pdf</a:t>
            </a:r>
            <a:r>
              <a:rPr lang="ja-JP" altLang="en-US" sz="1400" dirty="0">
                <a:latin typeface="Meiryo UI" panose="020B0604030504040204" pitchFamily="50" charset="-128"/>
                <a:ea typeface="Meiryo UI" panose="020B0604030504040204" pitchFamily="50" charset="-128"/>
              </a:rPr>
              <a:t>　</a:t>
            </a:r>
          </a:p>
          <a:p>
            <a:r>
              <a:rPr lang="ja-JP" altLang="en-US" sz="1400" dirty="0">
                <a:latin typeface="Meiryo UI" panose="020B0604030504040204" pitchFamily="50" charset="-128"/>
                <a:ea typeface="Meiryo UI" panose="020B0604030504040204" pitchFamily="50" charset="-128"/>
              </a:rPr>
              <a:t>〇造船業としても洋上浮体という新しい海洋工学での切り口＆展望もあるのでは？</a:t>
            </a:r>
          </a:p>
          <a:p>
            <a:r>
              <a:rPr lang="ja-JP" altLang="en-US" sz="1400" dirty="0">
                <a:latin typeface="Meiryo UI" panose="020B0604030504040204" pitchFamily="50" charset="-128"/>
                <a:ea typeface="Meiryo UI" panose="020B0604030504040204" pitchFamily="50" charset="-128"/>
              </a:rPr>
              <a:t>〇地方分散型エネルギー社会、先日の小泉大臣の日経</a:t>
            </a:r>
            <a:r>
              <a:rPr lang="en-US" altLang="ja-JP" sz="1400" dirty="0">
                <a:latin typeface="Meiryo UI" panose="020B0604030504040204" pitchFamily="50" charset="-128"/>
                <a:ea typeface="Meiryo UI" panose="020B0604030504040204" pitchFamily="50" charset="-128"/>
              </a:rPr>
              <a:t>SDG</a:t>
            </a:r>
            <a:r>
              <a:rPr lang="ja-JP" altLang="en-US" sz="1400" dirty="0">
                <a:latin typeface="Meiryo UI" panose="020B0604030504040204" pitchFamily="50" charset="-128"/>
                <a:ea typeface="Meiryo UI" panose="020B0604030504040204" pitchFamily="50" charset="-128"/>
              </a:rPr>
              <a:t>ｓフォーラムとも相通じます。</a:t>
            </a:r>
          </a:p>
        </p:txBody>
      </p:sp>
    </p:spTree>
    <p:extLst>
      <p:ext uri="{BB962C8B-B14F-4D97-AF65-F5344CB8AC3E}">
        <p14:creationId xmlns:p14="http://schemas.microsoft.com/office/powerpoint/2010/main" val="2401125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6">
            <a:extLst>
              <a:ext uri="{FF2B5EF4-FFF2-40B4-BE49-F238E27FC236}">
                <a16:creationId xmlns:a16="http://schemas.microsoft.com/office/drawing/2014/main" id="{0F032374-D83F-4C65-8C90-0B92B5AF3B84}"/>
              </a:ext>
            </a:extLst>
          </p:cNvPr>
          <p:cNvSpPr/>
          <p:nvPr/>
        </p:nvSpPr>
        <p:spPr>
          <a:xfrm>
            <a:off x="5255290" y="2250832"/>
            <a:ext cx="1818752" cy="1949381"/>
          </a:xfrm>
          <a:prstGeom prst="rect">
            <a:avLst/>
          </a:prstGeom>
          <a:blipFill>
            <a:blip r:embed="rId2" cstate="print"/>
            <a:stretch>
              <a:fillRect/>
            </a:stretch>
          </a:blipFill>
        </p:spPr>
        <p:txBody>
          <a:bodyPr wrap="square" lIns="0" tIns="0" rIns="0" bIns="0" rtlCol="0"/>
          <a:lstStyle/>
          <a:p>
            <a:endParaRPr/>
          </a:p>
        </p:txBody>
      </p:sp>
      <p:sp>
        <p:nvSpPr>
          <p:cNvPr id="4" name="楕円 3">
            <a:extLst>
              <a:ext uri="{FF2B5EF4-FFF2-40B4-BE49-F238E27FC236}">
                <a16:creationId xmlns:a16="http://schemas.microsoft.com/office/drawing/2014/main" id="{EFD468D8-DFCB-43D0-A718-92FCD73C695D}"/>
              </a:ext>
            </a:extLst>
          </p:cNvPr>
          <p:cNvSpPr/>
          <p:nvPr/>
        </p:nvSpPr>
        <p:spPr>
          <a:xfrm>
            <a:off x="612951" y="1998661"/>
            <a:ext cx="3245617" cy="3135086"/>
          </a:xfrm>
          <a:prstGeom prst="ellipse">
            <a:avLst/>
          </a:prstGeom>
          <a:solidFill>
            <a:schemeClr val="accent2">
              <a:lumMod val="50000"/>
            </a:schemeClr>
          </a:solidFill>
          <a:ln>
            <a:noFill/>
          </a:ln>
          <a:effectLst>
            <a:glow rad="2286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dirty="0">
                <a:latin typeface="BIZ UDPゴシック" panose="020B0400000000000000" pitchFamily="50" charset="-128"/>
                <a:ea typeface="BIZ UDPゴシック" panose="020B0400000000000000" pitchFamily="50" charset="-128"/>
              </a:rPr>
              <a:t>廃棄</a:t>
            </a:r>
            <a:endParaRPr lang="en-US" altLang="ja-JP" sz="4000" dirty="0">
              <a:latin typeface="BIZ UDPゴシック" panose="020B0400000000000000" pitchFamily="50" charset="-128"/>
              <a:ea typeface="BIZ UDPゴシック" panose="020B0400000000000000" pitchFamily="50" charset="-128"/>
            </a:endParaRPr>
          </a:p>
          <a:p>
            <a:pPr algn="ctr"/>
            <a:r>
              <a:rPr lang="ja-JP" altLang="en-US" sz="4000" dirty="0">
                <a:latin typeface="BIZ UDPゴシック" panose="020B0400000000000000" pitchFamily="50" charset="-128"/>
                <a:ea typeface="BIZ UDPゴシック" panose="020B0400000000000000" pitchFamily="50" charset="-128"/>
              </a:rPr>
              <a:t>メタン</a:t>
            </a:r>
            <a:endParaRPr kumimoji="1" lang="ja-JP" altLang="en-US" sz="4000" dirty="0">
              <a:latin typeface="BIZ UDPゴシック" panose="020B0400000000000000" pitchFamily="50" charset="-128"/>
              <a:ea typeface="BIZ UDPゴシック" panose="020B0400000000000000" pitchFamily="50" charset="-128"/>
            </a:endParaRPr>
          </a:p>
        </p:txBody>
      </p:sp>
      <p:sp>
        <p:nvSpPr>
          <p:cNvPr id="5" name="矢印: 右 4">
            <a:extLst>
              <a:ext uri="{FF2B5EF4-FFF2-40B4-BE49-F238E27FC236}">
                <a16:creationId xmlns:a16="http://schemas.microsoft.com/office/drawing/2014/main" id="{5F179389-00CF-4679-BBEB-2CCB5E5FB9FA}"/>
              </a:ext>
            </a:extLst>
          </p:cNvPr>
          <p:cNvSpPr/>
          <p:nvPr/>
        </p:nvSpPr>
        <p:spPr>
          <a:xfrm>
            <a:off x="4089681" y="3074796"/>
            <a:ext cx="1165609"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250B25E-0261-4A49-B624-E7530E25E6B4}"/>
              </a:ext>
            </a:extLst>
          </p:cNvPr>
          <p:cNvSpPr/>
          <p:nvPr/>
        </p:nvSpPr>
        <p:spPr>
          <a:xfrm>
            <a:off x="7258264" y="3180301"/>
            <a:ext cx="1165609"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72E2E22-FC2B-4C8A-BA96-38B9D01107EE}"/>
              </a:ext>
            </a:extLst>
          </p:cNvPr>
          <p:cNvSpPr/>
          <p:nvPr/>
        </p:nvSpPr>
        <p:spPr>
          <a:xfrm>
            <a:off x="8556175" y="2215661"/>
            <a:ext cx="2843684" cy="2984359"/>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rPr>
              <a:t>ポリエステル</a:t>
            </a:r>
            <a:endParaRPr kumimoji="1"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p:txBody>
      </p:sp>
      <p:pic>
        <p:nvPicPr>
          <p:cNvPr id="13" name="Picture 1">
            <a:extLst>
              <a:ext uri="{FF2B5EF4-FFF2-40B4-BE49-F238E27FC236}">
                <a16:creationId xmlns:a16="http://schemas.microsoft.com/office/drawing/2014/main" id="{D3F230C0-4324-4098-802C-03A47BEBF9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5454" y="1657980"/>
            <a:ext cx="1121143" cy="109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05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3073"/>
            <a:ext cx="12192000" cy="584775"/>
          </a:xfrm>
          <a:prstGeom prst="rect">
            <a:avLst/>
          </a:prstGeom>
          <a:noFill/>
        </p:spPr>
        <p:txBody>
          <a:bodyPr wrap="square" rtlCol="0">
            <a:spAutoFit/>
          </a:bodyPr>
          <a:lstStyle/>
          <a:p>
            <a:pPr algn="ct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ポリエステル</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の新規アップサイクル技術</a:t>
            </a:r>
            <a:endParaRPr kumimoji="1" lang="en-US" altLang="ja-JP" sz="1050" b="1" dirty="0">
              <a:latin typeface="Yu Gothic UI Semilight" panose="020B0400000000000000" pitchFamily="50" charset="-128"/>
              <a:ea typeface="Yu Gothic UI Semilight" panose="020B0400000000000000" pitchFamily="50" charset="-128"/>
            </a:endParaRPr>
          </a:p>
        </p:txBody>
      </p:sp>
      <p:sp>
        <p:nvSpPr>
          <p:cNvPr id="5" name="object 16">
            <a:extLst>
              <a:ext uri="{FF2B5EF4-FFF2-40B4-BE49-F238E27FC236}">
                <a16:creationId xmlns:a16="http://schemas.microsoft.com/office/drawing/2014/main" id="{C2710BA5-40A6-4B2F-AC7F-0AA2E4216E74}"/>
              </a:ext>
            </a:extLst>
          </p:cNvPr>
          <p:cNvSpPr/>
          <p:nvPr/>
        </p:nvSpPr>
        <p:spPr>
          <a:xfrm>
            <a:off x="10628671" y="20083"/>
            <a:ext cx="1563329" cy="1504335"/>
          </a:xfrm>
          <a:prstGeom prst="rect">
            <a:avLst/>
          </a:prstGeom>
          <a:blipFill>
            <a:blip r:embed="rId2" cstate="print"/>
            <a:stretch>
              <a:fillRect/>
            </a:stretch>
          </a:blipFill>
        </p:spPr>
        <p:txBody>
          <a:bodyPr wrap="square" lIns="0" tIns="0" rIns="0" bIns="0" rtlCol="0"/>
          <a:lstStyle/>
          <a:p>
            <a:endParaRPr/>
          </a:p>
        </p:txBody>
      </p:sp>
      <p:sp>
        <p:nvSpPr>
          <p:cNvPr id="8" name="正方形/長方形 7">
            <a:extLst>
              <a:ext uri="{FF2B5EF4-FFF2-40B4-BE49-F238E27FC236}">
                <a16:creationId xmlns:a16="http://schemas.microsoft.com/office/drawing/2014/main" id="{E5E6931D-1545-4F2A-B42A-2463ECBFCA70}"/>
              </a:ext>
            </a:extLst>
          </p:cNvPr>
          <p:cNvSpPr/>
          <p:nvPr/>
        </p:nvSpPr>
        <p:spPr>
          <a:xfrm>
            <a:off x="0" y="6273225"/>
            <a:ext cx="4070555"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ゴシック" panose="020B0400000000000000" pitchFamily="49" charset="-128"/>
                <a:ea typeface="BIZ UDゴシック" panose="020B0400000000000000" pitchFamily="49" charset="-128"/>
              </a:rPr>
              <a:t>名古屋工業大学</a:t>
            </a:r>
          </a:p>
        </p:txBody>
      </p:sp>
      <p:sp>
        <p:nvSpPr>
          <p:cNvPr id="10" name="正方形/長方形 9">
            <a:extLst>
              <a:ext uri="{FF2B5EF4-FFF2-40B4-BE49-F238E27FC236}">
                <a16:creationId xmlns:a16="http://schemas.microsoft.com/office/drawing/2014/main" id="{15F5DD85-6A06-4395-B37E-76B671F8F131}"/>
              </a:ext>
            </a:extLst>
          </p:cNvPr>
          <p:cNvSpPr/>
          <p:nvPr/>
        </p:nvSpPr>
        <p:spPr>
          <a:xfrm>
            <a:off x="4070555" y="6273225"/>
            <a:ext cx="4748980"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ゴシック" panose="020B0400000000000000" pitchFamily="49" charset="-128"/>
                <a:ea typeface="BIZ UDゴシック" panose="020B0400000000000000" pitchFamily="49" charset="-128"/>
              </a:rPr>
              <a:t>付加価値の高い樹脂にワンショット変換</a:t>
            </a:r>
          </a:p>
        </p:txBody>
      </p:sp>
      <p:sp>
        <p:nvSpPr>
          <p:cNvPr id="11" name="正方形/長方形 10">
            <a:extLst>
              <a:ext uri="{FF2B5EF4-FFF2-40B4-BE49-F238E27FC236}">
                <a16:creationId xmlns:a16="http://schemas.microsoft.com/office/drawing/2014/main" id="{A61BD59E-2F98-4A71-8B76-59E115A02BC3}"/>
              </a:ext>
            </a:extLst>
          </p:cNvPr>
          <p:cNvSpPr/>
          <p:nvPr/>
        </p:nvSpPr>
        <p:spPr>
          <a:xfrm>
            <a:off x="8819534" y="6270889"/>
            <a:ext cx="3372465"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ゴシック" panose="020B0400000000000000" pitchFamily="49" charset="-128"/>
                <a:ea typeface="BIZ UDゴシック" panose="020B0400000000000000" pitchFamily="49" charset="-128"/>
              </a:rPr>
              <a:t>ポリエステル</a:t>
            </a:r>
          </a:p>
        </p:txBody>
      </p:sp>
      <p:sp>
        <p:nvSpPr>
          <p:cNvPr id="13" name="テキスト ボックス 12">
            <a:extLst>
              <a:ext uri="{FF2B5EF4-FFF2-40B4-BE49-F238E27FC236}">
                <a16:creationId xmlns:a16="http://schemas.microsoft.com/office/drawing/2014/main" id="{63BBE559-F789-42C3-953E-7EC53FF26BBC}"/>
              </a:ext>
            </a:extLst>
          </p:cNvPr>
          <p:cNvSpPr txBox="1"/>
          <p:nvPr/>
        </p:nvSpPr>
        <p:spPr>
          <a:xfrm>
            <a:off x="3013588" y="617309"/>
            <a:ext cx="6105832" cy="369332"/>
          </a:xfrm>
          <a:prstGeom prst="rect">
            <a:avLst/>
          </a:prstGeom>
          <a:noFill/>
        </p:spPr>
        <p:txBody>
          <a:bodyPr wrap="square">
            <a:spAutoFit/>
          </a:bodyPr>
          <a:lstStyle/>
          <a:p>
            <a:r>
              <a:rPr lang="en-US" altLang="ja-JP" dirty="0">
                <a:latin typeface="Yet R" panose="02030504000101010101" pitchFamily="18" charset="-127"/>
                <a:ea typeface="Yet R" panose="02030504000101010101" pitchFamily="18" charset="-127"/>
              </a:rPr>
              <a:t>https://www.nitech.ac.jp/news/press/2022/9879.html</a:t>
            </a:r>
            <a:endParaRPr lang="ja-JP" altLang="en-US" dirty="0">
              <a:latin typeface="Yet R" panose="02030504000101010101" pitchFamily="18" charset="-127"/>
              <a:ea typeface="Yet R" panose="02030504000101010101" pitchFamily="18" charset="-127"/>
            </a:endParaRPr>
          </a:p>
        </p:txBody>
      </p:sp>
      <p:pic>
        <p:nvPicPr>
          <p:cNvPr id="2050" name="Picture 2">
            <a:extLst>
              <a:ext uri="{FF2B5EF4-FFF2-40B4-BE49-F238E27FC236}">
                <a16:creationId xmlns:a16="http://schemas.microsoft.com/office/drawing/2014/main" id="{25CAA5FF-39CC-414F-8B8A-7DB9114D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019175"/>
            <a:ext cx="6048375" cy="4819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E34862-713F-4CBE-BBC4-D27997BFA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9488" y="1524418"/>
            <a:ext cx="6031652" cy="380537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コネクタ 13">
            <a:extLst>
              <a:ext uri="{FF2B5EF4-FFF2-40B4-BE49-F238E27FC236}">
                <a16:creationId xmlns:a16="http://schemas.microsoft.com/office/drawing/2014/main" id="{684FAB14-1E13-4E0B-A1B1-4BD28E739B1B}"/>
              </a:ext>
            </a:extLst>
          </p:cNvPr>
          <p:cNvCxnSpPr/>
          <p:nvPr/>
        </p:nvCxnSpPr>
        <p:spPr>
          <a:xfrm>
            <a:off x="6059488" y="1002888"/>
            <a:ext cx="0" cy="4983419"/>
          </a:xfrm>
          <a:prstGeom prst="line">
            <a:avLst/>
          </a:prstGeom>
          <a:ln w="19050">
            <a:solidFill>
              <a:srgbClr val="C00000"/>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620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3073"/>
            <a:ext cx="12192000" cy="584775"/>
          </a:xfrm>
          <a:prstGeom prst="rect">
            <a:avLst/>
          </a:prstGeom>
          <a:noFill/>
        </p:spPr>
        <p:txBody>
          <a:bodyPr wrap="square" rtlCol="0">
            <a:spAutoFit/>
          </a:bodyPr>
          <a:lstStyle/>
          <a:p>
            <a:pPr algn="ct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フッ素化合物</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の一挙合成法</a:t>
            </a:r>
            <a:endParaRPr kumimoji="1" lang="en-US" altLang="ja-JP" sz="1050" b="1" dirty="0">
              <a:latin typeface="Yu Gothic UI Semilight" panose="020B0400000000000000" pitchFamily="50" charset="-128"/>
              <a:ea typeface="Yu Gothic UI Semilight" panose="020B0400000000000000" pitchFamily="50" charset="-128"/>
            </a:endParaRPr>
          </a:p>
        </p:txBody>
      </p:sp>
      <p:sp>
        <p:nvSpPr>
          <p:cNvPr id="5" name="object 16">
            <a:extLst>
              <a:ext uri="{FF2B5EF4-FFF2-40B4-BE49-F238E27FC236}">
                <a16:creationId xmlns:a16="http://schemas.microsoft.com/office/drawing/2014/main" id="{C2710BA5-40A6-4B2F-AC7F-0AA2E4216E74}"/>
              </a:ext>
            </a:extLst>
          </p:cNvPr>
          <p:cNvSpPr/>
          <p:nvPr/>
        </p:nvSpPr>
        <p:spPr>
          <a:xfrm>
            <a:off x="10628671" y="20083"/>
            <a:ext cx="1563329" cy="1504335"/>
          </a:xfrm>
          <a:prstGeom prst="rect">
            <a:avLst/>
          </a:prstGeom>
          <a:blipFill>
            <a:blip r:embed="rId2" cstate="print"/>
            <a:stretch>
              <a:fillRect/>
            </a:stretch>
          </a:blipFill>
        </p:spPr>
        <p:txBody>
          <a:bodyPr wrap="square" lIns="0" tIns="0" rIns="0" bIns="0" rtlCol="0"/>
          <a:lstStyle/>
          <a:p>
            <a:endParaRPr/>
          </a:p>
        </p:txBody>
      </p:sp>
      <p:sp>
        <p:nvSpPr>
          <p:cNvPr id="8" name="正方形/長方形 7">
            <a:extLst>
              <a:ext uri="{FF2B5EF4-FFF2-40B4-BE49-F238E27FC236}">
                <a16:creationId xmlns:a16="http://schemas.microsoft.com/office/drawing/2014/main" id="{E5E6931D-1545-4F2A-B42A-2463ECBFCA70}"/>
              </a:ext>
            </a:extLst>
          </p:cNvPr>
          <p:cNvSpPr/>
          <p:nvPr/>
        </p:nvSpPr>
        <p:spPr>
          <a:xfrm>
            <a:off x="0" y="6273225"/>
            <a:ext cx="4070555"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ゴシック" panose="020B0400000000000000" pitchFamily="49" charset="-128"/>
                <a:ea typeface="BIZ UDゴシック" panose="020B0400000000000000" pitchFamily="49" charset="-128"/>
              </a:rPr>
              <a:t>名古屋工業大学</a:t>
            </a:r>
          </a:p>
        </p:txBody>
      </p:sp>
      <p:sp>
        <p:nvSpPr>
          <p:cNvPr id="10" name="正方形/長方形 9">
            <a:extLst>
              <a:ext uri="{FF2B5EF4-FFF2-40B4-BE49-F238E27FC236}">
                <a16:creationId xmlns:a16="http://schemas.microsoft.com/office/drawing/2014/main" id="{15F5DD85-6A06-4395-B37E-76B671F8F131}"/>
              </a:ext>
            </a:extLst>
          </p:cNvPr>
          <p:cNvSpPr/>
          <p:nvPr/>
        </p:nvSpPr>
        <p:spPr>
          <a:xfrm>
            <a:off x="4070555" y="6273225"/>
            <a:ext cx="4748980"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ysClr val="windowText" lastClr="000000"/>
                </a:solidFill>
                <a:latin typeface="BIZ UDゴシック" panose="020B0400000000000000" pitchFamily="49" charset="-128"/>
                <a:ea typeface="BIZ UDゴシック" panose="020B0400000000000000" pitchFamily="49" charset="-128"/>
              </a:rPr>
              <a:t>光学活性ジフルオロメチル＝ジオキンサン</a:t>
            </a:r>
            <a:endParaRPr kumimoji="1" lang="ja-JP" altLang="en-US" dirty="0">
              <a:solidFill>
                <a:sysClr val="windowText" lastClr="000000"/>
              </a:solidFill>
              <a:latin typeface="BIZ UDゴシック" panose="020B0400000000000000" pitchFamily="49" charset="-128"/>
              <a:ea typeface="BIZ UDゴシック" panose="020B0400000000000000" pitchFamily="49" charset="-128"/>
            </a:endParaRPr>
          </a:p>
        </p:txBody>
      </p:sp>
      <p:sp>
        <p:nvSpPr>
          <p:cNvPr id="11" name="正方形/長方形 10">
            <a:extLst>
              <a:ext uri="{FF2B5EF4-FFF2-40B4-BE49-F238E27FC236}">
                <a16:creationId xmlns:a16="http://schemas.microsoft.com/office/drawing/2014/main" id="{A61BD59E-2F98-4A71-8B76-59E115A02BC3}"/>
              </a:ext>
            </a:extLst>
          </p:cNvPr>
          <p:cNvSpPr/>
          <p:nvPr/>
        </p:nvSpPr>
        <p:spPr>
          <a:xfrm>
            <a:off x="8819534" y="6270889"/>
            <a:ext cx="3372465"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ゴシック" panose="020B0400000000000000" pitchFamily="49" charset="-128"/>
                <a:ea typeface="BIZ UDゴシック" panose="020B0400000000000000" pitchFamily="49" charset="-128"/>
              </a:rPr>
              <a:t>フッ素化合物</a:t>
            </a:r>
          </a:p>
        </p:txBody>
      </p:sp>
      <p:cxnSp>
        <p:nvCxnSpPr>
          <p:cNvPr id="14" name="直線コネクタ 13">
            <a:extLst>
              <a:ext uri="{FF2B5EF4-FFF2-40B4-BE49-F238E27FC236}">
                <a16:creationId xmlns:a16="http://schemas.microsoft.com/office/drawing/2014/main" id="{684FAB14-1E13-4E0B-A1B1-4BD28E739B1B}"/>
              </a:ext>
            </a:extLst>
          </p:cNvPr>
          <p:cNvCxnSpPr>
            <a:cxnSpLocks/>
          </p:cNvCxnSpPr>
          <p:nvPr/>
        </p:nvCxnSpPr>
        <p:spPr>
          <a:xfrm>
            <a:off x="6059488" y="1002888"/>
            <a:ext cx="0" cy="2517060"/>
          </a:xfrm>
          <a:prstGeom prst="line">
            <a:avLst/>
          </a:prstGeom>
          <a:ln w="19050">
            <a:solidFill>
              <a:srgbClr val="C00000"/>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826A6D7E-CD91-4F22-AAEE-4D4E793A4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 y="1146872"/>
            <a:ext cx="6127378" cy="2163099"/>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0BB1FE7E-45B0-453D-B7F2-8EAC2A0DAE15}"/>
              </a:ext>
            </a:extLst>
          </p:cNvPr>
          <p:cNvSpPr txBox="1"/>
          <p:nvPr/>
        </p:nvSpPr>
        <p:spPr>
          <a:xfrm>
            <a:off x="3023420" y="561564"/>
            <a:ext cx="6105832" cy="369332"/>
          </a:xfrm>
          <a:prstGeom prst="rect">
            <a:avLst/>
          </a:prstGeom>
          <a:noFill/>
        </p:spPr>
        <p:txBody>
          <a:bodyPr wrap="square">
            <a:spAutoFit/>
          </a:bodyPr>
          <a:lstStyle/>
          <a:p>
            <a:pPr algn="ctr"/>
            <a:r>
              <a:rPr lang="ja-JP" altLang="en-US" dirty="0">
                <a:latin typeface="Yet R" panose="02030504000101010101" pitchFamily="18" charset="-127"/>
                <a:ea typeface="Yet R" panose="02030504000101010101" pitchFamily="18" charset="-127"/>
              </a:rPr>
              <a:t>https://www.nitech.ac.jp/news/press/2022/9608.html</a:t>
            </a:r>
          </a:p>
        </p:txBody>
      </p:sp>
      <p:pic>
        <p:nvPicPr>
          <p:cNvPr id="3076" name="Picture 4">
            <a:extLst>
              <a:ext uri="{FF2B5EF4-FFF2-40B4-BE49-F238E27FC236}">
                <a16:creationId xmlns:a16="http://schemas.microsoft.com/office/drawing/2014/main" id="{F3F511CC-D0B1-41A2-8F9B-2AB0D8700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361" y="3453956"/>
            <a:ext cx="9271819" cy="2600444"/>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8B7A2575-E4DE-49FF-80DC-B71450BB6C7A}"/>
              </a:ext>
            </a:extLst>
          </p:cNvPr>
          <p:cNvSpPr txBox="1"/>
          <p:nvPr/>
        </p:nvSpPr>
        <p:spPr>
          <a:xfrm>
            <a:off x="3633020" y="5890400"/>
            <a:ext cx="6105832" cy="369332"/>
          </a:xfrm>
          <a:prstGeom prst="rect">
            <a:avLst/>
          </a:prstGeom>
          <a:noFill/>
        </p:spPr>
        <p:txBody>
          <a:bodyPr wrap="square">
            <a:spAutoFit/>
          </a:bodyPr>
          <a:lstStyle/>
          <a:p>
            <a:r>
              <a:rPr lang="ja-JP" altLang="en-US" b="0" i="0" dirty="0">
                <a:solidFill>
                  <a:srgbClr val="333333"/>
                </a:solidFill>
                <a:effectLst/>
                <a:latin typeface="Yet R" panose="02030504000101010101" pitchFamily="18" charset="-127"/>
                <a:ea typeface="Yet R" panose="02030504000101010101" pitchFamily="18" charset="-127"/>
              </a:rPr>
              <a:t>光学活性ジオキサン骨格を有する生理活性物質</a:t>
            </a:r>
            <a:endParaRPr lang="ja-JP" altLang="en-US" dirty="0">
              <a:latin typeface="Yet R" panose="02030504000101010101" pitchFamily="18" charset="-127"/>
              <a:ea typeface="Yet R" panose="02030504000101010101" pitchFamily="18" charset="-127"/>
            </a:endParaRPr>
          </a:p>
        </p:txBody>
      </p:sp>
    </p:spTree>
    <p:extLst>
      <p:ext uri="{BB962C8B-B14F-4D97-AF65-F5344CB8AC3E}">
        <p14:creationId xmlns:p14="http://schemas.microsoft.com/office/powerpoint/2010/main" val="25912470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AB04B2B-0A7B-4DDE-806C-99E52B0473C4}"/>
              </a:ext>
            </a:extLst>
          </p:cNvPr>
          <p:cNvSpPr/>
          <p:nvPr/>
        </p:nvSpPr>
        <p:spPr>
          <a:xfrm>
            <a:off x="0" y="6273225"/>
            <a:ext cx="4070555"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ゴシック" panose="020B0400000000000000" pitchFamily="49" charset="-128"/>
                <a:ea typeface="BIZ UDゴシック" panose="020B0400000000000000" pitchFamily="49" charset="-128"/>
              </a:rPr>
              <a:t>名古屋工業大学</a:t>
            </a:r>
          </a:p>
        </p:txBody>
      </p:sp>
      <p:sp>
        <p:nvSpPr>
          <p:cNvPr id="7" name="正方形/長方形 6">
            <a:extLst>
              <a:ext uri="{FF2B5EF4-FFF2-40B4-BE49-F238E27FC236}">
                <a16:creationId xmlns:a16="http://schemas.microsoft.com/office/drawing/2014/main" id="{E55347B6-F96E-48C1-8069-3181113D9DCC}"/>
              </a:ext>
            </a:extLst>
          </p:cNvPr>
          <p:cNvSpPr/>
          <p:nvPr/>
        </p:nvSpPr>
        <p:spPr>
          <a:xfrm>
            <a:off x="4070555" y="6273225"/>
            <a:ext cx="4748980"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latin typeface="BIZ UDゴシック" panose="020B0400000000000000" pitchFamily="49" charset="-128"/>
                <a:ea typeface="BIZ UDゴシック" panose="020B0400000000000000" pitchFamily="49" charset="-128"/>
              </a:rPr>
              <a:t>光学活性ジフルオロメチル＝ジオキンサン</a:t>
            </a:r>
            <a:endParaRPr kumimoji="1" lang="ja-JP" altLang="en-US" dirty="0">
              <a:solidFill>
                <a:sysClr val="windowText" lastClr="000000"/>
              </a:solidFill>
              <a:latin typeface="BIZ UDゴシック" panose="020B0400000000000000" pitchFamily="49" charset="-128"/>
              <a:ea typeface="BIZ UDゴシック" panose="020B0400000000000000" pitchFamily="49" charset="-128"/>
            </a:endParaRPr>
          </a:p>
        </p:txBody>
      </p:sp>
      <p:sp>
        <p:nvSpPr>
          <p:cNvPr id="8" name="正方形/長方形 7">
            <a:extLst>
              <a:ext uri="{FF2B5EF4-FFF2-40B4-BE49-F238E27FC236}">
                <a16:creationId xmlns:a16="http://schemas.microsoft.com/office/drawing/2014/main" id="{94A41D3C-071E-4FFE-99FA-FC874FBF1389}"/>
              </a:ext>
            </a:extLst>
          </p:cNvPr>
          <p:cNvSpPr/>
          <p:nvPr/>
        </p:nvSpPr>
        <p:spPr>
          <a:xfrm>
            <a:off x="8819534" y="6270889"/>
            <a:ext cx="3372465" cy="58477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BIZ UDゴシック" panose="020B0400000000000000" pitchFamily="49" charset="-128"/>
                <a:ea typeface="BIZ UDゴシック" panose="020B0400000000000000" pitchFamily="49" charset="-128"/>
              </a:rPr>
              <a:t>フッ素化合物</a:t>
            </a:r>
          </a:p>
        </p:txBody>
      </p:sp>
      <p:cxnSp>
        <p:nvCxnSpPr>
          <p:cNvPr id="10" name="直線コネクタ 9">
            <a:extLst>
              <a:ext uri="{FF2B5EF4-FFF2-40B4-BE49-F238E27FC236}">
                <a16:creationId xmlns:a16="http://schemas.microsoft.com/office/drawing/2014/main" id="{D5A85660-CBE7-4628-AA0F-DFC90D4F740E}"/>
              </a:ext>
            </a:extLst>
          </p:cNvPr>
          <p:cNvCxnSpPr/>
          <p:nvPr/>
        </p:nvCxnSpPr>
        <p:spPr>
          <a:xfrm>
            <a:off x="6059488" y="1002888"/>
            <a:ext cx="0" cy="4983419"/>
          </a:xfrm>
          <a:prstGeom prst="line">
            <a:avLst/>
          </a:prstGeom>
          <a:ln w="19050">
            <a:solidFill>
              <a:srgbClr val="C00000"/>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EA818E3E-42EF-44A8-BF2A-58F31A870E64}"/>
              </a:ext>
            </a:extLst>
          </p:cNvPr>
          <p:cNvSpPr txBox="1"/>
          <p:nvPr/>
        </p:nvSpPr>
        <p:spPr>
          <a:xfrm>
            <a:off x="757084" y="1002888"/>
            <a:ext cx="4503170"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産業・社会的意義</a:t>
            </a:r>
          </a:p>
        </p:txBody>
      </p:sp>
      <p:sp>
        <p:nvSpPr>
          <p:cNvPr id="12" name="テキスト ボックス 11">
            <a:extLst>
              <a:ext uri="{FF2B5EF4-FFF2-40B4-BE49-F238E27FC236}">
                <a16:creationId xmlns:a16="http://schemas.microsoft.com/office/drawing/2014/main" id="{3A709A7D-1F39-4D8E-8246-D4A0CBFFB5EE}"/>
              </a:ext>
            </a:extLst>
          </p:cNvPr>
          <p:cNvSpPr txBox="1"/>
          <p:nvPr/>
        </p:nvSpPr>
        <p:spPr>
          <a:xfrm>
            <a:off x="6858723" y="1002888"/>
            <a:ext cx="4503170"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今後の展望＆参考情報</a:t>
            </a:r>
          </a:p>
        </p:txBody>
      </p:sp>
      <p:sp>
        <p:nvSpPr>
          <p:cNvPr id="9" name="テキスト ボックス 8">
            <a:extLst>
              <a:ext uri="{FF2B5EF4-FFF2-40B4-BE49-F238E27FC236}">
                <a16:creationId xmlns:a16="http://schemas.microsoft.com/office/drawing/2014/main" id="{8AD0EF77-9E1F-4465-ADC1-27ACFC3D90E0}"/>
              </a:ext>
            </a:extLst>
          </p:cNvPr>
          <p:cNvSpPr txBox="1"/>
          <p:nvPr/>
        </p:nvSpPr>
        <p:spPr>
          <a:xfrm>
            <a:off x="0" y="83073"/>
            <a:ext cx="12192000" cy="584775"/>
          </a:xfrm>
          <a:prstGeom prst="rect">
            <a:avLst/>
          </a:prstGeom>
          <a:noFill/>
        </p:spPr>
        <p:txBody>
          <a:bodyPr wrap="square" rtlCol="0">
            <a:spAutoFit/>
          </a:bodyPr>
          <a:lstStyle/>
          <a:p>
            <a:pPr algn="ct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フッ素化合物</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の一挙合成法</a:t>
            </a:r>
            <a:endParaRPr kumimoji="1" lang="en-US" altLang="ja-JP" sz="1050" b="1" dirty="0">
              <a:latin typeface="Yu Gothic UI Semilight" panose="020B0400000000000000" pitchFamily="50" charset="-128"/>
              <a:ea typeface="Yu Gothic UI Semilight" panose="020B0400000000000000" pitchFamily="50" charset="-128"/>
            </a:endParaRPr>
          </a:p>
        </p:txBody>
      </p:sp>
      <p:pic>
        <p:nvPicPr>
          <p:cNvPr id="11" name="Picture 8" descr="C:\Users\D0198\Desktop\和コンテンツ\1_haru\haru_01\PNG\h_parts14\h_parts14_31.png">
            <a:extLst>
              <a:ext uri="{FF2B5EF4-FFF2-40B4-BE49-F238E27FC236}">
                <a16:creationId xmlns:a16="http://schemas.microsoft.com/office/drawing/2014/main" id="{03196163-F51C-4865-92DD-C820803643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4" y="667848"/>
            <a:ext cx="10858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図 18">
            <a:extLst>
              <a:ext uri="{FF2B5EF4-FFF2-40B4-BE49-F238E27FC236}">
                <a16:creationId xmlns:a16="http://schemas.microsoft.com/office/drawing/2014/main" id="{BB15C636-B9D2-448C-B520-D3A67A8B2D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1037" y="767895"/>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C:\Users\D0198\Desktop\和コンテンツ\1_haru\haru_01\PNG\h_parts14\h_parts14_31.png">
            <a:extLst>
              <a:ext uri="{FF2B5EF4-FFF2-40B4-BE49-F238E27FC236}">
                <a16:creationId xmlns:a16="http://schemas.microsoft.com/office/drawing/2014/main" id="{77E7CC3D-1930-4D6A-BC24-CBB4A790F7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4404" y="667848"/>
            <a:ext cx="10858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8">
            <a:extLst>
              <a:ext uri="{FF2B5EF4-FFF2-40B4-BE49-F238E27FC236}">
                <a16:creationId xmlns:a16="http://schemas.microsoft.com/office/drawing/2014/main" id="{1566CA7B-BC39-474F-9CCF-19BEFA630A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06243" y="767895"/>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テキスト ボックス 15">
            <a:extLst>
              <a:ext uri="{FF2B5EF4-FFF2-40B4-BE49-F238E27FC236}">
                <a16:creationId xmlns:a16="http://schemas.microsoft.com/office/drawing/2014/main" id="{8BBCA7E0-3939-4E32-8F61-493655520E39}"/>
              </a:ext>
            </a:extLst>
          </p:cNvPr>
          <p:cNvSpPr txBox="1"/>
          <p:nvPr/>
        </p:nvSpPr>
        <p:spPr>
          <a:xfrm>
            <a:off x="191729" y="1799593"/>
            <a:ext cx="5867757" cy="4247317"/>
          </a:xfrm>
          <a:prstGeom prst="rect">
            <a:avLst/>
          </a:prstGeom>
          <a:noFill/>
        </p:spPr>
        <p:txBody>
          <a:bodyPr wrap="square">
            <a:spAutoFit/>
          </a:bodyPr>
          <a:lstStyle/>
          <a:p>
            <a:r>
              <a:rPr lang="ja-JP" altLang="en-US" b="0" i="0" dirty="0">
                <a:solidFill>
                  <a:srgbClr val="333333"/>
                </a:solidFill>
                <a:effectLst/>
                <a:latin typeface="MoeumT R" panose="02030504000101010101" pitchFamily="18" charset="-127"/>
                <a:ea typeface="MoeumT R" panose="02030504000101010101" pitchFamily="18" charset="-127"/>
              </a:rPr>
              <a:t>本手法を用いると、入手容易なジフルオロメチルケトン類から、これまで合成困難であったジフルオロメチル基を四置換不斉炭素持つジオキサン類を完全立体制御して構築することができます。冒頭にも述べたように、ジフルオロメチル基はカルボニル基やスルホニル基、エーテル結合の生物学的等価体として利用されている一方、高度な立体制御を伴ったジフルオロメチル化合物の合成法は未開拓でした。そのため、本研究で得られた光学活性ジフルオロメチル</a:t>
            </a:r>
            <a:r>
              <a:rPr lang="en-US" altLang="ja-JP" b="0" i="0" dirty="0">
                <a:solidFill>
                  <a:srgbClr val="333333"/>
                </a:solidFill>
                <a:effectLst/>
                <a:latin typeface="MoeumT R" panose="02030504000101010101" pitchFamily="18" charset="-127"/>
                <a:ea typeface="MoeumT R" panose="02030504000101010101" pitchFamily="18" charset="-127"/>
              </a:rPr>
              <a:t>-</a:t>
            </a:r>
            <a:r>
              <a:rPr lang="ja-JP" altLang="en-US" b="0" i="0" dirty="0">
                <a:solidFill>
                  <a:srgbClr val="333333"/>
                </a:solidFill>
                <a:effectLst/>
                <a:latin typeface="MoeumT R" panose="02030504000101010101" pitchFamily="18" charset="-127"/>
                <a:ea typeface="MoeumT R" panose="02030504000101010101" pitchFamily="18" charset="-127"/>
              </a:rPr>
              <a:t>ジオキサン類はこれまでにない新しい骨格を持つフッ素医薬品の探索研究への応用が期待されます。さらに、今回柴田教授らが開発したパラジウム触媒は、当該反応だけではなく、</a:t>
            </a:r>
            <a:r>
              <a:rPr lang="en-US" altLang="ja-JP" b="0" i="0" dirty="0">
                <a:solidFill>
                  <a:srgbClr val="333333"/>
                </a:solidFill>
                <a:effectLst/>
                <a:latin typeface="MoeumT R" panose="02030504000101010101" pitchFamily="18" charset="-127"/>
                <a:ea typeface="MoeumT R" panose="02030504000101010101" pitchFamily="18" charset="-127"/>
              </a:rPr>
              <a:t>ADTMC</a:t>
            </a:r>
            <a:r>
              <a:rPr lang="ja-JP" altLang="en-US" b="0" i="0" dirty="0">
                <a:solidFill>
                  <a:srgbClr val="333333"/>
                </a:solidFill>
                <a:effectLst/>
                <a:latin typeface="MoeumT R" panose="02030504000101010101" pitchFamily="18" charset="-127"/>
                <a:ea typeface="MoeumT R" panose="02030504000101010101" pitchFamily="18" charset="-127"/>
              </a:rPr>
              <a:t>や様々な化合物と組み合わせて反応させることで、複数の不斉炭素を持つ有機化合物の合成展開が期待されます。</a:t>
            </a:r>
            <a:endParaRPr lang="ja-JP" altLang="en-US" dirty="0">
              <a:latin typeface="MoeumT R" panose="02030504000101010101" pitchFamily="18" charset="-127"/>
              <a:ea typeface="MoeumT R" panose="02030504000101010101" pitchFamily="18" charset="-127"/>
            </a:endParaRPr>
          </a:p>
        </p:txBody>
      </p:sp>
      <p:sp>
        <p:nvSpPr>
          <p:cNvPr id="17" name="テキスト ボックス 16">
            <a:extLst>
              <a:ext uri="{FF2B5EF4-FFF2-40B4-BE49-F238E27FC236}">
                <a16:creationId xmlns:a16="http://schemas.microsoft.com/office/drawing/2014/main" id="{2872D59C-860D-470F-93CC-E4145ED5014E}"/>
              </a:ext>
            </a:extLst>
          </p:cNvPr>
          <p:cNvSpPr txBox="1"/>
          <p:nvPr/>
        </p:nvSpPr>
        <p:spPr>
          <a:xfrm>
            <a:off x="6132513" y="1810463"/>
            <a:ext cx="6105832" cy="646331"/>
          </a:xfrm>
          <a:prstGeom prst="rect">
            <a:avLst/>
          </a:prstGeom>
          <a:noFill/>
        </p:spPr>
        <p:txBody>
          <a:bodyPr wrap="square">
            <a:spAutoFit/>
          </a:bodyPr>
          <a:lstStyle/>
          <a:p>
            <a:r>
              <a:rPr lang="ja-JP" altLang="en-US" b="0" i="0" dirty="0">
                <a:solidFill>
                  <a:srgbClr val="333333"/>
                </a:solidFill>
                <a:effectLst/>
                <a:latin typeface="メイリオ" panose="020B0604030504040204" pitchFamily="50" charset="-128"/>
                <a:ea typeface="メイリオ" panose="020B0604030504040204" pitchFamily="50" charset="-128"/>
              </a:rPr>
              <a:t>医薬品や農薬、また機能性材料の合成に展開が期待出来ます。</a:t>
            </a:r>
            <a:endParaRPr lang="ja-JP" altLang="en-US" dirty="0"/>
          </a:p>
        </p:txBody>
      </p:sp>
      <p:sp>
        <p:nvSpPr>
          <p:cNvPr id="18" name="テキスト ボックス 17">
            <a:extLst>
              <a:ext uri="{FF2B5EF4-FFF2-40B4-BE49-F238E27FC236}">
                <a16:creationId xmlns:a16="http://schemas.microsoft.com/office/drawing/2014/main" id="{3ABCD9C5-736E-4973-ACA6-97520908DF6C}"/>
              </a:ext>
            </a:extLst>
          </p:cNvPr>
          <p:cNvSpPr txBox="1"/>
          <p:nvPr/>
        </p:nvSpPr>
        <p:spPr>
          <a:xfrm>
            <a:off x="6209071" y="2456794"/>
            <a:ext cx="5972376" cy="923330"/>
          </a:xfrm>
          <a:prstGeom prst="rect">
            <a:avLst/>
          </a:prstGeom>
          <a:noFill/>
        </p:spPr>
        <p:txBody>
          <a:bodyPr wrap="square">
            <a:spAutoFit/>
          </a:bodyPr>
          <a:lstStyle/>
          <a:p>
            <a:r>
              <a:rPr lang="ja-JP" altLang="en-US" b="0" i="0" dirty="0">
                <a:solidFill>
                  <a:srgbClr val="333333"/>
                </a:solidFill>
                <a:effectLst/>
                <a:latin typeface="メイリオ" panose="020B0604030504040204" pitchFamily="50" charset="-128"/>
                <a:ea typeface="メイリオ" panose="020B0604030504040204" pitchFamily="50" charset="-128"/>
              </a:rPr>
              <a:t>本手法で得られた新しいジオキサン類は様々な化学変換反応を施すことが可能であり、医薬品候補化合物の合成への利用が期待できます</a:t>
            </a:r>
            <a:endParaRPr lang="ja-JP" altLang="en-US" dirty="0"/>
          </a:p>
        </p:txBody>
      </p:sp>
      <p:pic>
        <p:nvPicPr>
          <p:cNvPr id="6146" name="Picture 2">
            <a:extLst>
              <a:ext uri="{FF2B5EF4-FFF2-40B4-BE49-F238E27FC236}">
                <a16:creationId xmlns:a16="http://schemas.microsoft.com/office/drawing/2014/main" id="{0B94F157-86B5-40F7-9A0A-D2B71E441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592" y="3558613"/>
            <a:ext cx="6056855" cy="2134264"/>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50325A66-C98D-43B3-853A-08CB6A5A909B}"/>
              </a:ext>
            </a:extLst>
          </p:cNvPr>
          <p:cNvSpPr txBox="1"/>
          <p:nvPr/>
        </p:nvSpPr>
        <p:spPr>
          <a:xfrm>
            <a:off x="6935429" y="5779452"/>
            <a:ext cx="4672780" cy="276999"/>
          </a:xfrm>
          <a:prstGeom prst="rect">
            <a:avLst/>
          </a:prstGeom>
          <a:noFill/>
        </p:spPr>
        <p:txBody>
          <a:bodyPr wrap="square">
            <a:spAutoFit/>
          </a:bodyPr>
          <a:lstStyle/>
          <a:p>
            <a:pPr algn="ctr"/>
            <a:r>
              <a:rPr lang="ja-JP" altLang="en-US" sz="1200" b="0" i="0" dirty="0">
                <a:solidFill>
                  <a:srgbClr val="333333"/>
                </a:solidFill>
                <a:effectLst/>
                <a:latin typeface="メイリオ" panose="020B0604030504040204" pitchFamily="50" charset="-128"/>
                <a:ea typeface="メイリオ" panose="020B0604030504040204" pitchFamily="50" charset="-128"/>
              </a:rPr>
              <a:t>合成したジフルオロメチル基を有する光学活性ジオキサン類</a:t>
            </a:r>
            <a:endParaRPr lang="ja-JP" altLang="en-US" sz="1200" dirty="0"/>
          </a:p>
        </p:txBody>
      </p:sp>
    </p:spTree>
    <p:extLst>
      <p:ext uri="{BB962C8B-B14F-4D97-AF65-F5344CB8AC3E}">
        <p14:creationId xmlns:p14="http://schemas.microsoft.com/office/powerpoint/2010/main" val="548404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DEF57FFB-292E-411F-B18D-18ABAFD1B013}"/>
              </a:ext>
            </a:extLst>
          </p:cNvPr>
          <p:cNvSpPr/>
          <p:nvPr/>
        </p:nvSpPr>
        <p:spPr>
          <a:xfrm>
            <a:off x="6858903" y="3648126"/>
            <a:ext cx="1224280" cy="518159"/>
          </a:xfrm>
          <a:custGeom>
            <a:avLst/>
            <a:gdLst/>
            <a:ahLst/>
            <a:cxnLst/>
            <a:rect l="l" t="t" r="r" b="b"/>
            <a:pathLst>
              <a:path w="1224279" h="518160">
                <a:moveTo>
                  <a:pt x="1224140" y="0"/>
                </a:moveTo>
                <a:lnTo>
                  <a:pt x="0" y="0"/>
                </a:lnTo>
                <a:lnTo>
                  <a:pt x="0" y="518160"/>
                </a:lnTo>
                <a:lnTo>
                  <a:pt x="1224140" y="518160"/>
                </a:lnTo>
                <a:lnTo>
                  <a:pt x="1224140" y="0"/>
                </a:lnTo>
                <a:close/>
              </a:path>
            </a:pathLst>
          </a:custGeom>
          <a:solidFill>
            <a:srgbClr val="D2DEEE"/>
          </a:solidFill>
        </p:spPr>
        <p:txBody>
          <a:bodyPr wrap="square" lIns="0" tIns="0" rIns="0" bIns="0" rtlCol="0"/>
          <a:lstStyle/>
          <a:p>
            <a:endParaRPr/>
          </a:p>
        </p:txBody>
      </p:sp>
      <p:sp>
        <p:nvSpPr>
          <p:cNvPr id="6" name="object 5">
            <a:extLst>
              <a:ext uri="{FF2B5EF4-FFF2-40B4-BE49-F238E27FC236}">
                <a16:creationId xmlns:a16="http://schemas.microsoft.com/office/drawing/2014/main" id="{8076F96F-5AF8-44C1-8F75-B1AC2BA0C38B}"/>
              </a:ext>
            </a:extLst>
          </p:cNvPr>
          <p:cNvSpPr/>
          <p:nvPr/>
        </p:nvSpPr>
        <p:spPr>
          <a:xfrm>
            <a:off x="9163192" y="3648126"/>
            <a:ext cx="1152525" cy="518159"/>
          </a:xfrm>
          <a:custGeom>
            <a:avLst/>
            <a:gdLst/>
            <a:ahLst/>
            <a:cxnLst/>
            <a:rect l="l" t="t" r="r" b="b"/>
            <a:pathLst>
              <a:path w="1152525" h="518160">
                <a:moveTo>
                  <a:pt x="1152131" y="0"/>
                </a:moveTo>
                <a:lnTo>
                  <a:pt x="0" y="0"/>
                </a:lnTo>
                <a:lnTo>
                  <a:pt x="0" y="518160"/>
                </a:lnTo>
                <a:lnTo>
                  <a:pt x="1152131" y="518160"/>
                </a:lnTo>
                <a:lnTo>
                  <a:pt x="1152131" y="0"/>
                </a:lnTo>
                <a:close/>
              </a:path>
            </a:pathLst>
          </a:custGeom>
          <a:solidFill>
            <a:srgbClr val="D2DEEE"/>
          </a:solidFill>
        </p:spPr>
        <p:txBody>
          <a:bodyPr wrap="square" lIns="0" tIns="0" rIns="0" bIns="0" rtlCol="0"/>
          <a:lstStyle/>
          <a:p>
            <a:endParaRPr/>
          </a:p>
        </p:txBody>
      </p:sp>
      <p:graphicFrame>
        <p:nvGraphicFramePr>
          <p:cNvPr id="7" name="object 6">
            <a:extLst>
              <a:ext uri="{FF2B5EF4-FFF2-40B4-BE49-F238E27FC236}">
                <a16:creationId xmlns:a16="http://schemas.microsoft.com/office/drawing/2014/main" id="{E4D7190E-DDDA-48A2-9489-8CC1D9ED0ED8}"/>
              </a:ext>
            </a:extLst>
          </p:cNvPr>
          <p:cNvGraphicFramePr>
            <a:graphicFrameLocks noGrp="1"/>
          </p:cNvGraphicFramePr>
          <p:nvPr>
            <p:extLst>
              <p:ext uri="{D42A27DB-BD31-4B8C-83A1-F6EECF244321}">
                <p14:modId xmlns:p14="http://schemas.microsoft.com/office/powerpoint/2010/main" val="50257178"/>
              </p:ext>
            </p:extLst>
          </p:nvPr>
        </p:nvGraphicFramePr>
        <p:xfrm>
          <a:off x="1811974" y="1856537"/>
          <a:ext cx="8495027" cy="2335148"/>
        </p:xfrm>
        <a:graphic>
          <a:graphicData uri="http://schemas.openxmlformats.org/drawingml/2006/table">
            <a:tbl>
              <a:tblPr firstRow="1" bandRow="1">
                <a:tableStyleId>{2D5ABB26-0587-4C30-8999-92F81FD0307C}</a:tableStyleId>
              </a:tblPr>
              <a:tblGrid>
                <a:gridCol w="2448560">
                  <a:extLst>
                    <a:ext uri="{9D8B030D-6E8A-4147-A177-3AD203B41FA5}">
                      <a16:colId xmlns:a16="http://schemas.microsoft.com/office/drawing/2014/main" val="20000"/>
                    </a:ext>
                  </a:extLst>
                </a:gridCol>
                <a:gridCol w="1440180">
                  <a:extLst>
                    <a:ext uri="{9D8B030D-6E8A-4147-A177-3AD203B41FA5}">
                      <a16:colId xmlns:a16="http://schemas.microsoft.com/office/drawing/2014/main" val="20001"/>
                    </a:ext>
                  </a:extLst>
                </a:gridCol>
                <a:gridCol w="1151889">
                  <a:extLst>
                    <a:ext uri="{9D8B030D-6E8A-4147-A177-3AD203B41FA5}">
                      <a16:colId xmlns:a16="http://schemas.microsoft.com/office/drawing/2014/main" val="20002"/>
                    </a:ext>
                  </a:extLst>
                </a:gridCol>
                <a:gridCol w="1223644">
                  <a:extLst>
                    <a:ext uri="{9D8B030D-6E8A-4147-A177-3AD203B41FA5}">
                      <a16:colId xmlns:a16="http://schemas.microsoft.com/office/drawing/2014/main" val="20003"/>
                    </a:ext>
                  </a:extLst>
                </a:gridCol>
                <a:gridCol w="1079500">
                  <a:extLst>
                    <a:ext uri="{9D8B030D-6E8A-4147-A177-3AD203B41FA5}">
                      <a16:colId xmlns:a16="http://schemas.microsoft.com/office/drawing/2014/main" val="20004"/>
                    </a:ext>
                  </a:extLst>
                </a:gridCol>
                <a:gridCol w="1151254">
                  <a:extLst>
                    <a:ext uri="{9D8B030D-6E8A-4147-A177-3AD203B41FA5}">
                      <a16:colId xmlns:a16="http://schemas.microsoft.com/office/drawing/2014/main" val="20005"/>
                    </a:ext>
                  </a:extLst>
                </a:gridCol>
              </a:tblGrid>
              <a:tr h="352678">
                <a:tc>
                  <a:txBody>
                    <a:bodyPr/>
                    <a:lstStyle/>
                    <a:p>
                      <a:pPr marL="91440">
                        <a:lnSpc>
                          <a:spcPct val="100000"/>
                        </a:lnSpc>
                        <a:spcBef>
                          <a:spcPts val="359"/>
                        </a:spcBef>
                      </a:pPr>
                      <a:r>
                        <a:rPr sz="1600" b="1" spc="-10" dirty="0">
                          <a:solidFill>
                            <a:srgbClr val="FFFFFF"/>
                          </a:solidFill>
                          <a:latin typeface="BIZ UDPゴシック" panose="020B0400000000000000" pitchFamily="50" charset="-128"/>
                          <a:ea typeface="BIZ UDPゴシック" panose="020B0400000000000000" pitchFamily="50" charset="-128"/>
                          <a:cs typeface="Noto Sans CJK HK"/>
                        </a:rPr>
                        <a:t>化合物名</a:t>
                      </a:r>
                      <a:endParaRPr sz="1600">
                        <a:latin typeface="BIZ UDPゴシック" panose="020B0400000000000000" pitchFamily="50" charset="-128"/>
                        <a:ea typeface="BIZ UDPゴシック" panose="020B0400000000000000" pitchFamily="50" charset="-128"/>
                        <a:cs typeface="Noto Sans CJK HK"/>
                      </a:endParaRPr>
                    </a:p>
                  </a:txBody>
                  <a:tcPr marL="0" marR="0" marT="457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gn="ctr">
                        <a:lnSpc>
                          <a:spcPct val="100000"/>
                        </a:lnSpc>
                        <a:spcBef>
                          <a:spcPts val="359"/>
                        </a:spcBef>
                      </a:pPr>
                      <a:r>
                        <a:rPr sz="1600" b="1" spc="-305" dirty="0">
                          <a:solidFill>
                            <a:srgbClr val="FFFFFF"/>
                          </a:solidFill>
                          <a:latin typeface="BIZ UDPゴシック" panose="020B0400000000000000" pitchFamily="50" charset="-128"/>
                          <a:ea typeface="BIZ UDPゴシック" panose="020B0400000000000000" pitchFamily="50" charset="-128"/>
                          <a:cs typeface="Noto Sans CJK HK"/>
                        </a:rPr>
                        <a:t>イ</a:t>
                      </a:r>
                      <a:r>
                        <a:rPr sz="1600" b="1" spc="-325" dirty="0">
                          <a:solidFill>
                            <a:srgbClr val="FFFFFF"/>
                          </a:solidFill>
                          <a:latin typeface="BIZ UDPゴシック" panose="020B0400000000000000" pitchFamily="50" charset="-128"/>
                          <a:ea typeface="BIZ UDPゴシック" panose="020B0400000000000000" pitchFamily="50" charset="-128"/>
                          <a:cs typeface="Noto Sans CJK HK"/>
                        </a:rPr>
                        <a:t>ソ</a:t>
                      </a:r>
                      <a:r>
                        <a:rPr sz="1600" b="1" spc="-155" dirty="0">
                          <a:solidFill>
                            <a:srgbClr val="FFFFFF"/>
                          </a:solidFill>
                          <a:latin typeface="BIZ UDPゴシック" panose="020B0400000000000000" pitchFamily="50" charset="-128"/>
                          <a:ea typeface="BIZ UDPゴシック" panose="020B0400000000000000" pitchFamily="50" charset="-128"/>
                          <a:cs typeface="Noto Sans CJK HK"/>
                        </a:rPr>
                        <a:t>ブ</a:t>
                      </a:r>
                      <a:r>
                        <a:rPr sz="1600" b="1" spc="-320" dirty="0">
                          <a:solidFill>
                            <a:srgbClr val="FFFFFF"/>
                          </a:solidFill>
                          <a:latin typeface="BIZ UDPゴシック" panose="020B0400000000000000" pitchFamily="50" charset="-128"/>
                          <a:ea typeface="BIZ UDPゴシック" panose="020B0400000000000000" pitchFamily="50" charset="-128"/>
                          <a:cs typeface="Noto Sans CJK HK"/>
                        </a:rPr>
                        <a:t>テン</a:t>
                      </a:r>
                      <a:endParaRPr sz="1600">
                        <a:latin typeface="BIZ UDPゴシック" panose="020B0400000000000000" pitchFamily="50" charset="-128"/>
                        <a:ea typeface="BIZ UDPゴシック" panose="020B0400000000000000" pitchFamily="50" charset="-128"/>
                        <a:cs typeface="Noto Sans CJK HK"/>
                      </a:endParaRPr>
                    </a:p>
                  </a:txBody>
                  <a:tcPr marL="0" marR="0" marT="457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L="4445" algn="ctr">
                        <a:lnSpc>
                          <a:spcPct val="100000"/>
                        </a:lnSpc>
                        <a:spcBef>
                          <a:spcPts val="365"/>
                        </a:spcBef>
                      </a:pPr>
                      <a:r>
                        <a:rPr sz="1400" b="1" spc="105" dirty="0">
                          <a:solidFill>
                            <a:srgbClr val="FFFFFF"/>
                          </a:solidFill>
                          <a:latin typeface="BIZ UDPゴシック" panose="020B0400000000000000" pitchFamily="50" charset="-128"/>
                          <a:ea typeface="BIZ UDPゴシック" panose="020B0400000000000000" pitchFamily="50" charset="-128"/>
                          <a:cs typeface="Noto Sans CJK HK"/>
                        </a:rPr>
                        <a:t>1-</a:t>
                      </a:r>
                      <a:r>
                        <a:rPr sz="1400" b="1" spc="-200" dirty="0">
                          <a:solidFill>
                            <a:srgbClr val="FFFFFF"/>
                          </a:solidFill>
                          <a:latin typeface="BIZ UDPゴシック" panose="020B0400000000000000" pitchFamily="50" charset="-128"/>
                          <a:ea typeface="BIZ UDPゴシック" panose="020B0400000000000000" pitchFamily="50" charset="-128"/>
                          <a:cs typeface="Noto Sans CJK HK"/>
                        </a:rPr>
                        <a:t>プ</a:t>
                      </a:r>
                      <a:r>
                        <a:rPr sz="1400" b="1" spc="-210" dirty="0">
                          <a:solidFill>
                            <a:srgbClr val="FFFFFF"/>
                          </a:solidFill>
                          <a:latin typeface="BIZ UDPゴシック" panose="020B0400000000000000" pitchFamily="50" charset="-128"/>
                          <a:ea typeface="BIZ UDPゴシック" panose="020B0400000000000000" pitchFamily="50" charset="-128"/>
                          <a:cs typeface="Noto Sans CJK HK"/>
                        </a:rPr>
                        <a:t>ロ</a:t>
                      </a:r>
                      <a:r>
                        <a:rPr sz="1400" b="1" spc="-204" dirty="0">
                          <a:solidFill>
                            <a:srgbClr val="FFFFFF"/>
                          </a:solidFill>
                          <a:latin typeface="BIZ UDPゴシック" panose="020B0400000000000000" pitchFamily="50" charset="-128"/>
                          <a:ea typeface="BIZ UDPゴシック" panose="020B0400000000000000" pitchFamily="50" charset="-128"/>
                          <a:cs typeface="Noto Sans CJK HK"/>
                        </a:rPr>
                        <a:t>パノール</a:t>
                      </a:r>
                      <a:endParaRPr sz="1400">
                        <a:latin typeface="BIZ UDPゴシック" panose="020B0400000000000000" pitchFamily="50" charset="-128"/>
                        <a:ea typeface="BIZ UDPゴシック" panose="020B0400000000000000" pitchFamily="50" charset="-128"/>
                        <a:cs typeface="Noto Sans CJK HK"/>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gn="ctr">
                        <a:lnSpc>
                          <a:spcPct val="100000"/>
                        </a:lnSpc>
                        <a:spcBef>
                          <a:spcPts val="365"/>
                        </a:spcBef>
                      </a:pPr>
                      <a:r>
                        <a:rPr sz="1400" b="1" spc="105" dirty="0">
                          <a:solidFill>
                            <a:srgbClr val="FFFFFF"/>
                          </a:solidFill>
                          <a:latin typeface="BIZ UDPゴシック" panose="020B0400000000000000" pitchFamily="50" charset="-128"/>
                          <a:ea typeface="BIZ UDPゴシック" panose="020B0400000000000000" pitchFamily="50" charset="-128"/>
                          <a:cs typeface="Noto Sans CJK HK"/>
                        </a:rPr>
                        <a:t>2-</a:t>
                      </a:r>
                      <a:r>
                        <a:rPr sz="1400" b="1" spc="-170" dirty="0">
                          <a:solidFill>
                            <a:srgbClr val="FFFFFF"/>
                          </a:solidFill>
                          <a:latin typeface="BIZ UDPゴシック" panose="020B0400000000000000" pitchFamily="50" charset="-128"/>
                          <a:ea typeface="BIZ UDPゴシック" panose="020B0400000000000000" pitchFamily="50" charset="-128"/>
                          <a:cs typeface="Noto Sans CJK HK"/>
                        </a:rPr>
                        <a:t>プ</a:t>
                      </a:r>
                      <a:r>
                        <a:rPr sz="1400" b="1" spc="-245" dirty="0">
                          <a:solidFill>
                            <a:srgbClr val="FFFFFF"/>
                          </a:solidFill>
                          <a:latin typeface="BIZ UDPゴシック" panose="020B0400000000000000" pitchFamily="50" charset="-128"/>
                          <a:ea typeface="BIZ UDPゴシック" panose="020B0400000000000000" pitchFamily="50" charset="-128"/>
                          <a:cs typeface="Noto Sans CJK HK"/>
                        </a:rPr>
                        <a:t>ロ</a:t>
                      </a:r>
                      <a:r>
                        <a:rPr sz="1400" b="1" spc="-210" dirty="0">
                          <a:solidFill>
                            <a:srgbClr val="FFFFFF"/>
                          </a:solidFill>
                          <a:latin typeface="BIZ UDPゴシック" panose="020B0400000000000000" pitchFamily="50" charset="-128"/>
                          <a:ea typeface="BIZ UDPゴシック" panose="020B0400000000000000" pitchFamily="50" charset="-128"/>
                          <a:cs typeface="Noto Sans CJK HK"/>
                        </a:rPr>
                        <a:t>パノ</a:t>
                      </a:r>
                      <a:r>
                        <a:rPr sz="1400" b="1" spc="-220" dirty="0">
                          <a:solidFill>
                            <a:srgbClr val="FFFFFF"/>
                          </a:solidFill>
                          <a:latin typeface="BIZ UDPゴシック" panose="020B0400000000000000" pitchFamily="50" charset="-128"/>
                          <a:ea typeface="BIZ UDPゴシック" panose="020B0400000000000000" pitchFamily="50" charset="-128"/>
                          <a:cs typeface="Noto Sans CJK HK"/>
                        </a:rPr>
                        <a:t>ー</a:t>
                      </a:r>
                      <a:r>
                        <a:rPr sz="1400" b="1" spc="-195" dirty="0">
                          <a:solidFill>
                            <a:srgbClr val="FFFFFF"/>
                          </a:solidFill>
                          <a:latin typeface="BIZ UDPゴシック" panose="020B0400000000000000" pitchFamily="50" charset="-128"/>
                          <a:ea typeface="BIZ UDPゴシック" panose="020B0400000000000000" pitchFamily="50" charset="-128"/>
                          <a:cs typeface="Noto Sans CJK HK"/>
                        </a:rPr>
                        <a:t>ル</a:t>
                      </a:r>
                      <a:endParaRPr sz="1400">
                        <a:latin typeface="BIZ UDPゴシック" panose="020B0400000000000000" pitchFamily="50" charset="-128"/>
                        <a:ea typeface="BIZ UDPゴシック" panose="020B0400000000000000" pitchFamily="50" charset="-128"/>
                        <a:cs typeface="Noto Sans CJK HK"/>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L="3810" algn="ctr">
                        <a:lnSpc>
                          <a:spcPct val="100000"/>
                        </a:lnSpc>
                        <a:spcBef>
                          <a:spcPts val="359"/>
                        </a:spcBef>
                      </a:pPr>
                      <a:r>
                        <a:rPr sz="1600" b="1" spc="-305" dirty="0">
                          <a:solidFill>
                            <a:srgbClr val="FFFFFF"/>
                          </a:solidFill>
                          <a:latin typeface="BIZ UDPゴシック" panose="020B0400000000000000" pitchFamily="50" charset="-128"/>
                          <a:ea typeface="BIZ UDPゴシック" panose="020B0400000000000000" pitchFamily="50" charset="-128"/>
                          <a:cs typeface="Noto Sans CJK HK"/>
                        </a:rPr>
                        <a:t>イ</a:t>
                      </a:r>
                      <a:r>
                        <a:rPr sz="1600" b="1" spc="-325" dirty="0">
                          <a:solidFill>
                            <a:srgbClr val="FFFFFF"/>
                          </a:solidFill>
                          <a:latin typeface="BIZ UDPゴシック" panose="020B0400000000000000" pitchFamily="50" charset="-128"/>
                          <a:ea typeface="BIZ UDPゴシック" panose="020B0400000000000000" pitchFamily="50" charset="-128"/>
                          <a:cs typeface="Noto Sans CJK HK"/>
                        </a:rPr>
                        <a:t>ソ</a:t>
                      </a:r>
                      <a:r>
                        <a:rPr sz="1600" b="1" spc="-290" dirty="0">
                          <a:solidFill>
                            <a:srgbClr val="FFFFFF"/>
                          </a:solidFill>
                          <a:latin typeface="BIZ UDPゴシック" panose="020B0400000000000000" pitchFamily="50" charset="-128"/>
                          <a:ea typeface="BIZ UDPゴシック" panose="020B0400000000000000" pitchFamily="50" charset="-128"/>
                          <a:cs typeface="Noto Sans CJK HK"/>
                        </a:rPr>
                        <a:t>プレン</a:t>
                      </a:r>
                      <a:endParaRPr sz="1600">
                        <a:latin typeface="BIZ UDPゴシック" panose="020B0400000000000000" pitchFamily="50" charset="-128"/>
                        <a:ea typeface="BIZ UDPゴシック" panose="020B0400000000000000" pitchFamily="50" charset="-128"/>
                        <a:cs typeface="Noto Sans CJK HK"/>
                      </a:endParaRPr>
                    </a:p>
                  </a:txBody>
                  <a:tcPr marL="0" marR="0" marT="457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L="2540" algn="ctr">
                        <a:lnSpc>
                          <a:spcPct val="100000"/>
                        </a:lnSpc>
                        <a:spcBef>
                          <a:spcPts val="359"/>
                        </a:spcBef>
                      </a:pPr>
                      <a:r>
                        <a:rPr sz="1600" b="1" spc="-265" dirty="0">
                          <a:solidFill>
                            <a:srgbClr val="FFFFFF"/>
                          </a:solidFill>
                          <a:latin typeface="BIZ UDPゴシック" panose="020B0400000000000000" pitchFamily="50" charset="-128"/>
                          <a:ea typeface="BIZ UDPゴシック" panose="020B0400000000000000" pitchFamily="50" charset="-128"/>
                          <a:cs typeface="Noto Sans CJK HK"/>
                        </a:rPr>
                        <a:t>ア</a:t>
                      </a:r>
                      <a:r>
                        <a:rPr sz="1600" b="1" spc="-260" dirty="0">
                          <a:solidFill>
                            <a:srgbClr val="FFFFFF"/>
                          </a:solidFill>
                          <a:latin typeface="BIZ UDPゴシック" panose="020B0400000000000000" pitchFamily="50" charset="-128"/>
                          <a:ea typeface="BIZ UDPゴシック" panose="020B0400000000000000" pitchFamily="50" charset="-128"/>
                          <a:cs typeface="Noto Sans CJK HK"/>
                        </a:rPr>
                        <a:t>ク</a:t>
                      </a:r>
                      <a:r>
                        <a:rPr sz="1600" b="1" spc="-420" dirty="0">
                          <a:solidFill>
                            <a:srgbClr val="FFFFFF"/>
                          </a:solidFill>
                          <a:latin typeface="BIZ UDPゴシック" panose="020B0400000000000000" pitchFamily="50" charset="-128"/>
                          <a:ea typeface="BIZ UDPゴシック" panose="020B0400000000000000" pitchFamily="50" charset="-128"/>
                          <a:cs typeface="Noto Sans CJK HK"/>
                        </a:rPr>
                        <a:t>リ</a:t>
                      </a:r>
                      <a:r>
                        <a:rPr sz="1600" b="1" spc="-229" dirty="0">
                          <a:solidFill>
                            <a:srgbClr val="FFFFFF"/>
                          </a:solidFill>
                          <a:latin typeface="BIZ UDPゴシック" panose="020B0400000000000000" pitchFamily="50" charset="-128"/>
                          <a:ea typeface="BIZ UDPゴシック" panose="020B0400000000000000" pitchFamily="50" charset="-128"/>
                          <a:cs typeface="Noto Sans CJK HK"/>
                        </a:rPr>
                        <a:t>ル</a:t>
                      </a:r>
                      <a:r>
                        <a:rPr sz="1600" b="1" spc="-10" dirty="0">
                          <a:solidFill>
                            <a:srgbClr val="FFFFFF"/>
                          </a:solidFill>
                          <a:latin typeface="BIZ UDPゴシック" panose="020B0400000000000000" pitchFamily="50" charset="-128"/>
                          <a:ea typeface="BIZ UDPゴシック" panose="020B0400000000000000" pitchFamily="50" charset="-128"/>
                          <a:cs typeface="Noto Sans CJK HK"/>
                        </a:rPr>
                        <a:t>酸</a:t>
                      </a:r>
                      <a:endParaRPr sz="1600">
                        <a:latin typeface="BIZ UDPゴシック" panose="020B0400000000000000" pitchFamily="50" charset="-128"/>
                        <a:ea typeface="BIZ UDPゴシック" panose="020B0400000000000000" pitchFamily="50" charset="-128"/>
                        <a:cs typeface="Noto Sans CJK HK"/>
                      </a:endParaRPr>
                    </a:p>
                  </a:txBody>
                  <a:tcPr marL="0" marR="0" marT="457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extLst>
                  <a:ext uri="{0D108BD9-81ED-4DB2-BD59-A6C34878D82A}">
                    <a16:rowId xmlns:a16="http://schemas.microsoft.com/office/drawing/2014/main" val="10000"/>
                  </a:ext>
                </a:extLst>
              </a:tr>
              <a:tr h="304800">
                <a:tc>
                  <a:txBody>
                    <a:bodyPr/>
                    <a:lstStyle/>
                    <a:p>
                      <a:pPr marL="91440">
                        <a:lnSpc>
                          <a:spcPct val="100000"/>
                        </a:lnSpc>
                        <a:spcBef>
                          <a:spcPts val="360"/>
                        </a:spcBef>
                      </a:pPr>
                      <a:r>
                        <a:rPr sz="1600" spc="-15" dirty="0">
                          <a:latin typeface="BIZ UDPゴシック" panose="020B0400000000000000" pitchFamily="50" charset="-128"/>
                          <a:ea typeface="BIZ UDPゴシック" panose="020B0400000000000000" pitchFamily="50" charset="-128"/>
                          <a:cs typeface="VL PGothic"/>
                        </a:rPr>
                        <a:t>分子量</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2540" algn="ctr">
                        <a:lnSpc>
                          <a:spcPct val="100000"/>
                        </a:lnSpc>
                        <a:spcBef>
                          <a:spcPts val="360"/>
                        </a:spcBef>
                      </a:pPr>
                      <a:r>
                        <a:rPr sz="1600" spc="-15" dirty="0">
                          <a:latin typeface="BIZ UDPゴシック" panose="020B0400000000000000" pitchFamily="50" charset="-128"/>
                          <a:ea typeface="BIZ UDPゴシック" panose="020B0400000000000000" pitchFamily="50" charset="-128"/>
                          <a:cs typeface="VL PGothic"/>
                        </a:rPr>
                        <a:t>56</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3810" algn="ctr">
                        <a:lnSpc>
                          <a:spcPct val="100000"/>
                        </a:lnSpc>
                        <a:spcBef>
                          <a:spcPts val="360"/>
                        </a:spcBef>
                      </a:pPr>
                      <a:r>
                        <a:rPr sz="1600" spc="-20" dirty="0">
                          <a:latin typeface="BIZ UDPゴシック" panose="020B0400000000000000" pitchFamily="50" charset="-128"/>
                          <a:ea typeface="BIZ UDPゴシック" panose="020B0400000000000000" pitchFamily="50" charset="-128"/>
                          <a:cs typeface="VL PGothic"/>
                        </a:rPr>
                        <a:t>60</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635" algn="ctr">
                        <a:lnSpc>
                          <a:spcPct val="100000"/>
                        </a:lnSpc>
                        <a:spcBef>
                          <a:spcPts val="360"/>
                        </a:spcBef>
                      </a:pPr>
                      <a:r>
                        <a:rPr sz="1600" spc="-20" dirty="0">
                          <a:latin typeface="BIZ UDPゴシック" panose="020B0400000000000000" pitchFamily="50" charset="-128"/>
                          <a:ea typeface="BIZ UDPゴシック" panose="020B0400000000000000" pitchFamily="50" charset="-128"/>
                          <a:cs typeface="VL PGothic"/>
                        </a:rPr>
                        <a:t>60</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3810" algn="ctr">
                        <a:lnSpc>
                          <a:spcPct val="100000"/>
                        </a:lnSpc>
                        <a:spcBef>
                          <a:spcPts val="360"/>
                        </a:spcBef>
                      </a:pPr>
                      <a:r>
                        <a:rPr sz="1600" spc="-15" dirty="0">
                          <a:latin typeface="BIZ UDPゴシック" panose="020B0400000000000000" pitchFamily="50" charset="-128"/>
                          <a:ea typeface="BIZ UDPゴシック" panose="020B0400000000000000" pitchFamily="50" charset="-128"/>
                          <a:cs typeface="VL PGothic"/>
                        </a:rPr>
                        <a:t>68</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5715" algn="ctr">
                        <a:lnSpc>
                          <a:spcPct val="100000"/>
                        </a:lnSpc>
                        <a:spcBef>
                          <a:spcPts val="360"/>
                        </a:spcBef>
                      </a:pPr>
                      <a:r>
                        <a:rPr sz="1600" spc="-20" dirty="0">
                          <a:latin typeface="BIZ UDPゴシック" panose="020B0400000000000000" pitchFamily="50" charset="-128"/>
                          <a:ea typeface="BIZ UDPゴシック" panose="020B0400000000000000" pitchFamily="50" charset="-128"/>
                          <a:cs typeface="VL PGothic"/>
                        </a:rPr>
                        <a:t>72</a:t>
                      </a:r>
                      <a:endParaRPr sz="1600" dirty="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extLst>
                  <a:ext uri="{0D108BD9-81ED-4DB2-BD59-A6C34878D82A}">
                    <a16:rowId xmlns:a16="http://schemas.microsoft.com/office/drawing/2014/main" val="10001"/>
                  </a:ext>
                </a:extLst>
              </a:tr>
              <a:tr h="304800">
                <a:tc>
                  <a:txBody>
                    <a:bodyPr/>
                    <a:lstStyle/>
                    <a:p>
                      <a:pPr marL="91440">
                        <a:lnSpc>
                          <a:spcPct val="100000"/>
                        </a:lnSpc>
                        <a:spcBef>
                          <a:spcPts val="360"/>
                        </a:spcBef>
                      </a:pPr>
                      <a:r>
                        <a:rPr sz="1600" spc="-10" dirty="0">
                          <a:latin typeface="BIZ UDPゴシック" panose="020B0400000000000000" pitchFamily="50" charset="-128"/>
                          <a:ea typeface="BIZ UDPゴシック" panose="020B0400000000000000" pitchFamily="50" charset="-128"/>
                          <a:cs typeface="VL PGothic"/>
                        </a:rPr>
                        <a:t>国内流通価格</a:t>
                      </a:r>
                      <a:r>
                        <a:rPr sz="1600" spc="-75" dirty="0">
                          <a:latin typeface="BIZ UDPゴシック" panose="020B0400000000000000" pitchFamily="50" charset="-128"/>
                          <a:ea typeface="BIZ UDPゴシック" panose="020B0400000000000000" pitchFamily="50" charset="-128"/>
                          <a:cs typeface="VL PGothic"/>
                        </a:rPr>
                        <a:t>/kg（</a:t>
                      </a:r>
                      <a:r>
                        <a:rPr sz="1600" spc="-225" dirty="0">
                          <a:latin typeface="BIZ UDPゴシック" panose="020B0400000000000000" pitchFamily="50" charset="-128"/>
                          <a:ea typeface="BIZ UDPゴシック" panose="020B0400000000000000" pitchFamily="50" charset="-128"/>
                          <a:cs typeface="VL PGothic"/>
                        </a:rPr>
                        <a:t>ロ</a:t>
                      </a:r>
                      <a:r>
                        <a:rPr sz="1600" spc="-235" dirty="0">
                          <a:latin typeface="BIZ UDPゴシック" panose="020B0400000000000000" pitchFamily="50" charset="-128"/>
                          <a:ea typeface="BIZ UDPゴシック" panose="020B0400000000000000" pitchFamily="50" charset="-128"/>
                          <a:cs typeface="VL PGothic"/>
                        </a:rPr>
                        <a:t>ー</a:t>
                      </a:r>
                      <a:r>
                        <a:rPr sz="1600" spc="-425" dirty="0">
                          <a:latin typeface="BIZ UDPゴシック" panose="020B0400000000000000" pitchFamily="50" charset="-128"/>
                          <a:ea typeface="BIZ UDPゴシック" panose="020B0400000000000000" pitchFamily="50" charset="-128"/>
                          <a:cs typeface="VL PGothic"/>
                        </a:rPr>
                        <a:t>リ</a:t>
                      </a:r>
                      <a:r>
                        <a:rPr sz="1600" spc="-434" dirty="0">
                          <a:latin typeface="BIZ UDPゴシック" panose="020B0400000000000000" pitchFamily="50" charset="-128"/>
                          <a:ea typeface="BIZ UDPゴシック" panose="020B0400000000000000" pitchFamily="50" charset="-128"/>
                          <a:cs typeface="VL PGothic"/>
                        </a:rPr>
                        <a:t>ー</a:t>
                      </a:r>
                      <a:r>
                        <a:rPr sz="1600" spc="-10" dirty="0">
                          <a:latin typeface="BIZ UDPゴシック" panose="020B0400000000000000" pitchFamily="50" charset="-128"/>
                          <a:ea typeface="BIZ UDPゴシック" panose="020B0400000000000000" pitchFamily="50" charset="-128"/>
                          <a:cs typeface="VL PGothic"/>
                        </a:rPr>
                        <a:t>）</a:t>
                      </a:r>
                      <a:endParaRPr sz="1600" dirty="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1905" algn="ctr">
                        <a:lnSpc>
                          <a:spcPct val="100000"/>
                        </a:lnSpc>
                        <a:spcBef>
                          <a:spcPts val="360"/>
                        </a:spcBef>
                      </a:pPr>
                      <a:r>
                        <a:rPr sz="1600" b="1" dirty="0">
                          <a:solidFill>
                            <a:srgbClr val="FF0000"/>
                          </a:solidFill>
                          <a:latin typeface="BIZ UDPゴシック" panose="020B0400000000000000" pitchFamily="50" charset="-128"/>
                          <a:ea typeface="BIZ UDPゴシック" panose="020B0400000000000000" pitchFamily="50" charset="-128"/>
                          <a:cs typeface="Noto Sans CJK HK"/>
                        </a:rPr>
                        <a:t>？</a:t>
                      </a:r>
                      <a:endParaRPr sz="1600">
                        <a:latin typeface="BIZ UDPゴシック" panose="020B0400000000000000" pitchFamily="50" charset="-128"/>
                        <a:ea typeface="BIZ UDPゴシック" panose="020B0400000000000000" pitchFamily="50" charset="-128"/>
                        <a:cs typeface="Noto Sans CJK HK"/>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3810" algn="ctr">
                        <a:lnSpc>
                          <a:spcPct val="100000"/>
                        </a:lnSpc>
                        <a:spcBef>
                          <a:spcPts val="360"/>
                        </a:spcBef>
                      </a:pPr>
                      <a:r>
                        <a:rPr sz="1600" b="1" dirty="0">
                          <a:solidFill>
                            <a:srgbClr val="FF0000"/>
                          </a:solidFill>
                          <a:latin typeface="BIZ UDPゴシック" panose="020B0400000000000000" pitchFamily="50" charset="-128"/>
                          <a:ea typeface="BIZ UDPゴシック" panose="020B0400000000000000" pitchFamily="50" charset="-128"/>
                          <a:cs typeface="Noto Sans CJK HK"/>
                        </a:rPr>
                        <a:t>？</a:t>
                      </a:r>
                      <a:endParaRPr sz="1600">
                        <a:latin typeface="BIZ UDPゴシック" panose="020B0400000000000000" pitchFamily="50" charset="-128"/>
                        <a:ea typeface="BIZ UDPゴシック" panose="020B0400000000000000" pitchFamily="50" charset="-128"/>
                        <a:cs typeface="Noto Sans CJK HK"/>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635" algn="ctr">
                        <a:lnSpc>
                          <a:spcPct val="100000"/>
                        </a:lnSpc>
                        <a:spcBef>
                          <a:spcPts val="360"/>
                        </a:spcBef>
                      </a:pPr>
                      <a:r>
                        <a:rPr sz="1600" spc="-20" dirty="0">
                          <a:latin typeface="BIZ UDPゴシック" panose="020B0400000000000000" pitchFamily="50" charset="-128"/>
                          <a:ea typeface="BIZ UDPゴシック" panose="020B0400000000000000" pitchFamily="50" charset="-128"/>
                          <a:cs typeface="VL PGothic"/>
                        </a:rPr>
                        <a:t>150</a:t>
                      </a:r>
                      <a:r>
                        <a:rPr sz="1600" spc="-10" dirty="0">
                          <a:latin typeface="BIZ UDPゴシック" panose="020B0400000000000000" pitchFamily="50" charset="-128"/>
                          <a:ea typeface="BIZ UDPゴシック" panose="020B0400000000000000" pitchFamily="50" charset="-128"/>
                          <a:cs typeface="VL PGothic"/>
                        </a:rPr>
                        <a:t>円</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3175" algn="ctr">
                        <a:lnSpc>
                          <a:spcPct val="100000"/>
                        </a:lnSpc>
                        <a:spcBef>
                          <a:spcPts val="360"/>
                        </a:spcBef>
                      </a:pPr>
                      <a:r>
                        <a:rPr sz="1600" b="1" dirty="0">
                          <a:solidFill>
                            <a:srgbClr val="FF0000"/>
                          </a:solidFill>
                          <a:latin typeface="BIZ UDPゴシック" panose="020B0400000000000000" pitchFamily="50" charset="-128"/>
                          <a:ea typeface="BIZ UDPゴシック" panose="020B0400000000000000" pitchFamily="50" charset="-128"/>
                          <a:cs typeface="Noto Sans CJK HK"/>
                        </a:rPr>
                        <a:t>？</a:t>
                      </a:r>
                      <a:endParaRPr sz="1600">
                        <a:latin typeface="BIZ UDPゴシック" panose="020B0400000000000000" pitchFamily="50" charset="-128"/>
                        <a:ea typeface="BIZ UDPゴシック" panose="020B0400000000000000" pitchFamily="50" charset="-128"/>
                        <a:cs typeface="Noto Sans CJK HK"/>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5715" algn="ctr">
                        <a:lnSpc>
                          <a:spcPct val="100000"/>
                        </a:lnSpc>
                        <a:spcBef>
                          <a:spcPts val="360"/>
                        </a:spcBef>
                      </a:pPr>
                      <a:r>
                        <a:rPr sz="1600" spc="-20" dirty="0">
                          <a:latin typeface="BIZ UDPゴシック" panose="020B0400000000000000" pitchFamily="50" charset="-128"/>
                          <a:ea typeface="BIZ UDPゴシック" panose="020B0400000000000000" pitchFamily="50" charset="-128"/>
                          <a:cs typeface="VL PGothic"/>
                        </a:rPr>
                        <a:t>122</a:t>
                      </a:r>
                      <a:r>
                        <a:rPr sz="1600" spc="-10" dirty="0">
                          <a:latin typeface="BIZ UDPゴシック" panose="020B0400000000000000" pitchFamily="50" charset="-128"/>
                          <a:ea typeface="BIZ UDPゴシック" panose="020B0400000000000000" pitchFamily="50" charset="-128"/>
                          <a:cs typeface="VL PGothic"/>
                        </a:rPr>
                        <a:t>円</a:t>
                      </a:r>
                      <a:endParaRPr sz="1600" dirty="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extLst>
                  <a:ext uri="{0D108BD9-81ED-4DB2-BD59-A6C34878D82A}">
                    <a16:rowId xmlns:a16="http://schemas.microsoft.com/office/drawing/2014/main" val="10002"/>
                  </a:ext>
                </a:extLst>
              </a:tr>
              <a:tr h="304800">
                <a:tc>
                  <a:txBody>
                    <a:bodyPr/>
                    <a:lstStyle/>
                    <a:p>
                      <a:pPr marL="91440">
                        <a:lnSpc>
                          <a:spcPct val="100000"/>
                        </a:lnSpc>
                        <a:spcBef>
                          <a:spcPts val="360"/>
                        </a:spcBef>
                      </a:pPr>
                      <a:r>
                        <a:rPr sz="1600" spc="-325" dirty="0">
                          <a:latin typeface="BIZ UDPゴシック" panose="020B0400000000000000" pitchFamily="50" charset="-128"/>
                          <a:ea typeface="BIZ UDPゴシック" panose="020B0400000000000000" pitchFamily="50" charset="-128"/>
                          <a:cs typeface="VL PGothic"/>
                        </a:rPr>
                        <a:t>グ</a:t>
                      </a:r>
                      <a:r>
                        <a:rPr sz="1600" spc="-280" dirty="0">
                          <a:latin typeface="BIZ UDPゴシック" panose="020B0400000000000000" pitchFamily="50" charset="-128"/>
                          <a:ea typeface="BIZ UDPゴシック" panose="020B0400000000000000" pitchFamily="50" charset="-128"/>
                          <a:cs typeface="VL PGothic"/>
                        </a:rPr>
                        <a:t>ル</a:t>
                      </a:r>
                      <a:r>
                        <a:rPr sz="1600" spc="-355" dirty="0">
                          <a:latin typeface="BIZ UDPゴシック" panose="020B0400000000000000" pitchFamily="50" charset="-128"/>
                          <a:ea typeface="BIZ UDPゴシック" panose="020B0400000000000000" pitchFamily="50" charset="-128"/>
                          <a:cs typeface="VL PGothic"/>
                        </a:rPr>
                        <a:t>コ</a:t>
                      </a:r>
                      <a:r>
                        <a:rPr sz="1600" spc="-365" dirty="0">
                          <a:latin typeface="BIZ UDPゴシック" panose="020B0400000000000000" pitchFamily="50" charset="-128"/>
                          <a:ea typeface="BIZ UDPゴシック" panose="020B0400000000000000" pitchFamily="50" charset="-128"/>
                          <a:cs typeface="VL PGothic"/>
                        </a:rPr>
                        <a:t>ー</a:t>
                      </a:r>
                      <a:r>
                        <a:rPr sz="1600" spc="-350" dirty="0">
                          <a:latin typeface="BIZ UDPゴシック" panose="020B0400000000000000" pitchFamily="50" charset="-128"/>
                          <a:ea typeface="BIZ UDPゴシック" panose="020B0400000000000000" pitchFamily="50" charset="-128"/>
                          <a:cs typeface="VL PGothic"/>
                        </a:rPr>
                        <a:t>ス</a:t>
                      </a:r>
                      <a:r>
                        <a:rPr sz="1600" spc="-10" dirty="0">
                          <a:latin typeface="BIZ UDPゴシック" panose="020B0400000000000000" pitchFamily="50" charset="-128"/>
                          <a:ea typeface="BIZ UDPゴシック" panose="020B0400000000000000" pitchFamily="50" charset="-128"/>
                          <a:cs typeface="VL PGothic"/>
                        </a:rPr>
                        <a:t>原</a:t>
                      </a:r>
                      <a:r>
                        <a:rPr sz="1600" spc="-15" dirty="0">
                          <a:latin typeface="BIZ UDPゴシック" panose="020B0400000000000000" pitchFamily="50" charset="-128"/>
                          <a:ea typeface="BIZ UDPゴシック" panose="020B0400000000000000" pitchFamily="50" charset="-128"/>
                          <a:cs typeface="VL PGothic"/>
                        </a:rPr>
                        <a:t>単</a:t>
                      </a:r>
                      <a:r>
                        <a:rPr sz="1600" spc="-10" dirty="0">
                          <a:latin typeface="BIZ UDPゴシック" panose="020B0400000000000000" pitchFamily="50" charset="-128"/>
                          <a:ea typeface="BIZ UDPゴシック" panose="020B0400000000000000" pitchFamily="50" charset="-128"/>
                          <a:cs typeface="VL PGothic"/>
                        </a:rPr>
                        <a:t>位</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2540" algn="ctr">
                        <a:lnSpc>
                          <a:spcPct val="100000"/>
                        </a:lnSpc>
                        <a:spcBef>
                          <a:spcPts val="360"/>
                        </a:spcBef>
                      </a:pPr>
                      <a:r>
                        <a:rPr sz="1600" spc="5" dirty="0">
                          <a:latin typeface="BIZ UDPゴシック" panose="020B0400000000000000" pitchFamily="50" charset="-128"/>
                          <a:ea typeface="BIZ UDPゴシック" panose="020B0400000000000000" pitchFamily="50" charset="-128"/>
                          <a:cs typeface="VL PGothic"/>
                        </a:rPr>
                        <a:t>9.74</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4445" algn="ctr">
                        <a:lnSpc>
                          <a:spcPct val="100000"/>
                        </a:lnSpc>
                        <a:spcBef>
                          <a:spcPts val="360"/>
                        </a:spcBef>
                      </a:pPr>
                      <a:r>
                        <a:rPr sz="1600" spc="15" dirty="0">
                          <a:latin typeface="BIZ UDPゴシック" panose="020B0400000000000000" pitchFamily="50" charset="-128"/>
                          <a:ea typeface="BIZ UDPゴシック" panose="020B0400000000000000" pitchFamily="50" charset="-128"/>
                          <a:cs typeface="VL PGothic"/>
                        </a:rPr>
                        <a:t>7.5</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635" algn="ctr">
                        <a:lnSpc>
                          <a:spcPct val="100000"/>
                        </a:lnSpc>
                        <a:spcBef>
                          <a:spcPts val="360"/>
                        </a:spcBef>
                      </a:pPr>
                      <a:r>
                        <a:rPr sz="1600" spc="15" dirty="0">
                          <a:latin typeface="BIZ UDPゴシック" panose="020B0400000000000000" pitchFamily="50" charset="-128"/>
                          <a:ea typeface="BIZ UDPゴシック" panose="020B0400000000000000" pitchFamily="50" charset="-128"/>
                          <a:cs typeface="VL PGothic"/>
                        </a:rPr>
                        <a:t>3.0</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3810" algn="ctr">
                        <a:lnSpc>
                          <a:spcPct val="100000"/>
                        </a:lnSpc>
                        <a:spcBef>
                          <a:spcPts val="360"/>
                        </a:spcBef>
                      </a:pPr>
                      <a:r>
                        <a:rPr sz="1600" spc="15" dirty="0">
                          <a:latin typeface="BIZ UDPゴシック" panose="020B0400000000000000" pitchFamily="50" charset="-128"/>
                          <a:ea typeface="BIZ UDPゴシック" panose="020B0400000000000000" pitchFamily="50" charset="-128"/>
                          <a:cs typeface="VL PGothic"/>
                        </a:rPr>
                        <a:t>8.0</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6350" algn="ctr">
                        <a:lnSpc>
                          <a:spcPct val="100000"/>
                        </a:lnSpc>
                        <a:spcBef>
                          <a:spcPts val="360"/>
                        </a:spcBef>
                      </a:pPr>
                      <a:r>
                        <a:rPr sz="1600" spc="5" dirty="0">
                          <a:latin typeface="BIZ UDPゴシック" panose="020B0400000000000000" pitchFamily="50" charset="-128"/>
                          <a:ea typeface="BIZ UDPゴシック" panose="020B0400000000000000" pitchFamily="50" charset="-128"/>
                          <a:cs typeface="VL PGothic"/>
                        </a:rPr>
                        <a:t>2.21</a:t>
                      </a:r>
                      <a:endParaRPr sz="16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extLst>
                  <a:ext uri="{0D108BD9-81ED-4DB2-BD59-A6C34878D82A}">
                    <a16:rowId xmlns:a16="http://schemas.microsoft.com/office/drawing/2014/main" val="10003"/>
                  </a:ext>
                </a:extLst>
              </a:tr>
              <a:tr h="518160">
                <a:tc>
                  <a:txBody>
                    <a:bodyPr/>
                    <a:lstStyle/>
                    <a:p>
                      <a:pPr marL="91440">
                        <a:lnSpc>
                          <a:spcPct val="100000"/>
                        </a:lnSpc>
                        <a:spcBef>
                          <a:spcPts val="365"/>
                        </a:spcBef>
                      </a:pPr>
                      <a:r>
                        <a:rPr sz="1600" spc="-325" dirty="0">
                          <a:latin typeface="BIZ UDPゴシック" panose="020B0400000000000000" pitchFamily="50" charset="-128"/>
                          <a:ea typeface="BIZ UDPゴシック" panose="020B0400000000000000" pitchFamily="50" charset="-128"/>
                          <a:cs typeface="VL PGothic"/>
                        </a:rPr>
                        <a:t>グ</a:t>
                      </a:r>
                      <a:r>
                        <a:rPr sz="1600" spc="-275" dirty="0">
                          <a:latin typeface="BIZ UDPゴシック" panose="020B0400000000000000" pitchFamily="50" charset="-128"/>
                          <a:ea typeface="BIZ UDPゴシック" panose="020B0400000000000000" pitchFamily="50" charset="-128"/>
                          <a:cs typeface="VL PGothic"/>
                        </a:rPr>
                        <a:t>ル</a:t>
                      </a:r>
                      <a:r>
                        <a:rPr sz="1600" spc="-360" dirty="0">
                          <a:latin typeface="BIZ UDPゴシック" panose="020B0400000000000000" pitchFamily="50" charset="-128"/>
                          <a:ea typeface="BIZ UDPゴシック" panose="020B0400000000000000" pitchFamily="50" charset="-128"/>
                          <a:cs typeface="VL PGothic"/>
                        </a:rPr>
                        <a:t>コ</a:t>
                      </a:r>
                      <a:r>
                        <a:rPr sz="1600" spc="-370" dirty="0">
                          <a:latin typeface="BIZ UDPゴシック" panose="020B0400000000000000" pitchFamily="50" charset="-128"/>
                          <a:ea typeface="BIZ UDPゴシック" panose="020B0400000000000000" pitchFamily="50" charset="-128"/>
                          <a:cs typeface="VL PGothic"/>
                        </a:rPr>
                        <a:t>ー</a:t>
                      </a:r>
                      <a:r>
                        <a:rPr sz="1600" spc="-345" dirty="0">
                          <a:latin typeface="BIZ UDPゴシック" panose="020B0400000000000000" pitchFamily="50" charset="-128"/>
                          <a:ea typeface="BIZ UDPゴシック" panose="020B0400000000000000" pitchFamily="50" charset="-128"/>
                          <a:cs typeface="VL PGothic"/>
                        </a:rPr>
                        <a:t>ス</a:t>
                      </a:r>
                      <a:r>
                        <a:rPr sz="1600" spc="-395" dirty="0">
                          <a:latin typeface="BIZ UDPゴシック" panose="020B0400000000000000" pitchFamily="50" charset="-128"/>
                          <a:ea typeface="BIZ UDPゴシック" panose="020B0400000000000000" pitchFamily="50" charset="-128"/>
                          <a:cs typeface="VL PGothic"/>
                        </a:rPr>
                        <a:t>コ</a:t>
                      </a:r>
                      <a:r>
                        <a:rPr sz="1600" spc="-405" dirty="0">
                          <a:latin typeface="BIZ UDPゴシック" panose="020B0400000000000000" pitchFamily="50" charset="-128"/>
                          <a:ea typeface="BIZ UDPゴシック" panose="020B0400000000000000" pitchFamily="50" charset="-128"/>
                          <a:cs typeface="VL PGothic"/>
                        </a:rPr>
                        <a:t>ス</a:t>
                      </a:r>
                      <a:r>
                        <a:rPr sz="1600" spc="-415" dirty="0">
                          <a:latin typeface="BIZ UDPゴシック" panose="020B0400000000000000" pitchFamily="50" charset="-128"/>
                          <a:ea typeface="BIZ UDPゴシック" panose="020B0400000000000000" pitchFamily="50" charset="-128"/>
                          <a:cs typeface="VL PGothic"/>
                        </a:rPr>
                        <a:t>ト</a:t>
                      </a:r>
                      <a:r>
                        <a:rPr sz="1600" spc="-25" dirty="0">
                          <a:latin typeface="BIZ UDPゴシック" panose="020B0400000000000000" pitchFamily="50" charset="-128"/>
                          <a:ea typeface="BIZ UDPゴシック" panose="020B0400000000000000" pitchFamily="50" charset="-128"/>
                          <a:cs typeface="VL PGothic"/>
                        </a:rPr>
                        <a:t>/kg</a:t>
                      </a:r>
                      <a:endParaRPr sz="1600">
                        <a:latin typeface="BIZ UDPゴシック" panose="020B0400000000000000" pitchFamily="50" charset="-128"/>
                        <a:ea typeface="BIZ UDPゴシック" panose="020B0400000000000000" pitchFamily="50" charset="-128"/>
                        <a:cs typeface="VL PGothic"/>
                      </a:endParaRPr>
                    </a:p>
                    <a:p>
                      <a:pPr marL="91440">
                        <a:lnSpc>
                          <a:spcPct val="100000"/>
                        </a:lnSpc>
                      </a:pPr>
                      <a:r>
                        <a:rPr sz="1600" spc="-15" dirty="0">
                          <a:latin typeface="BIZ UDPゴシック" panose="020B0400000000000000" pitchFamily="50" charset="-128"/>
                          <a:ea typeface="BIZ UDPゴシック" panose="020B0400000000000000" pitchFamily="50" charset="-128"/>
                          <a:cs typeface="VL PGothic"/>
                        </a:rPr>
                        <a:t>（40</a:t>
                      </a:r>
                      <a:r>
                        <a:rPr sz="1600" spc="-10" dirty="0">
                          <a:latin typeface="BIZ UDPゴシック" panose="020B0400000000000000" pitchFamily="50" charset="-128"/>
                          <a:ea typeface="BIZ UDPゴシック" panose="020B0400000000000000" pitchFamily="50" charset="-128"/>
                          <a:cs typeface="VL PGothic"/>
                        </a:rPr>
                        <a:t>円</a:t>
                      </a:r>
                      <a:r>
                        <a:rPr sz="1600" spc="-35" dirty="0">
                          <a:latin typeface="BIZ UDPゴシック" panose="020B0400000000000000" pitchFamily="50" charset="-128"/>
                          <a:ea typeface="BIZ UDPゴシック" panose="020B0400000000000000" pitchFamily="50" charset="-128"/>
                          <a:cs typeface="VL PGothic"/>
                        </a:rPr>
                        <a:t>/kg-</a:t>
                      </a:r>
                      <a:r>
                        <a:rPr sz="1600" spc="-325" dirty="0">
                          <a:latin typeface="BIZ UDPゴシック" panose="020B0400000000000000" pitchFamily="50" charset="-128"/>
                          <a:ea typeface="BIZ UDPゴシック" panose="020B0400000000000000" pitchFamily="50" charset="-128"/>
                          <a:cs typeface="VL PGothic"/>
                        </a:rPr>
                        <a:t>グ</a:t>
                      </a:r>
                      <a:r>
                        <a:rPr sz="1600" spc="-275" dirty="0">
                          <a:latin typeface="BIZ UDPゴシック" panose="020B0400000000000000" pitchFamily="50" charset="-128"/>
                          <a:ea typeface="BIZ UDPゴシック" panose="020B0400000000000000" pitchFamily="50" charset="-128"/>
                          <a:cs typeface="VL PGothic"/>
                        </a:rPr>
                        <a:t>ル</a:t>
                      </a:r>
                      <a:r>
                        <a:rPr sz="1600" spc="-360" dirty="0">
                          <a:latin typeface="BIZ UDPゴシック" panose="020B0400000000000000" pitchFamily="50" charset="-128"/>
                          <a:ea typeface="BIZ UDPゴシック" panose="020B0400000000000000" pitchFamily="50" charset="-128"/>
                          <a:cs typeface="VL PGothic"/>
                        </a:rPr>
                        <a:t>コ</a:t>
                      </a:r>
                      <a:r>
                        <a:rPr sz="1600" spc="-370" dirty="0">
                          <a:latin typeface="BIZ UDPゴシック" panose="020B0400000000000000" pitchFamily="50" charset="-128"/>
                          <a:ea typeface="BIZ UDPゴシック" panose="020B0400000000000000" pitchFamily="50" charset="-128"/>
                          <a:cs typeface="VL PGothic"/>
                        </a:rPr>
                        <a:t>ー</a:t>
                      </a:r>
                      <a:r>
                        <a:rPr sz="1600" spc="-345" dirty="0">
                          <a:latin typeface="BIZ UDPゴシック" panose="020B0400000000000000" pitchFamily="50" charset="-128"/>
                          <a:ea typeface="BIZ UDPゴシック" panose="020B0400000000000000" pitchFamily="50" charset="-128"/>
                          <a:cs typeface="VL PGothic"/>
                        </a:rPr>
                        <a:t>ス</a:t>
                      </a:r>
                      <a:r>
                        <a:rPr sz="1600" spc="-10" dirty="0">
                          <a:latin typeface="BIZ UDPゴシック" panose="020B0400000000000000" pitchFamily="50" charset="-128"/>
                          <a:ea typeface="BIZ UDPゴシック" panose="020B0400000000000000" pitchFamily="50" charset="-128"/>
                          <a:cs typeface="VL PGothic"/>
                        </a:rPr>
                        <a:t>）</a:t>
                      </a:r>
                      <a:endParaRPr sz="1600">
                        <a:latin typeface="BIZ UDPゴシック" panose="020B0400000000000000" pitchFamily="50" charset="-128"/>
                        <a:ea typeface="BIZ UDPゴシック" panose="020B0400000000000000" pitchFamily="50" charset="-128"/>
                        <a:cs typeface="VL PGothic"/>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1905" algn="ctr">
                        <a:lnSpc>
                          <a:spcPct val="100000"/>
                        </a:lnSpc>
                        <a:spcBef>
                          <a:spcPts val="1205"/>
                        </a:spcBef>
                      </a:pPr>
                      <a:r>
                        <a:rPr sz="1600" spc="-20" dirty="0">
                          <a:latin typeface="BIZ UDPゴシック" panose="020B0400000000000000" pitchFamily="50" charset="-128"/>
                          <a:ea typeface="BIZ UDPゴシック" panose="020B0400000000000000" pitchFamily="50" charset="-128"/>
                          <a:cs typeface="VL PGothic"/>
                        </a:rPr>
                        <a:t>390</a:t>
                      </a:r>
                      <a:r>
                        <a:rPr sz="1600" spc="-10" dirty="0">
                          <a:latin typeface="BIZ UDPゴシック" panose="020B0400000000000000" pitchFamily="50" charset="-128"/>
                          <a:ea typeface="BIZ UDPゴシック" panose="020B0400000000000000" pitchFamily="50" charset="-128"/>
                          <a:cs typeface="VL PGothic"/>
                        </a:rPr>
                        <a:t>円</a:t>
                      </a:r>
                      <a:endParaRPr sz="1600">
                        <a:latin typeface="BIZ UDPゴシック" panose="020B0400000000000000" pitchFamily="50" charset="-128"/>
                        <a:ea typeface="BIZ UDPゴシック" panose="020B0400000000000000" pitchFamily="50" charset="-128"/>
                        <a:cs typeface="VL PGothic"/>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3810" algn="ctr">
                        <a:lnSpc>
                          <a:spcPct val="100000"/>
                        </a:lnSpc>
                        <a:spcBef>
                          <a:spcPts val="1205"/>
                        </a:spcBef>
                      </a:pPr>
                      <a:r>
                        <a:rPr sz="1600" spc="-15" dirty="0">
                          <a:latin typeface="BIZ UDPゴシック" panose="020B0400000000000000" pitchFamily="50" charset="-128"/>
                          <a:ea typeface="BIZ UDPゴシック" panose="020B0400000000000000" pitchFamily="50" charset="-128"/>
                          <a:cs typeface="VL PGothic"/>
                        </a:rPr>
                        <a:t>300</a:t>
                      </a:r>
                      <a:r>
                        <a:rPr sz="1600" spc="-10" dirty="0">
                          <a:latin typeface="BIZ UDPゴシック" panose="020B0400000000000000" pitchFamily="50" charset="-128"/>
                          <a:ea typeface="BIZ UDPゴシック" panose="020B0400000000000000" pitchFamily="50" charset="-128"/>
                          <a:cs typeface="VL PGothic"/>
                        </a:rPr>
                        <a:t>円</a:t>
                      </a:r>
                      <a:endParaRPr sz="1600">
                        <a:latin typeface="BIZ UDPゴシック" panose="020B0400000000000000" pitchFamily="50" charset="-128"/>
                        <a:ea typeface="BIZ UDPゴシック" panose="020B0400000000000000" pitchFamily="50" charset="-128"/>
                        <a:cs typeface="VL PGothic"/>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635" algn="ctr">
                        <a:lnSpc>
                          <a:spcPct val="100000"/>
                        </a:lnSpc>
                        <a:spcBef>
                          <a:spcPts val="1205"/>
                        </a:spcBef>
                      </a:pPr>
                      <a:r>
                        <a:rPr sz="1600" spc="-20" dirty="0">
                          <a:latin typeface="BIZ UDPゴシック" panose="020B0400000000000000" pitchFamily="50" charset="-128"/>
                          <a:ea typeface="BIZ UDPゴシック" panose="020B0400000000000000" pitchFamily="50" charset="-128"/>
                          <a:cs typeface="VL PGothic"/>
                        </a:rPr>
                        <a:t>120</a:t>
                      </a:r>
                      <a:r>
                        <a:rPr sz="1600" spc="-10" dirty="0">
                          <a:latin typeface="BIZ UDPゴシック" panose="020B0400000000000000" pitchFamily="50" charset="-128"/>
                          <a:ea typeface="BIZ UDPゴシック" panose="020B0400000000000000" pitchFamily="50" charset="-128"/>
                          <a:cs typeface="VL PGothic"/>
                        </a:rPr>
                        <a:t>円</a:t>
                      </a:r>
                      <a:endParaRPr sz="1600">
                        <a:latin typeface="BIZ UDPゴシック" panose="020B0400000000000000" pitchFamily="50" charset="-128"/>
                        <a:ea typeface="BIZ UDPゴシック" panose="020B0400000000000000" pitchFamily="50" charset="-128"/>
                        <a:cs typeface="VL PGothic"/>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3810" algn="ctr">
                        <a:lnSpc>
                          <a:spcPct val="100000"/>
                        </a:lnSpc>
                        <a:spcBef>
                          <a:spcPts val="1205"/>
                        </a:spcBef>
                      </a:pPr>
                      <a:r>
                        <a:rPr sz="1600" spc="-20" dirty="0">
                          <a:latin typeface="BIZ UDPゴシック" panose="020B0400000000000000" pitchFamily="50" charset="-128"/>
                          <a:ea typeface="BIZ UDPゴシック" panose="020B0400000000000000" pitchFamily="50" charset="-128"/>
                          <a:cs typeface="VL PGothic"/>
                        </a:rPr>
                        <a:t>321</a:t>
                      </a:r>
                      <a:r>
                        <a:rPr sz="1600" spc="-10" dirty="0">
                          <a:latin typeface="BIZ UDPゴシック" panose="020B0400000000000000" pitchFamily="50" charset="-128"/>
                          <a:ea typeface="BIZ UDPゴシック" panose="020B0400000000000000" pitchFamily="50" charset="-128"/>
                          <a:cs typeface="VL PGothic"/>
                        </a:rPr>
                        <a:t>円</a:t>
                      </a:r>
                      <a:endParaRPr sz="1600">
                        <a:latin typeface="BIZ UDPゴシック" panose="020B0400000000000000" pitchFamily="50" charset="-128"/>
                        <a:ea typeface="BIZ UDPゴシック" panose="020B0400000000000000" pitchFamily="50" charset="-128"/>
                        <a:cs typeface="VL PGothic"/>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5715" algn="ctr">
                        <a:lnSpc>
                          <a:spcPct val="100000"/>
                        </a:lnSpc>
                        <a:spcBef>
                          <a:spcPts val="1205"/>
                        </a:spcBef>
                      </a:pPr>
                      <a:r>
                        <a:rPr sz="1600" spc="-20" dirty="0">
                          <a:latin typeface="BIZ UDPゴシック" panose="020B0400000000000000" pitchFamily="50" charset="-128"/>
                          <a:ea typeface="BIZ UDPゴシック" panose="020B0400000000000000" pitchFamily="50" charset="-128"/>
                          <a:cs typeface="VL PGothic"/>
                        </a:rPr>
                        <a:t>88</a:t>
                      </a:r>
                      <a:r>
                        <a:rPr sz="1600" spc="-10" dirty="0">
                          <a:latin typeface="BIZ UDPゴシック" panose="020B0400000000000000" pitchFamily="50" charset="-128"/>
                          <a:ea typeface="BIZ UDPゴシック" panose="020B0400000000000000" pitchFamily="50" charset="-128"/>
                          <a:cs typeface="VL PGothic"/>
                        </a:rPr>
                        <a:t>円</a:t>
                      </a:r>
                      <a:endParaRPr sz="1600">
                        <a:latin typeface="BIZ UDPゴシック" panose="020B0400000000000000" pitchFamily="50" charset="-128"/>
                        <a:ea typeface="BIZ UDPゴシック" panose="020B0400000000000000" pitchFamily="50" charset="-128"/>
                        <a:cs typeface="VL PGothic"/>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extLst>
                  <a:ext uri="{0D108BD9-81ED-4DB2-BD59-A6C34878D82A}">
                    <a16:rowId xmlns:a16="http://schemas.microsoft.com/office/drawing/2014/main" val="10004"/>
                  </a:ext>
                </a:extLst>
              </a:tr>
              <a:tr h="518159">
                <a:tc>
                  <a:txBody>
                    <a:bodyPr/>
                    <a:lstStyle/>
                    <a:p>
                      <a:pPr marL="91440">
                        <a:lnSpc>
                          <a:spcPct val="100000"/>
                        </a:lnSpc>
                        <a:spcBef>
                          <a:spcPts val="365"/>
                        </a:spcBef>
                      </a:pPr>
                      <a:r>
                        <a:rPr sz="1600" spc="-325" dirty="0">
                          <a:latin typeface="BIZ UDPゴシック" panose="020B0400000000000000" pitchFamily="50" charset="-128"/>
                          <a:ea typeface="BIZ UDPゴシック" panose="020B0400000000000000" pitchFamily="50" charset="-128"/>
                          <a:cs typeface="VL PGothic"/>
                        </a:rPr>
                        <a:t>グ</a:t>
                      </a:r>
                      <a:r>
                        <a:rPr sz="1600" spc="-275" dirty="0">
                          <a:latin typeface="BIZ UDPゴシック" panose="020B0400000000000000" pitchFamily="50" charset="-128"/>
                          <a:ea typeface="BIZ UDPゴシック" panose="020B0400000000000000" pitchFamily="50" charset="-128"/>
                          <a:cs typeface="VL PGothic"/>
                        </a:rPr>
                        <a:t>ル</a:t>
                      </a:r>
                      <a:r>
                        <a:rPr sz="1600" spc="-360" dirty="0">
                          <a:latin typeface="BIZ UDPゴシック" panose="020B0400000000000000" pitchFamily="50" charset="-128"/>
                          <a:ea typeface="BIZ UDPゴシック" panose="020B0400000000000000" pitchFamily="50" charset="-128"/>
                          <a:cs typeface="VL PGothic"/>
                        </a:rPr>
                        <a:t>コ</a:t>
                      </a:r>
                      <a:r>
                        <a:rPr sz="1600" spc="-370" dirty="0">
                          <a:latin typeface="BIZ UDPゴシック" panose="020B0400000000000000" pitchFamily="50" charset="-128"/>
                          <a:ea typeface="BIZ UDPゴシック" panose="020B0400000000000000" pitchFamily="50" charset="-128"/>
                          <a:cs typeface="VL PGothic"/>
                        </a:rPr>
                        <a:t>ー</a:t>
                      </a:r>
                      <a:r>
                        <a:rPr sz="1600" spc="-345" dirty="0">
                          <a:latin typeface="BIZ UDPゴシック" panose="020B0400000000000000" pitchFamily="50" charset="-128"/>
                          <a:ea typeface="BIZ UDPゴシック" panose="020B0400000000000000" pitchFamily="50" charset="-128"/>
                          <a:cs typeface="VL PGothic"/>
                        </a:rPr>
                        <a:t>ス</a:t>
                      </a:r>
                      <a:r>
                        <a:rPr sz="1600" spc="-395" dirty="0">
                          <a:latin typeface="BIZ UDPゴシック" panose="020B0400000000000000" pitchFamily="50" charset="-128"/>
                          <a:ea typeface="BIZ UDPゴシック" panose="020B0400000000000000" pitchFamily="50" charset="-128"/>
                          <a:cs typeface="VL PGothic"/>
                        </a:rPr>
                        <a:t>コ</a:t>
                      </a:r>
                      <a:r>
                        <a:rPr sz="1600" spc="-405" dirty="0">
                          <a:latin typeface="BIZ UDPゴシック" panose="020B0400000000000000" pitchFamily="50" charset="-128"/>
                          <a:ea typeface="BIZ UDPゴシック" panose="020B0400000000000000" pitchFamily="50" charset="-128"/>
                          <a:cs typeface="VL PGothic"/>
                        </a:rPr>
                        <a:t>ス</a:t>
                      </a:r>
                      <a:r>
                        <a:rPr sz="1600" spc="-415" dirty="0">
                          <a:latin typeface="BIZ UDPゴシック" panose="020B0400000000000000" pitchFamily="50" charset="-128"/>
                          <a:ea typeface="BIZ UDPゴシック" panose="020B0400000000000000" pitchFamily="50" charset="-128"/>
                          <a:cs typeface="VL PGothic"/>
                        </a:rPr>
                        <a:t>ト</a:t>
                      </a:r>
                      <a:r>
                        <a:rPr sz="1600" spc="-25" dirty="0">
                          <a:latin typeface="BIZ UDPゴシック" panose="020B0400000000000000" pitchFamily="50" charset="-128"/>
                          <a:ea typeface="BIZ UDPゴシック" panose="020B0400000000000000" pitchFamily="50" charset="-128"/>
                          <a:cs typeface="VL PGothic"/>
                        </a:rPr>
                        <a:t>/kg</a:t>
                      </a:r>
                      <a:endParaRPr sz="1600">
                        <a:latin typeface="BIZ UDPゴシック" panose="020B0400000000000000" pitchFamily="50" charset="-128"/>
                        <a:ea typeface="BIZ UDPゴシック" panose="020B0400000000000000" pitchFamily="50" charset="-128"/>
                        <a:cs typeface="VL PGothic"/>
                      </a:endParaRPr>
                    </a:p>
                    <a:p>
                      <a:pPr marL="91440">
                        <a:lnSpc>
                          <a:spcPct val="100000"/>
                        </a:lnSpc>
                      </a:pPr>
                      <a:r>
                        <a:rPr sz="1600" spc="-15" dirty="0">
                          <a:latin typeface="BIZ UDPゴシック" panose="020B0400000000000000" pitchFamily="50" charset="-128"/>
                          <a:ea typeface="BIZ UDPゴシック" panose="020B0400000000000000" pitchFamily="50" charset="-128"/>
                          <a:cs typeface="VL PGothic"/>
                        </a:rPr>
                        <a:t>（20</a:t>
                      </a:r>
                      <a:r>
                        <a:rPr sz="1600" spc="-10" dirty="0">
                          <a:latin typeface="BIZ UDPゴシック" panose="020B0400000000000000" pitchFamily="50" charset="-128"/>
                          <a:ea typeface="BIZ UDPゴシック" panose="020B0400000000000000" pitchFamily="50" charset="-128"/>
                          <a:cs typeface="VL PGothic"/>
                        </a:rPr>
                        <a:t>円</a:t>
                      </a:r>
                      <a:r>
                        <a:rPr sz="1600" spc="-35" dirty="0">
                          <a:latin typeface="BIZ UDPゴシック" panose="020B0400000000000000" pitchFamily="50" charset="-128"/>
                          <a:ea typeface="BIZ UDPゴシック" panose="020B0400000000000000" pitchFamily="50" charset="-128"/>
                          <a:cs typeface="VL PGothic"/>
                        </a:rPr>
                        <a:t>/kg-</a:t>
                      </a:r>
                      <a:r>
                        <a:rPr sz="1600" spc="-325" dirty="0">
                          <a:latin typeface="BIZ UDPゴシック" panose="020B0400000000000000" pitchFamily="50" charset="-128"/>
                          <a:ea typeface="BIZ UDPゴシック" panose="020B0400000000000000" pitchFamily="50" charset="-128"/>
                          <a:cs typeface="VL PGothic"/>
                        </a:rPr>
                        <a:t>グ</a:t>
                      </a:r>
                      <a:r>
                        <a:rPr sz="1600" spc="-275" dirty="0">
                          <a:latin typeface="BIZ UDPゴシック" panose="020B0400000000000000" pitchFamily="50" charset="-128"/>
                          <a:ea typeface="BIZ UDPゴシック" panose="020B0400000000000000" pitchFamily="50" charset="-128"/>
                          <a:cs typeface="VL PGothic"/>
                        </a:rPr>
                        <a:t>ル</a:t>
                      </a:r>
                      <a:r>
                        <a:rPr sz="1600" spc="-360" dirty="0">
                          <a:latin typeface="BIZ UDPゴシック" panose="020B0400000000000000" pitchFamily="50" charset="-128"/>
                          <a:ea typeface="BIZ UDPゴシック" panose="020B0400000000000000" pitchFamily="50" charset="-128"/>
                          <a:cs typeface="VL PGothic"/>
                        </a:rPr>
                        <a:t>コ</a:t>
                      </a:r>
                      <a:r>
                        <a:rPr sz="1600" spc="-370" dirty="0">
                          <a:latin typeface="BIZ UDPゴシック" panose="020B0400000000000000" pitchFamily="50" charset="-128"/>
                          <a:ea typeface="BIZ UDPゴシック" panose="020B0400000000000000" pitchFamily="50" charset="-128"/>
                          <a:cs typeface="VL PGothic"/>
                        </a:rPr>
                        <a:t>ー</a:t>
                      </a:r>
                      <a:r>
                        <a:rPr sz="1600" spc="-345" dirty="0">
                          <a:latin typeface="BIZ UDPゴシック" panose="020B0400000000000000" pitchFamily="50" charset="-128"/>
                          <a:ea typeface="BIZ UDPゴシック" panose="020B0400000000000000" pitchFamily="50" charset="-128"/>
                          <a:cs typeface="VL PGothic"/>
                        </a:rPr>
                        <a:t>ス</a:t>
                      </a:r>
                      <a:r>
                        <a:rPr sz="1600" spc="-10" dirty="0">
                          <a:latin typeface="BIZ UDPゴシック" panose="020B0400000000000000" pitchFamily="50" charset="-128"/>
                          <a:ea typeface="BIZ UDPゴシック" panose="020B0400000000000000" pitchFamily="50" charset="-128"/>
                          <a:cs typeface="VL PGothic"/>
                        </a:rPr>
                        <a:t>）</a:t>
                      </a:r>
                      <a:endParaRPr sz="1600">
                        <a:latin typeface="BIZ UDPゴシック" panose="020B0400000000000000" pitchFamily="50" charset="-128"/>
                        <a:ea typeface="BIZ UDPゴシック" panose="020B0400000000000000" pitchFamily="50" charset="-128"/>
                        <a:cs typeface="VL PGothic"/>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1905" algn="ctr">
                        <a:lnSpc>
                          <a:spcPct val="100000"/>
                        </a:lnSpc>
                        <a:spcBef>
                          <a:spcPts val="1205"/>
                        </a:spcBef>
                      </a:pPr>
                      <a:r>
                        <a:rPr sz="1600" spc="-20" dirty="0">
                          <a:latin typeface="BIZ UDPゴシック" panose="020B0400000000000000" pitchFamily="50" charset="-128"/>
                          <a:ea typeface="BIZ UDPゴシック" panose="020B0400000000000000" pitchFamily="50" charset="-128"/>
                          <a:cs typeface="VL PGothic"/>
                        </a:rPr>
                        <a:t>195</a:t>
                      </a:r>
                      <a:r>
                        <a:rPr sz="1600" spc="-10" dirty="0">
                          <a:latin typeface="BIZ UDPゴシック" panose="020B0400000000000000" pitchFamily="50" charset="-128"/>
                          <a:ea typeface="BIZ UDPゴシック" panose="020B0400000000000000" pitchFamily="50" charset="-128"/>
                          <a:cs typeface="VL PGothic"/>
                        </a:rPr>
                        <a:t>円</a:t>
                      </a:r>
                      <a:endParaRPr sz="1600" dirty="0">
                        <a:latin typeface="BIZ UDPゴシック" panose="020B0400000000000000" pitchFamily="50" charset="-128"/>
                        <a:ea typeface="BIZ UDPゴシック" panose="020B0400000000000000" pitchFamily="50" charset="-128"/>
                        <a:cs typeface="VL PGothic"/>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3810" algn="ctr">
                        <a:lnSpc>
                          <a:spcPct val="100000"/>
                        </a:lnSpc>
                        <a:spcBef>
                          <a:spcPts val="1205"/>
                        </a:spcBef>
                      </a:pPr>
                      <a:r>
                        <a:rPr sz="1600" spc="-15" dirty="0">
                          <a:latin typeface="BIZ UDPゴシック" panose="020B0400000000000000" pitchFamily="50" charset="-128"/>
                          <a:ea typeface="BIZ UDPゴシック" panose="020B0400000000000000" pitchFamily="50" charset="-128"/>
                          <a:cs typeface="VL PGothic"/>
                        </a:rPr>
                        <a:t>150</a:t>
                      </a:r>
                      <a:r>
                        <a:rPr sz="1600" spc="-10" dirty="0">
                          <a:latin typeface="BIZ UDPゴシック" panose="020B0400000000000000" pitchFamily="50" charset="-128"/>
                          <a:ea typeface="BIZ UDPゴシック" panose="020B0400000000000000" pitchFamily="50" charset="-128"/>
                          <a:cs typeface="VL PGothic"/>
                        </a:rPr>
                        <a:t>円</a:t>
                      </a:r>
                      <a:endParaRPr sz="1600">
                        <a:latin typeface="BIZ UDPゴシック" panose="020B0400000000000000" pitchFamily="50" charset="-128"/>
                        <a:ea typeface="BIZ UDPゴシック" panose="020B0400000000000000" pitchFamily="50" charset="-128"/>
                        <a:cs typeface="VL PGothic"/>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635" algn="ctr">
                        <a:lnSpc>
                          <a:spcPct val="100000"/>
                        </a:lnSpc>
                        <a:spcBef>
                          <a:spcPts val="1205"/>
                        </a:spcBef>
                      </a:pPr>
                      <a:r>
                        <a:rPr sz="1600" spc="-20" dirty="0">
                          <a:latin typeface="BIZ UDPゴシック" panose="020B0400000000000000" pitchFamily="50" charset="-128"/>
                          <a:ea typeface="BIZ UDPゴシック" panose="020B0400000000000000" pitchFamily="50" charset="-128"/>
                          <a:cs typeface="VL PGothic"/>
                        </a:rPr>
                        <a:t>60</a:t>
                      </a:r>
                      <a:r>
                        <a:rPr sz="1600" spc="-10" dirty="0">
                          <a:latin typeface="BIZ UDPゴシック" panose="020B0400000000000000" pitchFamily="50" charset="-128"/>
                          <a:ea typeface="BIZ UDPゴシック" panose="020B0400000000000000" pitchFamily="50" charset="-128"/>
                          <a:cs typeface="VL PGothic"/>
                        </a:rPr>
                        <a:t>円</a:t>
                      </a:r>
                      <a:endParaRPr sz="1600" dirty="0">
                        <a:latin typeface="BIZ UDPゴシック" panose="020B0400000000000000" pitchFamily="50" charset="-128"/>
                        <a:ea typeface="BIZ UDPゴシック" panose="020B0400000000000000" pitchFamily="50" charset="-128"/>
                        <a:cs typeface="VL PGothic"/>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1205"/>
                        </a:spcBef>
                      </a:pPr>
                      <a:r>
                        <a:rPr sz="1600" spc="-20" dirty="0">
                          <a:latin typeface="BIZ UDPゴシック" panose="020B0400000000000000" pitchFamily="50" charset="-128"/>
                          <a:ea typeface="BIZ UDPゴシック" panose="020B0400000000000000" pitchFamily="50" charset="-128"/>
                          <a:cs typeface="VL PGothic"/>
                        </a:rPr>
                        <a:t>160</a:t>
                      </a:r>
                      <a:r>
                        <a:rPr sz="1600" spc="-10" dirty="0">
                          <a:latin typeface="BIZ UDPゴシック" panose="020B0400000000000000" pitchFamily="50" charset="-128"/>
                          <a:ea typeface="BIZ UDPゴシック" panose="020B0400000000000000" pitchFamily="50" charset="-128"/>
                          <a:cs typeface="VL PGothic"/>
                        </a:rPr>
                        <a:t>円</a:t>
                      </a:r>
                      <a:endParaRPr sz="1600">
                        <a:latin typeface="BIZ UDPゴシック" panose="020B0400000000000000" pitchFamily="50" charset="-128"/>
                        <a:ea typeface="BIZ UDPゴシック" panose="020B0400000000000000" pitchFamily="50" charset="-128"/>
                        <a:cs typeface="VL PGothic"/>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5715" algn="ctr">
                        <a:lnSpc>
                          <a:spcPct val="100000"/>
                        </a:lnSpc>
                        <a:spcBef>
                          <a:spcPts val="1205"/>
                        </a:spcBef>
                      </a:pPr>
                      <a:r>
                        <a:rPr sz="1600" spc="-20" dirty="0">
                          <a:latin typeface="BIZ UDPゴシック" panose="020B0400000000000000" pitchFamily="50" charset="-128"/>
                          <a:ea typeface="BIZ UDPゴシック" panose="020B0400000000000000" pitchFamily="50" charset="-128"/>
                          <a:cs typeface="VL PGothic"/>
                        </a:rPr>
                        <a:t>44</a:t>
                      </a:r>
                      <a:r>
                        <a:rPr sz="1600" spc="-10" dirty="0">
                          <a:latin typeface="BIZ UDPゴシック" panose="020B0400000000000000" pitchFamily="50" charset="-128"/>
                          <a:ea typeface="BIZ UDPゴシック" panose="020B0400000000000000" pitchFamily="50" charset="-128"/>
                          <a:cs typeface="VL PGothic"/>
                        </a:rPr>
                        <a:t>円</a:t>
                      </a:r>
                      <a:endParaRPr sz="1600" dirty="0">
                        <a:latin typeface="BIZ UDPゴシック" panose="020B0400000000000000" pitchFamily="50" charset="-128"/>
                        <a:ea typeface="BIZ UDPゴシック" panose="020B0400000000000000" pitchFamily="50" charset="-128"/>
                        <a:cs typeface="VL PGothic"/>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
        <p:nvSpPr>
          <p:cNvPr id="9" name="object 7">
            <a:extLst>
              <a:ext uri="{FF2B5EF4-FFF2-40B4-BE49-F238E27FC236}">
                <a16:creationId xmlns:a16="http://schemas.microsoft.com/office/drawing/2014/main" id="{A14A30B2-2726-4DA4-AFA6-76F84B59C048}"/>
              </a:ext>
            </a:extLst>
          </p:cNvPr>
          <p:cNvSpPr/>
          <p:nvPr/>
        </p:nvSpPr>
        <p:spPr>
          <a:xfrm>
            <a:off x="7090551" y="3762553"/>
            <a:ext cx="792480" cy="287020"/>
          </a:xfrm>
          <a:custGeom>
            <a:avLst/>
            <a:gdLst/>
            <a:ahLst/>
            <a:cxnLst/>
            <a:rect l="l" t="t" r="r" b="b"/>
            <a:pathLst>
              <a:path w="792479" h="287020">
                <a:moveTo>
                  <a:pt x="0" y="143255"/>
                </a:moveTo>
                <a:lnTo>
                  <a:pt x="20202" y="97974"/>
                </a:lnTo>
                <a:lnTo>
                  <a:pt x="76456" y="58649"/>
                </a:lnTo>
                <a:lnTo>
                  <a:pt x="116062" y="41957"/>
                </a:lnTo>
                <a:lnTo>
                  <a:pt x="162232" y="27639"/>
                </a:lnTo>
                <a:lnTo>
                  <a:pt x="214152" y="15989"/>
                </a:lnTo>
                <a:lnTo>
                  <a:pt x="271003" y="7303"/>
                </a:lnTo>
                <a:lnTo>
                  <a:pt x="331971" y="1874"/>
                </a:lnTo>
                <a:lnTo>
                  <a:pt x="396239" y="0"/>
                </a:lnTo>
                <a:lnTo>
                  <a:pt x="460508" y="1874"/>
                </a:lnTo>
                <a:lnTo>
                  <a:pt x="521476" y="7303"/>
                </a:lnTo>
                <a:lnTo>
                  <a:pt x="578327" y="15989"/>
                </a:lnTo>
                <a:lnTo>
                  <a:pt x="630247" y="27639"/>
                </a:lnTo>
                <a:lnTo>
                  <a:pt x="676417" y="41957"/>
                </a:lnTo>
                <a:lnTo>
                  <a:pt x="716023" y="58649"/>
                </a:lnTo>
                <a:lnTo>
                  <a:pt x="772277" y="97974"/>
                </a:lnTo>
                <a:lnTo>
                  <a:pt x="792480" y="143255"/>
                </a:lnTo>
                <a:lnTo>
                  <a:pt x="787293" y="166493"/>
                </a:lnTo>
                <a:lnTo>
                  <a:pt x="748249" y="209091"/>
                </a:lnTo>
                <a:lnTo>
                  <a:pt x="676417" y="244554"/>
                </a:lnTo>
                <a:lnTo>
                  <a:pt x="630247" y="258872"/>
                </a:lnTo>
                <a:lnTo>
                  <a:pt x="578327" y="270522"/>
                </a:lnTo>
                <a:lnTo>
                  <a:pt x="521476" y="279208"/>
                </a:lnTo>
                <a:lnTo>
                  <a:pt x="460508" y="284637"/>
                </a:lnTo>
                <a:lnTo>
                  <a:pt x="396239" y="286511"/>
                </a:lnTo>
                <a:lnTo>
                  <a:pt x="331971" y="284637"/>
                </a:lnTo>
                <a:lnTo>
                  <a:pt x="271003" y="279208"/>
                </a:lnTo>
                <a:lnTo>
                  <a:pt x="214152" y="270522"/>
                </a:lnTo>
                <a:lnTo>
                  <a:pt x="162232" y="258872"/>
                </a:lnTo>
                <a:lnTo>
                  <a:pt x="116062" y="244554"/>
                </a:lnTo>
                <a:lnTo>
                  <a:pt x="76456" y="227862"/>
                </a:lnTo>
                <a:lnTo>
                  <a:pt x="20202" y="188537"/>
                </a:lnTo>
                <a:lnTo>
                  <a:pt x="0" y="143255"/>
                </a:lnTo>
                <a:close/>
              </a:path>
            </a:pathLst>
          </a:custGeom>
          <a:ln w="27431">
            <a:solidFill>
              <a:srgbClr val="FF0000"/>
            </a:solidFill>
            <a:prstDash val="dash"/>
          </a:ln>
        </p:spPr>
        <p:txBody>
          <a:bodyPr wrap="square" lIns="0" tIns="0" rIns="0" bIns="0" rtlCol="0"/>
          <a:lstStyle/>
          <a:p>
            <a:endParaRPr/>
          </a:p>
        </p:txBody>
      </p:sp>
      <p:sp>
        <p:nvSpPr>
          <p:cNvPr id="10" name="object 8">
            <a:extLst>
              <a:ext uri="{FF2B5EF4-FFF2-40B4-BE49-F238E27FC236}">
                <a16:creationId xmlns:a16="http://schemas.microsoft.com/office/drawing/2014/main" id="{07E2DB79-BC3C-4D09-9011-271FE4883D69}"/>
              </a:ext>
            </a:extLst>
          </p:cNvPr>
          <p:cNvSpPr/>
          <p:nvPr/>
        </p:nvSpPr>
        <p:spPr>
          <a:xfrm>
            <a:off x="9379600" y="3774745"/>
            <a:ext cx="792480" cy="289560"/>
          </a:xfrm>
          <a:custGeom>
            <a:avLst/>
            <a:gdLst/>
            <a:ahLst/>
            <a:cxnLst/>
            <a:rect l="l" t="t" r="r" b="b"/>
            <a:pathLst>
              <a:path w="792479" h="289560">
                <a:moveTo>
                  <a:pt x="0" y="144779"/>
                </a:moveTo>
                <a:lnTo>
                  <a:pt x="20202" y="98999"/>
                </a:lnTo>
                <a:lnTo>
                  <a:pt x="76456" y="59253"/>
                </a:lnTo>
                <a:lnTo>
                  <a:pt x="116062" y="42386"/>
                </a:lnTo>
                <a:lnTo>
                  <a:pt x="162232" y="27919"/>
                </a:lnTo>
                <a:lnTo>
                  <a:pt x="214152" y="16150"/>
                </a:lnTo>
                <a:lnTo>
                  <a:pt x="271003" y="7376"/>
                </a:lnTo>
                <a:lnTo>
                  <a:pt x="331971" y="1893"/>
                </a:lnTo>
                <a:lnTo>
                  <a:pt x="396239" y="0"/>
                </a:lnTo>
                <a:lnTo>
                  <a:pt x="460508" y="1893"/>
                </a:lnTo>
                <a:lnTo>
                  <a:pt x="521476" y="7376"/>
                </a:lnTo>
                <a:lnTo>
                  <a:pt x="578327" y="16150"/>
                </a:lnTo>
                <a:lnTo>
                  <a:pt x="630247" y="27919"/>
                </a:lnTo>
                <a:lnTo>
                  <a:pt x="676417" y="42386"/>
                </a:lnTo>
                <a:lnTo>
                  <a:pt x="716023" y="59253"/>
                </a:lnTo>
                <a:lnTo>
                  <a:pt x="772277" y="98999"/>
                </a:lnTo>
                <a:lnTo>
                  <a:pt x="792479" y="144779"/>
                </a:lnTo>
                <a:lnTo>
                  <a:pt x="787293" y="168276"/>
                </a:lnTo>
                <a:lnTo>
                  <a:pt x="748249" y="211336"/>
                </a:lnTo>
                <a:lnTo>
                  <a:pt x="676417" y="247173"/>
                </a:lnTo>
                <a:lnTo>
                  <a:pt x="630247" y="261640"/>
                </a:lnTo>
                <a:lnTo>
                  <a:pt x="578327" y="273409"/>
                </a:lnTo>
                <a:lnTo>
                  <a:pt x="521476" y="282183"/>
                </a:lnTo>
                <a:lnTo>
                  <a:pt x="460508" y="287666"/>
                </a:lnTo>
                <a:lnTo>
                  <a:pt x="396239" y="289559"/>
                </a:lnTo>
                <a:lnTo>
                  <a:pt x="331971" y="287666"/>
                </a:lnTo>
                <a:lnTo>
                  <a:pt x="271003" y="282183"/>
                </a:lnTo>
                <a:lnTo>
                  <a:pt x="214152" y="273409"/>
                </a:lnTo>
                <a:lnTo>
                  <a:pt x="162232" y="261640"/>
                </a:lnTo>
                <a:lnTo>
                  <a:pt x="116062" y="247173"/>
                </a:lnTo>
                <a:lnTo>
                  <a:pt x="76456" y="230306"/>
                </a:lnTo>
                <a:lnTo>
                  <a:pt x="20202" y="190560"/>
                </a:lnTo>
                <a:lnTo>
                  <a:pt x="0" y="144779"/>
                </a:lnTo>
                <a:close/>
              </a:path>
            </a:pathLst>
          </a:custGeom>
          <a:ln w="27431">
            <a:solidFill>
              <a:srgbClr val="FF0000"/>
            </a:solidFill>
            <a:prstDash val="dash"/>
          </a:ln>
        </p:spPr>
        <p:txBody>
          <a:bodyPr wrap="square" lIns="0" tIns="0" rIns="0" bIns="0" rtlCol="0"/>
          <a:lstStyle/>
          <a:p>
            <a:endParaRPr/>
          </a:p>
        </p:txBody>
      </p:sp>
      <p:sp>
        <p:nvSpPr>
          <p:cNvPr id="11" name="object 9">
            <a:extLst>
              <a:ext uri="{FF2B5EF4-FFF2-40B4-BE49-F238E27FC236}">
                <a16:creationId xmlns:a16="http://schemas.microsoft.com/office/drawing/2014/main" id="{775740D6-31D3-4AA1-A38D-07FC01DA3DFC}"/>
              </a:ext>
            </a:extLst>
          </p:cNvPr>
          <p:cNvSpPr txBox="1"/>
          <p:nvPr/>
        </p:nvSpPr>
        <p:spPr>
          <a:xfrm>
            <a:off x="3112074" y="5181315"/>
            <a:ext cx="685800" cy="290830"/>
          </a:xfrm>
          <a:prstGeom prst="rect">
            <a:avLst/>
          </a:prstGeom>
        </p:spPr>
        <p:txBody>
          <a:bodyPr vert="horz" wrap="square" lIns="0" tIns="13970" rIns="0" bIns="0" rtlCol="0">
            <a:spAutoFit/>
          </a:bodyPr>
          <a:lstStyle/>
          <a:p>
            <a:pPr>
              <a:lnSpc>
                <a:spcPct val="100000"/>
              </a:lnSpc>
              <a:spcBef>
                <a:spcPts val="110"/>
              </a:spcBef>
            </a:pPr>
            <a:r>
              <a:rPr sz="1800" dirty="0">
                <a:latin typeface="VL PGothic"/>
                <a:cs typeface="VL PGothic"/>
              </a:rPr>
              <a:t>原</a:t>
            </a:r>
            <a:r>
              <a:rPr sz="1800" spc="-10" dirty="0">
                <a:latin typeface="VL PGothic"/>
                <a:cs typeface="VL PGothic"/>
              </a:rPr>
              <a:t>料</a:t>
            </a:r>
            <a:r>
              <a:rPr sz="1800" dirty="0">
                <a:latin typeface="VL PGothic"/>
                <a:cs typeface="VL PGothic"/>
              </a:rPr>
              <a:t>費</a:t>
            </a:r>
            <a:endParaRPr sz="1800">
              <a:latin typeface="VL PGothic"/>
              <a:cs typeface="VL PGothic"/>
            </a:endParaRPr>
          </a:p>
        </p:txBody>
      </p:sp>
      <p:sp>
        <p:nvSpPr>
          <p:cNvPr id="14" name="object 12">
            <a:extLst>
              <a:ext uri="{FF2B5EF4-FFF2-40B4-BE49-F238E27FC236}">
                <a16:creationId xmlns:a16="http://schemas.microsoft.com/office/drawing/2014/main" id="{4743EF73-369B-4048-8CEF-65D063A73185}"/>
              </a:ext>
            </a:extLst>
          </p:cNvPr>
          <p:cNvSpPr/>
          <p:nvPr/>
        </p:nvSpPr>
        <p:spPr>
          <a:xfrm>
            <a:off x="2971180" y="5147870"/>
            <a:ext cx="878205" cy="368935"/>
          </a:xfrm>
          <a:custGeom>
            <a:avLst/>
            <a:gdLst/>
            <a:ahLst/>
            <a:cxnLst/>
            <a:rect l="l" t="t" r="r" b="b"/>
            <a:pathLst>
              <a:path w="878205" h="368935">
                <a:moveTo>
                  <a:pt x="877824" y="0"/>
                </a:moveTo>
                <a:lnTo>
                  <a:pt x="0" y="0"/>
                </a:lnTo>
                <a:lnTo>
                  <a:pt x="0" y="368808"/>
                </a:lnTo>
                <a:lnTo>
                  <a:pt x="877824" y="368808"/>
                </a:lnTo>
                <a:lnTo>
                  <a:pt x="877824" y="0"/>
                </a:lnTo>
                <a:close/>
              </a:path>
            </a:pathLst>
          </a:custGeom>
          <a:solidFill>
            <a:srgbClr val="FFFFFF"/>
          </a:solidFill>
        </p:spPr>
        <p:txBody>
          <a:bodyPr wrap="square" lIns="0" tIns="0" rIns="0" bIns="0" rtlCol="0"/>
          <a:lstStyle/>
          <a:p>
            <a:endParaRPr/>
          </a:p>
        </p:txBody>
      </p:sp>
      <p:sp>
        <p:nvSpPr>
          <p:cNvPr id="19" name="テキスト ボックス 18">
            <a:extLst>
              <a:ext uri="{FF2B5EF4-FFF2-40B4-BE49-F238E27FC236}">
                <a16:creationId xmlns:a16="http://schemas.microsoft.com/office/drawing/2014/main" id="{725D6914-6F53-4099-9F7E-BC2A848A2CD1}"/>
              </a:ext>
            </a:extLst>
          </p:cNvPr>
          <p:cNvSpPr txBox="1"/>
          <p:nvPr/>
        </p:nvSpPr>
        <p:spPr>
          <a:xfrm>
            <a:off x="812575" y="5794275"/>
            <a:ext cx="10863942" cy="923330"/>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★参考文献：産業競争力懇談会（</a:t>
            </a:r>
            <a:r>
              <a:rPr lang="en-US" altLang="ja-JP" dirty="0">
                <a:latin typeface="BIZ UDPゴシック" panose="020B0400000000000000" pitchFamily="50" charset="-128"/>
                <a:ea typeface="BIZ UDPゴシック" panose="020B0400000000000000" pitchFamily="50" charset="-128"/>
              </a:rPr>
              <a:t>COCN</a:t>
            </a:r>
            <a:r>
              <a:rPr lang="ja-JP" altLang="en-US" dirty="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2018</a:t>
            </a:r>
            <a:r>
              <a:rPr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2</a:t>
            </a:r>
            <a:r>
              <a:rPr lang="ja-JP" altLang="en-US" dirty="0">
                <a:latin typeface="BIZ UDPゴシック" panose="020B0400000000000000" pitchFamily="50" charset="-128"/>
                <a:ea typeface="BIZ UDPゴシック" panose="020B0400000000000000" pitchFamily="50" charset="-128"/>
              </a:rPr>
              <a:t>月</a:t>
            </a:r>
            <a:r>
              <a:rPr lang="en-US" altLang="ja-JP" dirty="0">
                <a:latin typeface="BIZ UDPゴシック" panose="020B0400000000000000" pitchFamily="50" charset="-128"/>
                <a:ea typeface="BIZ UDPゴシック" panose="020B0400000000000000" pitchFamily="50" charset="-128"/>
              </a:rPr>
              <a:t>21</a:t>
            </a:r>
            <a:r>
              <a:rPr lang="ja-JP" altLang="en-US" dirty="0">
                <a:latin typeface="BIZ UDPゴシック" panose="020B0400000000000000" pitchFamily="50" charset="-128"/>
                <a:ea typeface="BIZ UDPゴシック" panose="020B0400000000000000" pitchFamily="50" charset="-128"/>
              </a:rPr>
              <a:t>日</a:t>
            </a:r>
            <a:endParaRPr lang="en-US" altLang="ja-JP" dirty="0">
              <a:latin typeface="BIZ UDPゴシック" panose="020B0400000000000000" pitchFamily="50" charset="-128"/>
              <a:ea typeface="BIZ UDPゴシック" panose="020B0400000000000000" pitchFamily="50" charset="-128"/>
            </a:endParaRPr>
          </a:p>
          <a:p>
            <a:pPr algn="ctr"/>
            <a:r>
              <a:rPr lang="en-US" altLang="ja-JP" dirty="0">
                <a:latin typeface="BIZ UDPゴシック" panose="020B0400000000000000" pitchFamily="50" charset="-128"/>
                <a:ea typeface="BIZ UDPゴシック" panose="020B0400000000000000" pitchFamily="50" charset="-128"/>
              </a:rPr>
              <a:t>【</a:t>
            </a:r>
            <a:r>
              <a:rPr lang="ja-JP" altLang="en-US" dirty="0">
                <a:latin typeface="BIZ UDPゴシック" panose="020B0400000000000000" pitchFamily="50" charset="-128"/>
                <a:ea typeface="BIZ UDPゴシック" panose="020B0400000000000000" pitchFamily="50" charset="-128"/>
              </a:rPr>
              <a:t>デジタルを融合したバイオ産業戦略</a:t>
            </a:r>
            <a:r>
              <a:rPr lang="en-US" altLang="ja-JP" dirty="0">
                <a:latin typeface="BIZ UDPゴシック" panose="020B0400000000000000" pitchFamily="50" charset="-128"/>
                <a:ea typeface="BIZ UDPゴシック" panose="020B0400000000000000" pitchFamily="50" charset="-128"/>
              </a:rPr>
              <a:t>】</a:t>
            </a:r>
          </a:p>
          <a:p>
            <a:pPr algn="ctr"/>
            <a:r>
              <a:rPr lang="en-US" altLang="ja-JP" dirty="0">
                <a:latin typeface="BIZ UDPゴシック" panose="020B0400000000000000" pitchFamily="50" charset="-128"/>
                <a:ea typeface="BIZ UDPゴシック" panose="020B0400000000000000" pitchFamily="50" charset="-128"/>
              </a:rPr>
              <a:t>2022</a:t>
            </a:r>
            <a:r>
              <a:rPr lang="ja-JP" altLang="en-US" dirty="0">
                <a:latin typeface="BIZ UDPゴシック" panose="020B0400000000000000" pitchFamily="50" charset="-128"/>
                <a:ea typeface="BIZ UDPゴシック" panose="020B0400000000000000" pitchFamily="50" charset="-128"/>
              </a:rPr>
              <a:t>年度版 化学品ハンドブック </a:t>
            </a:r>
            <a:r>
              <a:rPr lang="en-US" altLang="ja-JP" dirty="0">
                <a:latin typeface="BIZ UDPゴシック" panose="020B0400000000000000" pitchFamily="50" charset="-128"/>
                <a:ea typeface="BIZ UDPゴシック" panose="020B0400000000000000" pitchFamily="50" charset="-128"/>
              </a:rPr>
              <a:t>2018</a:t>
            </a:r>
            <a:r>
              <a:rPr lang="ja-JP" altLang="en-US" dirty="0">
                <a:latin typeface="BIZ UDPゴシック" panose="020B0400000000000000" pitchFamily="50" charset="-128"/>
                <a:ea typeface="BIZ UDPゴシック" panose="020B0400000000000000" pitchFamily="50" charset="-128"/>
              </a:rPr>
              <a:t>年</a:t>
            </a:r>
          </a:p>
        </p:txBody>
      </p:sp>
      <p:sp>
        <p:nvSpPr>
          <p:cNvPr id="20" name="テキスト ボックス 19">
            <a:extLst>
              <a:ext uri="{FF2B5EF4-FFF2-40B4-BE49-F238E27FC236}">
                <a16:creationId xmlns:a16="http://schemas.microsoft.com/office/drawing/2014/main" id="{F3B0FFC5-E162-4488-B8E7-5113F990A8CB}"/>
              </a:ext>
            </a:extLst>
          </p:cNvPr>
          <p:cNvSpPr txBox="1"/>
          <p:nvPr/>
        </p:nvSpPr>
        <p:spPr>
          <a:xfrm>
            <a:off x="3137962" y="580877"/>
            <a:ext cx="5843049"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バイオ化学品の価格</a:t>
            </a:r>
          </a:p>
        </p:txBody>
      </p:sp>
    </p:spTree>
    <p:extLst>
      <p:ext uri="{BB962C8B-B14F-4D97-AF65-F5344CB8AC3E}">
        <p14:creationId xmlns:p14="http://schemas.microsoft.com/office/powerpoint/2010/main" val="3570271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8BBBF964-2512-4D07-83FD-D36068B61589}"/>
              </a:ext>
            </a:extLst>
          </p:cNvPr>
          <p:cNvSpPr txBox="1">
            <a:spLocks/>
          </p:cNvSpPr>
          <p:nvPr/>
        </p:nvSpPr>
        <p:spPr>
          <a:xfrm>
            <a:off x="1477728" y="54407"/>
            <a:ext cx="6028055" cy="512445"/>
          </a:xfrm>
          <a:prstGeom prst="rect">
            <a:avLst/>
          </a:prstGeom>
        </p:spPr>
        <p:txBody>
          <a:bodyPr vert="horz" wrap="square" lIns="0" tIns="11430" rIns="0" bIns="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marL="12700">
              <a:lnSpc>
                <a:spcPct val="100000"/>
              </a:lnSpc>
              <a:spcBef>
                <a:spcPts val="90"/>
              </a:spcBef>
              <a:tabLst>
                <a:tab pos="5229225" algn="l"/>
              </a:tabLst>
            </a:pPr>
            <a:r>
              <a:rPr lang="ja-JP" altLang="en-US" sz="3200" spc="-325">
                <a:solidFill>
                  <a:srgbClr val="000000"/>
                </a:solidFill>
                <a:latin typeface="BIZ UDPゴシック" panose="020B0400000000000000" pitchFamily="50" charset="-128"/>
                <a:ea typeface="BIZ UDPゴシック" panose="020B0400000000000000" pitchFamily="50" charset="-128"/>
                <a:cs typeface="VL PGothic"/>
              </a:rPr>
              <a:t>主な</a:t>
            </a:r>
            <a:r>
              <a:rPr lang="ja-JP" altLang="en-US" sz="3200" spc="-320">
                <a:solidFill>
                  <a:srgbClr val="000000"/>
                </a:solidFill>
                <a:latin typeface="BIZ UDPゴシック" panose="020B0400000000000000" pitchFamily="50" charset="-128"/>
                <a:ea typeface="BIZ UDPゴシック" panose="020B0400000000000000" pitchFamily="50" charset="-128"/>
                <a:cs typeface="VL PGothic"/>
              </a:rPr>
              <a:t>バ</a:t>
            </a:r>
            <a:r>
              <a:rPr lang="ja-JP" altLang="en-US" sz="3200" spc="-380">
                <a:solidFill>
                  <a:srgbClr val="000000"/>
                </a:solidFill>
                <a:latin typeface="BIZ UDPゴシック" panose="020B0400000000000000" pitchFamily="50" charset="-128"/>
                <a:ea typeface="BIZ UDPゴシック" panose="020B0400000000000000" pitchFamily="50" charset="-128"/>
                <a:cs typeface="VL PGothic"/>
              </a:rPr>
              <a:t>イオ化学品</a:t>
            </a:r>
            <a:r>
              <a:rPr lang="ja-JP" altLang="en-US" sz="3200" spc="-375">
                <a:solidFill>
                  <a:srgbClr val="000000"/>
                </a:solidFill>
                <a:latin typeface="BIZ UDPゴシック" panose="020B0400000000000000" pitchFamily="50" charset="-128"/>
                <a:ea typeface="BIZ UDPゴシック" panose="020B0400000000000000" pitchFamily="50" charset="-128"/>
                <a:cs typeface="VL PGothic"/>
              </a:rPr>
              <a:t>の</a:t>
            </a:r>
            <a:r>
              <a:rPr lang="ja-JP" altLang="en-US" sz="3200" spc="-545">
                <a:solidFill>
                  <a:srgbClr val="000000"/>
                </a:solidFill>
                <a:latin typeface="BIZ UDPゴシック" panose="020B0400000000000000" pitchFamily="50" charset="-128"/>
                <a:ea typeface="BIZ UDPゴシック" panose="020B0400000000000000" pitchFamily="50" charset="-128"/>
                <a:cs typeface="VL PGothic"/>
              </a:rPr>
              <a:t>原料コスト</a:t>
            </a:r>
            <a:r>
              <a:rPr lang="ja-JP" altLang="en-US" sz="3200">
                <a:solidFill>
                  <a:srgbClr val="000000"/>
                </a:solidFill>
                <a:latin typeface="BIZ UDPゴシック" panose="020B0400000000000000" pitchFamily="50" charset="-128"/>
                <a:ea typeface="BIZ UDPゴシック" panose="020B0400000000000000" pitchFamily="50" charset="-128"/>
                <a:cs typeface="VL PGothic"/>
              </a:rPr>
              <a:t>	</a:t>
            </a:r>
            <a:r>
              <a:rPr lang="ja-JP" altLang="en-US" sz="2400" spc="-340">
                <a:solidFill>
                  <a:srgbClr val="000000"/>
                </a:solidFill>
                <a:latin typeface="BIZ UDPゴシック" panose="020B0400000000000000" pitchFamily="50" charset="-128"/>
                <a:ea typeface="BIZ UDPゴシック" panose="020B0400000000000000" pitchFamily="50" charset="-128"/>
                <a:cs typeface="VL PGothic"/>
              </a:rPr>
              <a:t>その２</a:t>
            </a:r>
            <a:endParaRPr lang="ja-JP" altLang="en-US" sz="2400">
              <a:latin typeface="BIZ UDPゴシック" panose="020B0400000000000000" pitchFamily="50" charset="-128"/>
              <a:ea typeface="BIZ UDPゴシック" panose="020B0400000000000000" pitchFamily="50" charset="-128"/>
              <a:cs typeface="VL PGothic"/>
            </a:endParaRPr>
          </a:p>
        </p:txBody>
      </p:sp>
      <p:grpSp>
        <p:nvGrpSpPr>
          <p:cNvPr id="13" name="object 3">
            <a:extLst>
              <a:ext uri="{FF2B5EF4-FFF2-40B4-BE49-F238E27FC236}">
                <a16:creationId xmlns:a16="http://schemas.microsoft.com/office/drawing/2014/main" id="{E6CBB6CC-3DDD-44CB-93F2-08DDC62DE853}"/>
              </a:ext>
            </a:extLst>
          </p:cNvPr>
          <p:cNvGrpSpPr/>
          <p:nvPr/>
        </p:nvGrpSpPr>
        <p:grpSpPr>
          <a:xfrm>
            <a:off x="4206729" y="4714164"/>
            <a:ext cx="3816350" cy="1036319"/>
            <a:chOff x="2791586" y="4696078"/>
            <a:chExt cx="3816350" cy="1036319"/>
          </a:xfrm>
        </p:grpSpPr>
        <p:sp>
          <p:nvSpPr>
            <p:cNvPr id="15" name="object 4">
              <a:extLst>
                <a:ext uri="{FF2B5EF4-FFF2-40B4-BE49-F238E27FC236}">
                  <a16:creationId xmlns:a16="http://schemas.microsoft.com/office/drawing/2014/main" id="{3759BEE9-8C13-4FE6-A419-5AE3E7C423A1}"/>
                </a:ext>
              </a:extLst>
            </p:cNvPr>
            <p:cNvSpPr/>
            <p:nvPr/>
          </p:nvSpPr>
          <p:spPr>
            <a:xfrm>
              <a:off x="2791587" y="4696078"/>
              <a:ext cx="2592705" cy="518159"/>
            </a:xfrm>
            <a:custGeom>
              <a:avLst/>
              <a:gdLst/>
              <a:ahLst/>
              <a:cxnLst/>
              <a:rect l="l" t="t" r="r" b="b"/>
              <a:pathLst>
                <a:path w="2592704" h="518160">
                  <a:moveTo>
                    <a:pt x="2592311" y="0"/>
                  </a:moveTo>
                  <a:lnTo>
                    <a:pt x="1440180" y="0"/>
                  </a:lnTo>
                  <a:lnTo>
                    <a:pt x="0" y="0"/>
                  </a:lnTo>
                  <a:lnTo>
                    <a:pt x="0" y="518160"/>
                  </a:lnTo>
                  <a:lnTo>
                    <a:pt x="1440180" y="518160"/>
                  </a:lnTo>
                  <a:lnTo>
                    <a:pt x="2592311" y="518160"/>
                  </a:lnTo>
                  <a:lnTo>
                    <a:pt x="2592311" y="0"/>
                  </a:lnTo>
                  <a:close/>
                </a:path>
              </a:pathLst>
            </a:custGeom>
            <a:solidFill>
              <a:srgbClr val="EAEEF7"/>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6" name="object 5">
              <a:extLst>
                <a:ext uri="{FF2B5EF4-FFF2-40B4-BE49-F238E27FC236}">
                  <a16:creationId xmlns:a16="http://schemas.microsoft.com/office/drawing/2014/main" id="{735CDE5E-64D8-4B92-A4EF-85F50BD73568}"/>
                </a:ext>
              </a:extLst>
            </p:cNvPr>
            <p:cNvSpPr/>
            <p:nvPr/>
          </p:nvSpPr>
          <p:spPr>
            <a:xfrm>
              <a:off x="2791587" y="5214238"/>
              <a:ext cx="3816350" cy="518159"/>
            </a:xfrm>
            <a:custGeom>
              <a:avLst/>
              <a:gdLst/>
              <a:ahLst/>
              <a:cxnLst/>
              <a:rect l="l" t="t" r="r" b="b"/>
              <a:pathLst>
                <a:path w="3816350" h="518160">
                  <a:moveTo>
                    <a:pt x="3816324" y="0"/>
                  </a:moveTo>
                  <a:lnTo>
                    <a:pt x="2592311" y="0"/>
                  </a:lnTo>
                  <a:lnTo>
                    <a:pt x="1440180" y="0"/>
                  </a:lnTo>
                  <a:lnTo>
                    <a:pt x="0" y="0"/>
                  </a:lnTo>
                  <a:lnTo>
                    <a:pt x="0" y="518147"/>
                  </a:lnTo>
                  <a:lnTo>
                    <a:pt x="1440180" y="518147"/>
                  </a:lnTo>
                  <a:lnTo>
                    <a:pt x="2592197" y="518147"/>
                  </a:lnTo>
                  <a:lnTo>
                    <a:pt x="3816324" y="518147"/>
                  </a:lnTo>
                  <a:lnTo>
                    <a:pt x="3816324" y="0"/>
                  </a:lnTo>
                  <a:close/>
                </a:path>
              </a:pathLst>
            </a:custGeom>
            <a:solidFill>
              <a:srgbClr val="D2DEEE"/>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graphicFrame>
        <p:nvGraphicFramePr>
          <p:cNvPr id="17" name="object 6">
            <a:extLst>
              <a:ext uri="{FF2B5EF4-FFF2-40B4-BE49-F238E27FC236}">
                <a16:creationId xmlns:a16="http://schemas.microsoft.com/office/drawing/2014/main" id="{002089D5-053D-4057-AB76-83407D1243BE}"/>
              </a:ext>
            </a:extLst>
          </p:cNvPr>
          <p:cNvGraphicFramePr>
            <a:graphicFrameLocks noGrp="1"/>
          </p:cNvGraphicFramePr>
          <p:nvPr>
            <p:extLst>
              <p:ext uri="{D42A27DB-BD31-4B8C-83A1-F6EECF244321}">
                <p14:modId xmlns:p14="http://schemas.microsoft.com/office/powerpoint/2010/main" val="2141770517"/>
              </p:ext>
            </p:extLst>
          </p:nvPr>
        </p:nvGraphicFramePr>
        <p:xfrm>
          <a:off x="1752074" y="3440736"/>
          <a:ext cx="7417434" cy="2303385"/>
        </p:xfrm>
        <a:graphic>
          <a:graphicData uri="http://schemas.openxmlformats.org/drawingml/2006/table">
            <a:tbl>
              <a:tblPr firstRow="1" bandRow="1">
                <a:tableStyleId>{2D5ABB26-0587-4C30-8999-92F81FD0307C}</a:tableStyleId>
              </a:tblPr>
              <a:tblGrid>
                <a:gridCol w="2448560">
                  <a:extLst>
                    <a:ext uri="{9D8B030D-6E8A-4147-A177-3AD203B41FA5}">
                      <a16:colId xmlns:a16="http://schemas.microsoft.com/office/drawing/2014/main" val="20000"/>
                    </a:ext>
                  </a:extLst>
                </a:gridCol>
                <a:gridCol w="1440180">
                  <a:extLst>
                    <a:ext uri="{9D8B030D-6E8A-4147-A177-3AD203B41FA5}">
                      <a16:colId xmlns:a16="http://schemas.microsoft.com/office/drawing/2014/main" val="20001"/>
                    </a:ext>
                  </a:extLst>
                </a:gridCol>
                <a:gridCol w="1151889">
                  <a:extLst>
                    <a:ext uri="{9D8B030D-6E8A-4147-A177-3AD203B41FA5}">
                      <a16:colId xmlns:a16="http://schemas.microsoft.com/office/drawing/2014/main" val="20002"/>
                    </a:ext>
                  </a:extLst>
                </a:gridCol>
                <a:gridCol w="1224280">
                  <a:extLst>
                    <a:ext uri="{9D8B030D-6E8A-4147-A177-3AD203B41FA5}">
                      <a16:colId xmlns:a16="http://schemas.microsoft.com/office/drawing/2014/main" val="20003"/>
                    </a:ext>
                  </a:extLst>
                </a:gridCol>
                <a:gridCol w="1152525">
                  <a:extLst>
                    <a:ext uri="{9D8B030D-6E8A-4147-A177-3AD203B41FA5}">
                      <a16:colId xmlns:a16="http://schemas.microsoft.com/office/drawing/2014/main" val="20004"/>
                    </a:ext>
                  </a:extLst>
                </a:gridCol>
              </a:tblGrid>
              <a:tr h="352679">
                <a:tc>
                  <a:txBody>
                    <a:bodyPr/>
                    <a:lstStyle/>
                    <a:p>
                      <a:pPr marL="91440">
                        <a:lnSpc>
                          <a:spcPct val="100000"/>
                        </a:lnSpc>
                        <a:spcBef>
                          <a:spcPts val="365"/>
                        </a:spcBef>
                      </a:pPr>
                      <a:r>
                        <a:rPr sz="1400" b="1" spc="-10" dirty="0">
                          <a:solidFill>
                            <a:srgbClr val="FFFFFF"/>
                          </a:solidFill>
                          <a:latin typeface="BIZ UDPゴシック" panose="020B0400000000000000" pitchFamily="50" charset="-128"/>
                          <a:ea typeface="BIZ UDPゴシック" panose="020B0400000000000000" pitchFamily="50" charset="-128"/>
                          <a:cs typeface="Noto Sans CJK HK"/>
                        </a:rPr>
                        <a:t>化合物名</a:t>
                      </a:r>
                      <a:endParaRPr sz="1400">
                        <a:latin typeface="BIZ UDPゴシック" panose="020B0400000000000000" pitchFamily="50" charset="-128"/>
                        <a:ea typeface="BIZ UDPゴシック" panose="020B0400000000000000" pitchFamily="50" charset="-128"/>
                        <a:cs typeface="Noto Sans CJK HK"/>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L="1905" algn="ctr">
                        <a:lnSpc>
                          <a:spcPct val="100000"/>
                        </a:lnSpc>
                        <a:spcBef>
                          <a:spcPts val="550"/>
                        </a:spcBef>
                      </a:pPr>
                      <a:r>
                        <a:rPr sz="1400" b="1" spc="-280" dirty="0">
                          <a:solidFill>
                            <a:srgbClr val="FFFFFF"/>
                          </a:solidFill>
                          <a:latin typeface="BIZ UDPゴシック" panose="020B0400000000000000" pitchFamily="50" charset="-128"/>
                          <a:ea typeface="BIZ UDPゴシック" panose="020B0400000000000000" pitchFamily="50" charset="-128"/>
                          <a:cs typeface="Noto Sans CJK HK"/>
                        </a:rPr>
                        <a:t>ア</a:t>
                      </a:r>
                      <a:r>
                        <a:rPr sz="1400" b="1" spc="-275" dirty="0">
                          <a:solidFill>
                            <a:srgbClr val="FFFFFF"/>
                          </a:solidFill>
                          <a:latin typeface="BIZ UDPゴシック" panose="020B0400000000000000" pitchFamily="50" charset="-128"/>
                          <a:ea typeface="BIZ UDPゴシック" panose="020B0400000000000000" pitchFamily="50" charset="-128"/>
                          <a:cs typeface="Noto Sans CJK HK"/>
                        </a:rPr>
                        <a:t>ニ</a:t>
                      </a:r>
                      <a:r>
                        <a:rPr sz="1400" b="1" spc="-420" dirty="0">
                          <a:solidFill>
                            <a:srgbClr val="FFFFFF"/>
                          </a:solidFill>
                          <a:latin typeface="BIZ UDPゴシック" panose="020B0400000000000000" pitchFamily="50" charset="-128"/>
                          <a:ea typeface="BIZ UDPゴシック" panose="020B0400000000000000" pitchFamily="50" charset="-128"/>
                          <a:cs typeface="Noto Sans CJK HK"/>
                        </a:rPr>
                        <a:t>リ</a:t>
                      </a:r>
                      <a:r>
                        <a:rPr sz="1400" b="1" spc="-320" dirty="0">
                          <a:solidFill>
                            <a:srgbClr val="FFFFFF"/>
                          </a:solidFill>
                          <a:latin typeface="BIZ UDPゴシック" panose="020B0400000000000000" pitchFamily="50" charset="-128"/>
                          <a:ea typeface="BIZ UDPゴシック" panose="020B0400000000000000" pitchFamily="50" charset="-128"/>
                          <a:cs typeface="Noto Sans CJK HK"/>
                        </a:rPr>
                        <a:t>ン</a:t>
                      </a:r>
                      <a:endParaRPr sz="1400">
                        <a:latin typeface="BIZ UDPゴシック" panose="020B0400000000000000" pitchFamily="50" charset="-128"/>
                        <a:ea typeface="BIZ UDPゴシック" panose="020B0400000000000000" pitchFamily="50" charset="-128"/>
                        <a:cs typeface="Noto Sans CJK HK"/>
                      </a:endParaRPr>
                    </a:p>
                  </a:txBody>
                  <a:tcPr marL="0" marR="0" marT="69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gn="ctr">
                        <a:lnSpc>
                          <a:spcPct val="100000"/>
                        </a:lnSpc>
                        <a:spcBef>
                          <a:spcPts val="550"/>
                        </a:spcBef>
                      </a:pPr>
                      <a:r>
                        <a:rPr sz="1400" b="1" spc="-425" dirty="0">
                          <a:solidFill>
                            <a:srgbClr val="FFFFFF"/>
                          </a:solidFill>
                          <a:latin typeface="BIZ UDPゴシック" panose="020B0400000000000000" pitchFamily="50" charset="-128"/>
                          <a:ea typeface="BIZ UDPゴシック" panose="020B0400000000000000" pitchFamily="50" charset="-128"/>
                          <a:cs typeface="Noto Sans CJK HK"/>
                        </a:rPr>
                        <a:t>フ</a:t>
                      </a:r>
                      <a:r>
                        <a:rPr sz="1400" b="1" spc="-420" dirty="0">
                          <a:solidFill>
                            <a:srgbClr val="FFFFFF"/>
                          </a:solidFill>
                          <a:latin typeface="BIZ UDPゴシック" panose="020B0400000000000000" pitchFamily="50" charset="-128"/>
                          <a:ea typeface="BIZ UDPゴシック" panose="020B0400000000000000" pitchFamily="50" charset="-128"/>
                          <a:cs typeface="Noto Sans CJK HK"/>
                        </a:rPr>
                        <a:t>ェ</a:t>
                      </a:r>
                      <a:r>
                        <a:rPr sz="1400" b="1" spc="-280" dirty="0">
                          <a:solidFill>
                            <a:srgbClr val="FFFFFF"/>
                          </a:solidFill>
                          <a:latin typeface="BIZ UDPゴシック" panose="020B0400000000000000" pitchFamily="50" charset="-128"/>
                          <a:ea typeface="BIZ UDPゴシック" panose="020B0400000000000000" pitchFamily="50" charset="-128"/>
                          <a:cs typeface="Noto Sans CJK HK"/>
                        </a:rPr>
                        <a:t>ノール</a:t>
                      </a:r>
                      <a:endParaRPr sz="1400">
                        <a:latin typeface="BIZ UDPゴシック" panose="020B0400000000000000" pitchFamily="50" charset="-128"/>
                        <a:ea typeface="BIZ UDPゴシック" panose="020B0400000000000000" pitchFamily="50" charset="-128"/>
                        <a:cs typeface="Noto Sans CJK HK"/>
                      </a:endParaRPr>
                    </a:p>
                  </a:txBody>
                  <a:tcPr marL="0" marR="0" marT="69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gn="ctr">
                        <a:lnSpc>
                          <a:spcPct val="100000"/>
                        </a:lnSpc>
                        <a:spcBef>
                          <a:spcPts val="550"/>
                        </a:spcBef>
                      </a:pPr>
                      <a:r>
                        <a:rPr sz="1400" b="1" spc="-275" dirty="0">
                          <a:solidFill>
                            <a:srgbClr val="FFFFFF"/>
                          </a:solidFill>
                          <a:latin typeface="BIZ UDPゴシック" panose="020B0400000000000000" pitchFamily="50" charset="-128"/>
                          <a:ea typeface="BIZ UDPゴシック" panose="020B0400000000000000" pitchFamily="50" charset="-128"/>
                          <a:cs typeface="Noto Sans CJK HK"/>
                        </a:rPr>
                        <a:t>ス</a:t>
                      </a:r>
                      <a:r>
                        <a:rPr sz="1400" b="1" spc="-325" dirty="0">
                          <a:solidFill>
                            <a:srgbClr val="FFFFFF"/>
                          </a:solidFill>
                          <a:latin typeface="BIZ UDPゴシック" panose="020B0400000000000000" pitchFamily="50" charset="-128"/>
                          <a:ea typeface="BIZ UDPゴシック" panose="020B0400000000000000" pitchFamily="50" charset="-128"/>
                          <a:cs typeface="Noto Sans CJK HK"/>
                        </a:rPr>
                        <a:t>チレン</a:t>
                      </a:r>
                      <a:endParaRPr sz="1400">
                        <a:latin typeface="BIZ UDPゴシック" panose="020B0400000000000000" pitchFamily="50" charset="-128"/>
                        <a:ea typeface="BIZ UDPゴシック" panose="020B0400000000000000" pitchFamily="50" charset="-128"/>
                        <a:cs typeface="Noto Sans CJK HK"/>
                      </a:endParaRPr>
                    </a:p>
                  </a:txBody>
                  <a:tcPr marL="0" marR="0" marT="69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L="2540" algn="ctr">
                        <a:lnSpc>
                          <a:spcPct val="100000"/>
                        </a:lnSpc>
                        <a:spcBef>
                          <a:spcPts val="550"/>
                        </a:spcBef>
                      </a:pPr>
                      <a:r>
                        <a:rPr sz="1400" b="1" spc="-240" dirty="0">
                          <a:solidFill>
                            <a:srgbClr val="FFFFFF"/>
                          </a:solidFill>
                          <a:latin typeface="BIZ UDPゴシック" panose="020B0400000000000000" pitchFamily="50" charset="-128"/>
                          <a:ea typeface="BIZ UDPゴシック" panose="020B0400000000000000" pitchFamily="50" charset="-128"/>
                          <a:cs typeface="Noto Sans CJK HK"/>
                        </a:rPr>
                        <a:t>ア</a:t>
                      </a:r>
                      <a:r>
                        <a:rPr sz="1400" b="1" spc="-235" dirty="0">
                          <a:solidFill>
                            <a:srgbClr val="FFFFFF"/>
                          </a:solidFill>
                          <a:latin typeface="BIZ UDPゴシック" panose="020B0400000000000000" pitchFamily="50" charset="-128"/>
                          <a:ea typeface="BIZ UDPゴシック" panose="020B0400000000000000" pitchFamily="50" charset="-128"/>
                          <a:cs typeface="Noto Sans CJK HK"/>
                        </a:rPr>
                        <a:t>ジ</a:t>
                      </a:r>
                      <a:r>
                        <a:rPr sz="1400" b="1" spc="-220" dirty="0">
                          <a:solidFill>
                            <a:srgbClr val="FFFFFF"/>
                          </a:solidFill>
                          <a:latin typeface="BIZ UDPゴシック" panose="020B0400000000000000" pitchFamily="50" charset="-128"/>
                          <a:ea typeface="BIZ UDPゴシック" panose="020B0400000000000000" pitchFamily="50" charset="-128"/>
                          <a:cs typeface="Noto Sans CJK HK"/>
                        </a:rPr>
                        <a:t>ピン酸</a:t>
                      </a:r>
                      <a:endParaRPr sz="1400">
                        <a:latin typeface="BIZ UDPゴシック" panose="020B0400000000000000" pitchFamily="50" charset="-128"/>
                        <a:ea typeface="BIZ UDPゴシック" panose="020B0400000000000000" pitchFamily="50" charset="-128"/>
                        <a:cs typeface="Noto Sans CJK HK"/>
                      </a:endParaRPr>
                    </a:p>
                  </a:txBody>
                  <a:tcPr marL="0" marR="0" marT="69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extLst>
                  <a:ext uri="{0D108BD9-81ED-4DB2-BD59-A6C34878D82A}">
                    <a16:rowId xmlns:a16="http://schemas.microsoft.com/office/drawing/2014/main" val="10000"/>
                  </a:ext>
                </a:extLst>
              </a:tr>
              <a:tr h="304800">
                <a:tc>
                  <a:txBody>
                    <a:bodyPr/>
                    <a:lstStyle/>
                    <a:p>
                      <a:pPr marL="91440">
                        <a:lnSpc>
                          <a:spcPct val="100000"/>
                        </a:lnSpc>
                        <a:spcBef>
                          <a:spcPts val="365"/>
                        </a:spcBef>
                      </a:pPr>
                      <a:r>
                        <a:rPr sz="1400" spc="-10" dirty="0">
                          <a:latin typeface="BIZ UDPゴシック" panose="020B0400000000000000" pitchFamily="50" charset="-128"/>
                          <a:ea typeface="BIZ UDPゴシック" panose="020B0400000000000000" pitchFamily="50" charset="-128"/>
                          <a:cs typeface="VL PGothic"/>
                        </a:rPr>
                        <a:t>分子量</a:t>
                      </a:r>
                      <a:endParaRPr sz="1400">
                        <a:latin typeface="BIZ UDPゴシック" panose="020B0400000000000000" pitchFamily="50" charset="-128"/>
                        <a:ea typeface="BIZ UDPゴシック" panose="020B0400000000000000" pitchFamily="50" charset="-128"/>
                        <a:cs typeface="VL PGothic"/>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1905" algn="ctr">
                        <a:lnSpc>
                          <a:spcPct val="100000"/>
                        </a:lnSpc>
                        <a:spcBef>
                          <a:spcPts val="365"/>
                        </a:spcBef>
                      </a:pPr>
                      <a:r>
                        <a:rPr sz="1400" spc="-20" dirty="0">
                          <a:latin typeface="BIZ UDPゴシック" panose="020B0400000000000000" pitchFamily="50" charset="-128"/>
                          <a:ea typeface="BIZ UDPゴシック" panose="020B0400000000000000" pitchFamily="50" charset="-128"/>
                          <a:cs typeface="VL PGothic"/>
                        </a:rPr>
                        <a:t>93</a:t>
                      </a:r>
                      <a:endParaRPr sz="1400">
                        <a:latin typeface="BIZ UDPゴシック" panose="020B0400000000000000" pitchFamily="50" charset="-128"/>
                        <a:ea typeface="BIZ UDPゴシック" panose="020B0400000000000000" pitchFamily="50" charset="-128"/>
                        <a:cs typeface="VL PGothic"/>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3810" algn="ctr">
                        <a:lnSpc>
                          <a:spcPct val="100000"/>
                        </a:lnSpc>
                        <a:spcBef>
                          <a:spcPts val="365"/>
                        </a:spcBef>
                      </a:pPr>
                      <a:r>
                        <a:rPr sz="1400" spc="-20" dirty="0">
                          <a:latin typeface="BIZ UDPゴシック" panose="020B0400000000000000" pitchFamily="50" charset="-128"/>
                          <a:ea typeface="BIZ UDPゴシック" panose="020B0400000000000000" pitchFamily="50" charset="-128"/>
                          <a:cs typeface="VL PGothic"/>
                        </a:rPr>
                        <a:t>94</a:t>
                      </a:r>
                      <a:endParaRPr sz="1400">
                        <a:latin typeface="BIZ UDPゴシック" panose="020B0400000000000000" pitchFamily="50" charset="-128"/>
                        <a:ea typeface="BIZ UDPゴシック" panose="020B0400000000000000" pitchFamily="50" charset="-128"/>
                        <a:cs typeface="VL PGothic"/>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1270" algn="ctr">
                        <a:lnSpc>
                          <a:spcPct val="100000"/>
                        </a:lnSpc>
                        <a:spcBef>
                          <a:spcPts val="365"/>
                        </a:spcBef>
                      </a:pPr>
                      <a:r>
                        <a:rPr sz="1400" spc="-15" dirty="0">
                          <a:latin typeface="BIZ UDPゴシック" panose="020B0400000000000000" pitchFamily="50" charset="-128"/>
                          <a:ea typeface="BIZ UDPゴシック" panose="020B0400000000000000" pitchFamily="50" charset="-128"/>
                          <a:cs typeface="VL PGothic"/>
                        </a:rPr>
                        <a:t>104</a:t>
                      </a:r>
                      <a:endParaRPr sz="1400">
                        <a:latin typeface="BIZ UDPゴシック" panose="020B0400000000000000" pitchFamily="50" charset="-128"/>
                        <a:ea typeface="BIZ UDPゴシック" panose="020B0400000000000000" pitchFamily="50" charset="-128"/>
                        <a:cs typeface="VL PGothic"/>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5715" algn="ctr">
                        <a:lnSpc>
                          <a:spcPct val="100000"/>
                        </a:lnSpc>
                        <a:spcBef>
                          <a:spcPts val="365"/>
                        </a:spcBef>
                      </a:pPr>
                      <a:r>
                        <a:rPr sz="1400" spc="-20" dirty="0">
                          <a:latin typeface="BIZ UDPゴシック" panose="020B0400000000000000" pitchFamily="50" charset="-128"/>
                          <a:ea typeface="BIZ UDPゴシック" panose="020B0400000000000000" pitchFamily="50" charset="-128"/>
                          <a:cs typeface="VL PGothic"/>
                        </a:rPr>
                        <a:t>146</a:t>
                      </a:r>
                      <a:endParaRPr sz="1400">
                        <a:latin typeface="BIZ UDPゴシック" panose="020B0400000000000000" pitchFamily="50" charset="-128"/>
                        <a:ea typeface="BIZ UDPゴシック" panose="020B0400000000000000" pitchFamily="50" charset="-128"/>
                        <a:cs typeface="VL PGothic"/>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extLst>
                  <a:ext uri="{0D108BD9-81ED-4DB2-BD59-A6C34878D82A}">
                    <a16:rowId xmlns:a16="http://schemas.microsoft.com/office/drawing/2014/main" val="10001"/>
                  </a:ext>
                </a:extLst>
              </a:tr>
              <a:tr h="304800">
                <a:tc>
                  <a:txBody>
                    <a:bodyPr/>
                    <a:lstStyle/>
                    <a:p>
                      <a:pPr marL="91440">
                        <a:lnSpc>
                          <a:spcPct val="100000"/>
                        </a:lnSpc>
                        <a:spcBef>
                          <a:spcPts val="370"/>
                        </a:spcBef>
                      </a:pPr>
                      <a:r>
                        <a:rPr sz="1400" spc="-10" dirty="0">
                          <a:latin typeface="BIZ UDPゴシック" panose="020B0400000000000000" pitchFamily="50" charset="-128"/>
                          <a:ea typeface="BIZ UDPゴシック" panose="020B0400000000000000" pitchFamily="50" charset="-128"/>
                          <a:cs typeface="VL PGothic"/>
                        </a:rPr>
                        <a:t>国内流通価格</a:t>
                      </a:r>
                      <a:r>
                        <a:rPr sz="1400" spc="-75" dirty="0">
                          <a:latin typeface="BIZ UDPゴシック" panose="020B0400000000000000" pitchFamily="50" charset="-128"/>
                          <a:ea typeface="BIZ UDPゴシック" panose="020B0400000000000000" pitchFamily="50" charset="-128"/>
                          <a:cs typeface="VL PGothic"/>
                        </a:rPr>
                        <a:t>/kg（</a:t>
                      </a:r>
                      <a:r>
                        <a:rPr sz="1400" spc="-225" dirty="0">
                          <a:latin typeface="BIZ UDPゴシック" panose="020B0400000000000000" pitchFamily="50" charset="-128"/>
                          <a:ea typeface="BIZ UDPゴシック" panose="020B0400000000000000" pitchFamily="50" charset="-128"/>
                          <a:cs typeface="VL PGothic"/>
                        </a:rPr>
                        <a:t>ロ</a:t>
                      </a:r>
                      <a:r>
                        <a:rPr sz="1400" spc="-235" dirty="0">
                          <a:latin typeface="BIZ UDPゴシック" panose="020B0400000000000000" pitchFamily="50" charset="-128"/>
                          <a:ea typeface="BIZ UDPゴシック" panose="020B0400000000000000" pitchFamily="50" charset="-128"/>
                          <a:cs typeface="VL PGothic"/>
                        </a:rPr>
                        <a:t>ー</a:t>
                      </a:r>
                      <a:r>
                        <a:rPr sz="1400" spc="-425" dirty="0">
                          <a:latin typeface="BIZ UDPゴシック" panose="020B0400000000000000" pitchFamily="50" charset="-128"/>
                          <a:ea typeface="BIZ UDPゴシック" panose="020B0400000000000000" pitchFamily="50" charset="-128"/>
                          <a:cs typeface="VL PGothic"/>
                        </a:rPr>
                        <a:t>リ</a:t>
                      </a:r>
                      <a:r>
                        <a:rPr sz="1400" spc="-434" dirty="0">
                          <a:latin typeface="BIZ UDPゴシック" panose="020B0400000000000000" pitchFamily="50" charset="-128"/>
                          <a:ea typeface="BIZ UDPゴシック" panose="020B0400000000000000" pitchFamily="50" charset="-128"/>
                          <a:cs typeface="VL PGothic"/>
                        </a:rPr>
                        <a:t>ー</a:t>
                      </a:r>
                      <a:r>
                        <a:rPr sz="1400" spc="-10" dirty="0">
                          <a:latin typeface="BIZ UDPゴシック" panose="020B0400000000000000" pitchFamily="50" charset="-128"/>
                          <a:ea typeface="BIZ UDPゴシック" panose="020B0400000000000000" pitchFamily="50" charset="-128"/>
                          <a:cs typeface="VL PGothic"/>
                        </a:rPr>
                        <a:t>）</a:t>
                      </a:r>
                      <a:endParaRPr sz="1400" dirty="0">
                        <a:latin typeface="BIZ UDPゴシック" panose="020B0400000000000000" pitchFamily="50" charset="-128"/>
                        <a:ea typeface="BIZ UDPゴシック" panose="020B0400000000000000" pitchFamily="50" charset="-128"/>
                        <a:cs typeface="VL PGothic"/>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1905" algn="ctr">
                        <a:lnSpc>
                          <a:spcPct val="100000"/>
                        </a:lnSpc>
                        <a:spcBef>
                          <a:spcPts val="370"/>
                        </a:spcBef>
                      </a:pPr>
                      <a:r>
                        <a:rPr sz="1400" spc="-20" dirty="0">
                          <a:latin typeface="BIZ UDPゴシック" panose="020B0400000000000000" pitchFamily="50" charset="-128"/>
                          <a:ea typeface="BIZ UDPゴシック" panose="020B0400000000000000" pitchFamily="50" charset="-128"/>
                          <a:cs typeface="VL PGothic"/>
                        </a:rPr>
                        <a:t>225</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3810" algn="ctr">
                        <a:lnSpc>
                          <a:spcPct val="100000"/>
                        </a:lnSpc>
                        <a:spcBef>
                          <a:spcPts val="370"/>
                        </a:spcBef>
                      </a:pPr>
                      <a:r>
                        <a:rPr sz="1400" spc="-20" dirty="0">
                          <a:latin typeface="BIZ UDPゴシック" panose="020B0400000000000000" pitchFamily="50" charset="-128"/>
                          <a:ea typeface="BIZ UDPゴシック" panose="020B0400000000000000" pitchFamily="50" charset="-128"/>
                          <a:cs typeface="VL PGothic"/>
                        </a:rPr>
                        <a:t>235</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635" algn="ctr">
                        <a:lnSpc>
                          <a:spcPct val="100000"/>
                        </a:lnSpc>
                        <a:spcBef>
                          <a:spcPts val="370"/>
                        </a:spcBef>
                      </a:pPr>
                      <a:r>
                        <a:rPr sz="1400" spc="-20" dirty="0">
                          <a:latin typeface="BIZ UDPゴシック" panose="020B0400000000000000" pitchFamily="50" charset="-128"/>
                          <a:ea typeface="BIZ UDPゴシック" panose="020B0400000000000000" pitchFamily="50" charset="-128"/>
                          <a:cs typeface="VL PGothic"/>
                        </a:rPr>
                        <a:t>139</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5715" algn="ctr">
                        <a:lnSpc>
                          <a:spcPct val="100000"/>
                        </a:lnSpc>
                        <a:spcBef>
                          <a:spcPts val="370"/>
                        </a:spcBef>
                      </a:pPr>
                      <a:r>
                        <a:rPr sz="1400" b="1" dirty="0">
                          <a:solidFill>
                            <a:srgbClr val="FF0000"/>
                          </a:solidFill>
                          <a:latin typeface="BIZ UDPゴシック" panose="020B0400000000000000" pitchFamily="50" charset="-128"/>
                          <a:ea typeface="BIZ UDPゴシック" panose="020B0400000000000000" pitchFamily="50" charset="-128"/>
                          <a:cs typeface="Noto Sans CJK HK"/>
                        </a:rPr>
                        <a:t>？</a:t>
                      </a:r>
                      <a:endParaRPr sz="1400">
                        <a:latin typeface="BIZ UDPゴシック" panose="020B0400000000000000" pitchFamily="50" charset="-128"/>
                        <a:ea typeface="BIZ UDPゴシック" panose="020B0400000000000000" pitchFamily="50" charset="-128"/>
                        <a:cs typeface="Noto Sans CJK HK"/>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extLst>
                  <a:ext uri="{0D108BD9-81ED-4DB2-BD59-A6C34878D82A}">
                    <a16:rowId xmlns:a16="http://schemas.microsoft.com/office/drawing/2014/main" val="10002"/>
                  </a:ext>
                </a:extLst>
              </a:tr>
              <a:tr h="304800">
                <a:tc>
                  <a:txBody>
                    <a:bodyPr/>
                    <a:lstStyle/>
                    <a:p>
                      <a:pPr marL="91440">
                        <a:lnSpc>
                          <a:spcPct val="100000"/>
                        </a:lnSpc>
                        <a:spcBef>
                          <a:spcPts val="370"/>
                        </a:spcBef>
                      </a:pPr>
                      <a:r>
                        <a:rPr sz="1400" spc="-325" dirty="0">
                          <a:latin typeface="BIZ UDPゴシック" panose="020B0400000000000000" pitchFamily="50" charset="-128"/>
                          <a:ea typeface="BIZ UDPゴシック" panose="020B0400000000000000" pitchFamily="50" charset="-128"/>
                          <a:cs typeface="VL PGothic"/>
                        </a:rPr>
                        <a:t>グ</a:t>
                      </a:r>
                      <a:r>
                        <a:rPr sz="1400" spc="-275" dirty="0">
                          <a:latin typeface="BIZ UDPゴシック" panose="020B0400000000000000" pitchFamily="50" charset="-128"/>
                          <a:ea typeface="BIZ UDPゴシック" panose="020B0400000000000000" pitchFamily="50" charset="-128"/>
                          <a:cs typeface="VL PGothic"/>
                        </a:rPr>
                        <a:t>ル</a:t>
                      </a:r>
                      <a:r>
                        <a:rPr sz="1400" spc="-360" dirty="0">
                          <a:latin typeface="BIZ UDPゴシック" panose="020B0400000000000000" pitchFamily="50" charset="-128"/>
                          <a:ea typeface="BIZ UDPゴシック" panose="020B0400000000000000" pitchFamily="50" charset="-128"/>
                          <a:cs typeface="VL PGothic"/>
                        </a:rPr>
                        <a:t>コ</a:t>
                      </a:r>
                      <a:r>
                        <a:rPr sz="1400" spc="-370" dirty="0">
                          <a:latin typeface="BIZ UDPゴシック" panose="020B0400000000000000" pitchFamily="50" charset="-128"/>
                          <a:ea typeface="BIZ UDPゴシック" panose="020B0400000000000000" pitchFamily="50" charset="-128"/>
                          <a:cs typeface="VL PGothic"/>
                        </a:rPr>
                        <a:t>ー</a:t>
                      </a:r>
                      <a:r>
                        <a:rPr sz="1400" spc="-345" dirty="0">
                          <a:latin typeface="BIZ UDPゴシック" panose="020B0400000000000000" pitchFamily="50" charset="-128"/>
                          <a:ea typeface="BIZ UDPゴシック" panose="020B0400000000000000" pitchFamily="50" charset="-128"/>
                          <a:cs typeface="VL PGothic"/>
                        </a:rPr>
                        <a:t>ス</a:t>
                      </a:r>
                      <a:r>
                        <a:rPr sz="1400" spc="-10" dirty="0">
                          <a:latin typeface="BIZ UDPゴシック" panose="020B0400000000000000" pitchFamily="50" charset="-128"/>
                          <a:ea typeface="BIZ UDPゴシック" panose="020B0400000000000000" pitchFamily="50" charset="-128"/>
                          <a:cs typeface="VL PGothic"/>
                        </a:rPr>
                        <a:t>原単位</a:t>
                      </a:r>
                      <a:endParaRPr sz="1400">
                        <a:latin typeface="BIZ UDPゴシック" panose="020B0400000000000000" pitchFamily="50" charset="-128"/>
                        <a:ea typeface="BIZ UDPゴシック" panose="020B0400000000000000" pitchFamily="50" charset="-128"/>
                        <a:cs typeface="VL PGothic"/>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1905" algn="ctr">
                        <a:lnSpc>
                          <a:spcPct val="100000"/>
                        </a:lnSpc>
                        <a:spcBef>
                          <a:spcPts val="370"/>
                        </a:spcBef>
                      </a:pPr>
                      <a:r>
                        <a:rPr sz="1400" spc="10" dirty="0">
                          <a:latin typeface="BIZ UDPゴシック" panose="020B0400000000000000" pitchFamily="50" charset="-128"/>
                          <a:ea typeface="BIZ UDPゴシック" panose="020B0400000000000000" pitchFamily="50" charset="-128"/>
                          <a:cs typeface="VL PGothic"/>
                        </a:rPr>
                        <a:t>2.9</a:t>
                      </a:r>
                      <a:endParaRPr sz="1400">
                        <a:latin typeface="BIZ UDPゴシック" panose="020B0400000000000000" pitchFamily="50" charset="-128"/>
                        <a:ea typeface="BIZ UDPゴシック" panose="020B0400000000000000" pitchFamily="50" charset="-128"/>
                        <a:cs typeface="VL PGothic"/>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3810" algn="ctr">
                        <a:lnSpc>
                          <a:spcPct val="100000"/>
                        </a:lnSpc>
                        <a:spcBef>
                          <a:spcPts val="370"/>
                        </a:spcBef>
                      </a:pPr>
                      <a:r>
                        <a:rPr sz="1400" spc="10" dirty="0">
                          <a:latin typeface="BIZ UDPゴシック" panose="020B0400000000000000" pitchFamily="50" charset="-128"/>
                          <a:ea typeface="BIZ UDPゴシック" panose="020B0400000000000000" pitchFamily="50" charset="-128"/>
                          <a:cs typeface="VL PGothic"/>
                        </a:rPr>
                        <a:t>2.8</a:t>
                      </a:r>
                      <a:endParaRPr sz="1400">
                        <a:latin typeface="BIZ UDPゴシック" panose="020B0400000000000000" pitchFamily="50" charset="-128"/>
                        <a:ea typeface="BIZ UDPゴシック" panose="020B0400000000000000" pitchFamily="50" charset="-128"/>
                        <a:cs typeface="VL PGothic"/>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algn="ctr">
                        <a:lnSpc>
                          <a:spcPct val="100000"/>
                        </a:lnSpc>
                        <a:spcBef>
                          <a:spcPts val="370"/>
                        </a:spcBef>
                      </a:pPr>
                      <a:r>
                        <a:rPr sz="1400" dirty="0">
                          <a:latin typeface="BIZ UDPゴシック" panose="020B0400000000000000" pitchFamily="50" charset="-128"/>
                          <a:ea typeface="BIZ UDPゴシック" panose="020B0400000000000000" pitchFamily="50" charset="-128"/>
                          <a:cs typeface="VL PGothic"/>
                        </a:rPr>
                        <a:t>3.27</a:t>
                      </a:r>
                      <a:endParaRPr sz="1400">
                        <a:latin typeface="BIZ UDPゴシック" panose="020B0400000000000000" pitchFamily="50" charset="-128"/>
                        <a:ea typeface="BIZ UDPゴシック" panose="020B0400000000000000" pitchFamily="50" charset="-128"/>
                        <a:cs typeface="VL PGothic"/>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5715" algn="ctr">
                        <a:lnSpc>
                          <a:spcPct val="100000"/>
                        </a:lnSpc>
                        <a:spcBef>
                          <a:spcPts val="370"/>
                        </a:spcBef>
                      </a:pPr>
                      <a:r>
                        <a:rPr sz="1400" spc="10" dirty="0">
                          <a:latin typeface="BIZ UDPゴシック" panose="020B0400000000000000" pitchFamily="50" charset="-128"/>
                          <a:ea typeface="BIZ UDPゴシック" panose="020B0400000000000000" pitchFamily="50" charset="-128"/>
                          <a:cs typeface="VL PGothic"/>
                        </a:rPr>
                        <a:t>1.8</a:t>
                      </a:r>
                      <a:endParaRPr sz="1400">
                        <a:latin typeface="BIZ UDPゴシック" panose="020B0400000000000000" pitchFamily="50" charset="-128"/>
                        <a:ea typeface="BIZ UDPゴシック" panose="020B0400000000000000" pitchFamily="50" charset="-128"/>
                        <a:cs typeface="VL PGothic"/>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extLst>
                  <a:ext uri="{0D108BD9-81ED-4DB2-BD59-A6C34878D82A}">
                    <a16:rowId xmlns:a16="http://schemas.microsoft.com/office/drawing/2014/main" val="10003"/>
                  </a:ext>
                </a:extLst>
              </a:tr>
              <a:tr h="518159">
                <a:tc>
                  <a:txBody>
                    <a:bodyPr/>
                    <a:lstStyle/>
                    <a:p>
                      <a:pPr marL="91440">
                        <a:lnSpc>
                          <a:spcPct val="100000"/>
                        </a:lnSpc>
                        <a:spcBef>
                          <a:spcPts val="370"/>
                        </a:spcBef>
                      </a:pPr>
                      <a:r>
                        <a:rPr sz="1400" spc="-325" dirty="0">
                          <a:latin typeface="BIZ UDPゴシック" panose="020B0400000000000000" pitchFamily="50" charset="-128"/>
                          <a:ea typeface="BIZ UDPゴシック" panose="020B0400000000000000" pitchFamily="50" charset="-128"/>
                          <a:cs typeface="VL PGothic"/>
                        </a:rPr>
                        <a:t>グ</a:t>
                      </a:r>
                      <a:r>
                        <a:rPr sz="1400" spc="-275" dirty="0">
                          <a:latin typeface="BIZ UDPゴシック" panose="020B0400000000000000" pitchFamily="50" charset="-128"/>
                          <a:ea typeface="BIZ UDPゴシック" panose="020B0400000000000000" pitchFamily="50" charset="-128"/>
                          <a:cs typeface="VL PGothic"/>
                        </a:rPr>
                        <a:t>ル</a:t>
                      </a:r>
                      <a:r>
                        <a:rPr sz="1400" spc="-360" dirty="0">
                          <a:latin typeface="BIZ UDPゴシック" panose="020B0400000000000000" pitchFamily="50" charset="-128"/>
                          <a:ea typeface="BIZ UDPゴシック" panose="020B0400000000000000" pitchFamily="50" charset="-128"/>
                          <a:cs typeface="VL PGothic"/>
                        </a:rPr>
                        <a:t>コ</a:t>
                      </a:r>
                      <a:r>
                        <a:rPr sz="1400" spc="-370" dirty="0">
                          <a:latin typeface="BIZ UDPゴシック" panose="020B0400000000000000" pitchFamily="50" charset="-128"/>
                          <a:ea typeface="BIZ UDPゴシック" panose="020B0400000000000000" pitchFamily="50" charset="-128"/>
                          <a:cs typeface="VL PGothic"/>
                        </a:rPr>
                        <a:t>ー</a:t>
                      </a:r>
                      <a:r>
                        <a:rPr sz="1400" spc="-345" dirty="0">
                          <a:latin typeface="BIZ UDPゴシック" panose="020B0400000000000000" pitchFamily="50" charset="-128"/>
                          <a:ea typeface="BIZ UDPゴシック" panose="020B0400000000000000" pitchFamily="50" charset="-128"/>
                          <a:cs typeface="VL PGothic"/>
                        </a:rPr>
                        <a:t>ス</a:t>
                      </a:r>
                      <a:r>
                        <a:rPr sz="1400" spc="-395" dirty="0">
                          <a:latin typeface="BIZ UDPゴシック" panose="020B0400000000000000" pitchFamily="50" charset="-128"/>
                          <a:ea typeface="BIZ UDPゴシック" panose="020B0400000000000000" pitchFamily="50" charset="-128"/>
                          <a:cs typeface="VL PGothic"/>
                        </a:rPr>
                        <a:t>コ</a:t>
                      </a:r>
                      <a:r>
                        <a:rPr sz="1400" spc="-405" dirty="0">
                          <a:latin typeface="BIZ UDPゴシック" panose="020B0400000000000000" pitchFamily="50" charset="-128"/>
                          <a:ea typeface="BIZ UDPゴシック" panose="020B0400000000000000" pitchFamily="50" charset="-128"/>
                          <a:cs typeface="VL PGothic"/>
                        </a:rPr>
                        <a:t>ス</a:t>
                      </a:r>
                      <a:r>
                        <a:rPr sz="1400" spc="-420" dirty="0">
                          <a:latin typeface="BIZ UDPゴシック" panose="020B0400000000000000" pitchFamily="50" charset="-128"/>
                          <a:ea typeface="BIZ UDPゴシック" panose="020B0400000000000000" pitchFamily="50" charset="-128"/>
                          <a:cs typeface="VL PGothic"/>
                        </a:rPr>
                        <a:t>ト</a:t>
                      </a:r>
                      <a:r>
                        <a:rPr sz="1400" spc="-25" dirty="0">
                          <a:latin typeface="BIZ UDPゴシック" panose="020B0400000000000000" pitchFamily="50" charset="-128"/>
                          <a:ea typeface="BIZ UDPゴシック" panose="020B0400000000000000" pitchFamily="50" charset="-128"/>
                          <a:cs typeface="VL PGothic"/>
                        </a:rPr>
                        <a:t>/kg</a:t>
                      </a:r>
                      <a:r>
                        <a:rPr sz="1400" spc="-160" dirty="0">
                          <a:latin typeface="BIZ UDPゴシック" panose="020B0400000000000000" pitchFamily="50" charset="-128"/>
                          <a:ea typeface="BIZ UDPゴシック" panose="020B0400000000000000" pitchFamily="50" charset="-128"/>
                          <a:cs typeface="VL PGothic"/>
                        </a:rPr>
                        <a:t>既に</a:t>
                      </a:r>
                      <a:endParaRPr sz="1400">
                        <a:latin typeface="BIZ UDPゴシック" panose="020B0400000000000000" pitchFamily="50" charset="-128"/>
                        <a:ea typeface="BIZ UDPゴシック" panose="020B0400000000000000" pitchFamily="50" charset="-128"/>
                        <a:cs typeface="VL PGothic"/>
                      </a:endParaRPr>
                    </a:p>
                    <a:p>
                      <a:pPr marL="91440">
                        <a:lnSpc>
                          <a:spcPct val="100000"/>
                        </a:lnSpc>
                      </a:pPr>
                      <a:r>
                        <a:rPr sz="1400" spc="-15" dirty="0">
                          <a:latin typeface="BIZ UDPゴシック" panose="020B0400000000000000" pitchFamily="50" charset="-128"/>
                          <a:ea typeface="BIZ UDPゴシック" panose="020B0400000000000000" pitchFamily="50" charset="-128"/>
                          <a:cs typeface="VL PGothic"/>
                        </a:rPr>
                        <a:t>（40</a:t>
                      </a:r>
                      <a:r>
                        <a:rPr sz="1400" spc="-10" dirty="0">
                          <a:latin typeface="BIZ UDPゴシック" panose="020B0400000000000000" pitchFamily="50" charset="-128"/>
                          <a:ea typeface="BIZ UDPゴシック" panose="020B0400000000000000" pitchFamily="50" charset="-128"/>
                          <a:cs typeface="VL PGothic"/>
                        </a:rPr>
                        <a:t>円</a:t>
                      </a:r>
                      <a:r>
                        <a:rPr sz="1400" spc="-35" dirty="0">
                          <a:latin typeface="BIZ UDPゴシック" panose="020B0400000000000000" pitchFamily="50" charset="-128"/>
                          <a:ea typeface="BIZ UDPゴシック" panose="020B0400000000000000" pitchFamily="50" charset="-128"/>
                          <a:cs typeface="VL PGothic"/>
                        </a:rPr>
                        <a:t>/kg-</a:t>
                      </a:r>
                      <a:r>
                        <a:rPr sz="1400" spc="-325" dirty="0">
                          <a:latin typeface="BIZ UDPゴシック" panose="020B0400000000000000" pitchFamily="50" charset="-128"/>
                          <a:ea typeface="BIZ UDPゴシック" panose="020B0400000000000000" pitchFamily="50" charset="-128"/>
                          <a:cs typeface="VL PGothic"/>
                        </a:rPr>
                        <a:t>グ</a:t>
                      </a:r>
                      <a:r>
                        <a:rPr sz="1400" spc="-275" dirty="0">
                          <a:latin typeface="BIZ UDPゴシック" panose="020B0400000000000000" pitchFamily="50" charset="-128"/>
                          <a:ea typeface="BIZ UDPゴシック" panose="020B0400000000000000" pitchFamily="50" charset="-128"/>
                          <a:cs typeface="VL PGothic"/>
                        </a:rPr>
                        <a:t>ル</a:t>
                      </a:r>
                      <a:r>
                        <a:rPr sz="1400" spc="-360" dirty="0">
                          <a:latin typeface="BIZ UDPゴシック" panose="020B0400000000000000" pitchFamily="50" charset="-128"/>
                          <a:ea typeface="BIZ UDPゴシック" panose="020B0400000000000000" pitchFamily="50" charset="-128"/>
                          <a:cs typeface="VL PGothic"/>
                        </a:rPr>
                        <a:t>コ</a:t>
                      </a:r>
                      <a:r>
                        <a:rPr sz="1400" spc="-370" dirty="0">
                          <a:latin typeface="BIZ UDPゴシック" panose="020B0400000000000000" pitchFamily="50" charset="-128"/>
                          <a:ea typeface="BIZ UDPゴシック" panose="020B0400000000000000" pitchFamily="50" charset="-128"/>
                          <a:cs typeface="VL PGothic"/>
                        </a:rPr>
                        <a:t>ー</a:t>
                      </a:r>
                      <a:r>
                        <a:rPr sz="1400" spc="-345" dirty="0">
                          <a:latin typeface="BIZ UDPゴシック" panose="020B0400000000000000" pitchFamily="50" charset="-128"/>
                          <a:ea typeface="BIZ UDPゴシック" panose="020B0400000000000000" pitchFamily="50" charset="-128"/>
                          <a:cs typeface="VL PGothic"/>
                        </a:rPr>
                        <a:t>ス</a:t>
                      </a:r>
                      <a:r>
                        <a:rPr sz="1400" spc="-10" dirty="0">
                          <a:latin typeface="BIZ UDPゴシック" panose="020B0400000000000000" pitchFamily="50" charset="-128"/>
                          <a:ea typeface="BIZ UDPゴシック" panose="020B0400000000000000" pitchFamily="50" charset="-128"/>
                          <a:cs typeface="VL PGothic"/>
                        </a:rPr>
                        <a:t>）</a:t>
                      </a:r>
                      <a:endParaRPr sz="1400">
                        <a:latin typeface="BIZ UDPゴシック" panose="020B0400000000000000" pitchFamily="50" charset="-128"/>
                        <a:ea typeface="BIZ UDPゴシック" panose="020B0400000000000000" pitchFamily="50" charset="-128"/>
                        <a:cs typeface="VL PGothic"/>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1905" algn="ctr">
                        <a:lnSpc>
                          <a:spcPct val="100000"/>
                        </a:lnSpc>
                        <a:spcBef>
                          <a:spcPts val="1210"/>
                        </a:spcBef>
                      </a:pPr>
                      <a:r>
                        <a:rPr sz="1400" spc="-20" dirty="0">
                          <a:latin typeface="BIZ UDPゴシック" panose="020B0400000000000000" pitchFamily="50" charset="-128"/>
                          <a:ea typeface="BIZ UDPゴシック" panose="020B0400000000000000" pitchFamily="50" charset="-128"/>
                          <a:cs typeface="VL PGothic"/>
                        </a:rPr>
                        <a:t>116</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3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1210"/>
                        </a:spcBef>
                      </a:pPr>
                      <a:r>
                        <a:rPr sz="1400" spc="-20" dirty="0">
                          <a:latin typeface="BIZ UDPゴシック" panose="020B0400000000000000" pitchFamily="50" charset="-128"/>
                          <a:ea typeface="BIZ UDPゴシック" panose="020B0400000000000000" pitchFamily="50" charset="-128"/>
                          <a:cs typeface="VL PGothic"/>
                        </a:rPr>
                        <a:t>111</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3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210"/>
                        </a:spcBef>
                      </a:pPr>
                      <a:r>
                        <a:rPr sz="1400" spc="-20" dirty="0">
                          <a:latin typeface="BIZ UDPゴシック" panose="020B0400000000000000" pitchFamily="50" charset="-128"/>
                          <a:ea typeface="BIZ UDPゴシック" panose="020B0400000000000000" pitchFamily="50" charset="-128"/>
                          <a:cs typeface="VL PGothic"/>
                        </a:rPr>
                        <a:t>131</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3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5715" algn="ctr">
                        <a:lnSpc>
                          <a:spcPct val="100000"/>
                        </a:lnSpc>
                        <a:spcBef>
                          <a:spcPts val="1210"/>
                        </a:spcBef>
                      </a:pPr>
                      <a:r>
                        <a:rPr sz="1400" spc="-20" dirty="0">
                          <a:latin typeface="BIZ UDPゴシック" panose="020B0400000000000000" pitchFamily="50" charset="-128"/>
                          <a:ea typeface="BIZ UDPゴシック" panose="020B0400000000000000" pitchFamily="50" charset="-128"/>
                          <a:cs typeface="VL PGothic"/>
                        </a:rPr>
                        <a:t>74</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3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extLst>
                  <a:ext uri="{0D108BD9-81ED-4DB2-BD59-A6C34878D82A}">
                    <a16:rowId xmlns:a16="http://schemas.microsoft.com/office/drawing/2014/main" val="10004"/>
                  </a:ext>
                </a:extLst>
              </a:tr>
              <a:tr h="518147">
                <a:tc>
                  <a:txBody>
                    <a:bodyPr/>
                    <a:lstStyle/>
                    <a:p>
                      <a:pPr marL="91440">
                        <a:lnSpc>
                          <a:spcPct val="100000"/>
                        </a:lnSpc>
                        <a:spcBef>
                          <a:spcPts val="370"/>
                        </a:spcBef>
                      </a:pPr>
                      <a:r>
                        <a:rPr sz="1400" spc="-325" dirty="0">
                          <a:latin typeface="BIZ UDPゴシック" panose="020B0400000000000000" pitchFamily="50" charset="-128"/>
                          <a:ea typeface="BIZ UDPゴシック" panose="020B0400000000000000" pitchFamily="50" charset="-128"/>
                          <a:cs typeface="VL PGothic"/>
                        </a:rPr>
                        <a:t>グ</a:t>
                      </a:r>
                      <a:r>
                        <a:rPr sz="1400" spc="-280" dirty="0">
                          <a:latin typeface="BIZ UDPゴシック" panose="020B0400000000000000" pitchFamily="50" charset="-128"/>
                          <a:ea typeface="BIZ UDPゴシック" panose="020B0400000000000000" pitchFamily="50" charset="-128"/>
                          <a:cs typeface="VL PGothic"/>
                        </a:rPr>
                        <a:t>ル</a:t>
                      </a:r>
                      <a:r>
                        <a:rPr sz="1400" spc="-355" dirty="0">
                          <a:latin typeface="BIZ UDPゴシック" panose="020B0400000000000000" pitchFamily="50" charset="-128"/>
                          <a:ea typeface="BIZ UDPゴシック" panose="020B0400000000000000" pitchFamily="50" charset="-128"/>
                          <a:cs typeface="VL PGothic"/>
                        </a:rPr>
                        <a:t>コ</a:t>
                      </a:r>
                      <a:r>
                        <a:rPr sz="1400" spc="-365" dirty="0">
                          <a:latin typeface="BIZ UDPゴシック" panose="020B0400000000000000" pitchFamily="50" charset="-128"/>
                          <a:ea typeface="BIZ UDPゴシック" panose="020B0400000000000000" pitchFamily="50" charset="-128"/>
                          <a:cs typeface="VL PGothic"/>
                        </a:rPr>
                        <a:t>ー</a:t>
                      </a:r>
                      <a:r>
                        <a:rPr sz="1400" spc="-350" dirty="0">
                          <a:latin typeface="BIZ UDPゴシック" panose="020B0400000000000000" pitchFamily="50" charset="-128"/>
                          <a:ea typeface="BIZ UDPゴシック" panose="020B0400000000000000" pitchFamily="50" charset="-128"/>
                          <a:cs typeface="VL PGothic"/>
                        </a:rPr>
                        <a:t>ス</a:t>
                      </a:r>
                      <a:r>
                        <a:rPr sz="1400" spc="-390" dirty="0">
                          <a:latin typeface="BIZ UDPゴシック" panose="020B0400000000000000" pitchFamily="50" charset="-128"/>
                          <a:ea typeface="BIZ UDPゴシック" panose="020B0400000000000000" pitchFamily="50" charset="-128"/>
                          <a:cs typeface="VL PGothic"/>
                        </a:rPr>
                        <a:t>コ</a:t>
                      </a:r>
                      <a:r>
                        <a:rPr sz="1400" spc="-405" dirty="0">
                          <a:latin typeface="BIZ UDPゴシック" panose="020B0400000000000000" pitchFamily="50" charset="-128"/>
                          <a:ea typeface="BIZ UDPゴシック" panose="020B0400000000000000" pitchFamily="50" charset="-128"/>
                          <a:cs typeface="VL PGothic"/>
                        </a:rPr>
                        <a:t>ス</a:t>
                      </a:r>
                      <a:r>
                        <a:rPr sz="1400" spc="-415" dirty="0">
                          <a:latin typeface="BIZ UDPゴシック" panose="020B0400000000000000" pitchFamily="50" charset="-128"/>
                          <a:ea typeface="BIZ UDPゴシック" panose="020B0400000000000000" pitchFamily="50" charset="-128"/>
                          <a:cs typeface="VL PGothic"/>
                        </a:rPr>
                        <a:t>ト</a:t>
                      </a:r>
                      <a:r>
                        <a:rPr sz="1400" spc="-20" dirty="0">
                          <a:latin typeface="BIZ UDPゴシック" panose="020B0400000000000000" pitchFamily="50" charset="-128"/>
                          <a:ea typeface="BIZ UDPゴシック" panose="020B0400000000000000" pitchFamily="50" charset="-128"/>
                          <a:cs typeface="VL PGothic"/>
                        </a:rPr>
                        <a:t>/kg</a:t>
                      </a:r>
                      <a:endParaRPr sz="1400">
                        <a:latin typeface="BIZ UDPゴシック" panose="020B0400000000000000" pitchFamily="50" charset="-128"/>
                        <a:ea typeface="BIZ UDPゴシック" panose="020B0400000000000000" pitchFamily="50" charset="-128"/>
                        <a:cs typeface="VL PGothic"/>
                      </a:endParaRPr>
                    </a:p>
                    <a:p>
                      <a:pPr marL="91440">
                        <a:lnSpc>
                          <a:spcPct val="100000"/>
                        </a:lnSpc>
                      </a:pPr>
                      <a:r>
                        <a:rPr sz="1400" spc="-15" dirty="0">
                          <a:latin typeface="BIZ UDPゴシック" panose="020B0400000000000000" pitchFamily="50" charset="-128"/>
                          <a:ea typeface="BIZ UDPゴシック" panose="020B0400000000000000" pitchFamily="50" charset="-128"/>
                          <a:cs typeface="VL PGothic"/>
                        </a:rPr>
                        <a:t>（20</a:t>
                      </a:r>
                      <a:r>
                        <a:rPr sz="1400" spc="-10" dirty="0">
                          <a:latin typeface="BIZ UDPゴシック" panose="020B0400000000000000" pitchFamily="50" charset="-128"/>
                          <a:ea typeface="BIZ UDPゴシック" panose="020B0400000000000000" pitchFamily="50" charset="-128"/>
                          <a:cs typeface="VL PGothic"/>
                        </a:rPr>
                        <a:t>円</a:t>
                      </a:r>
                      <a:r>
                        <a:rPr sz="1400" spc="-35" dirty="0">
                          <a:latin typeface="BIZ UDPゴシック" panose="020B0400000000000000" pitchFamily="50" charset="-128"/>
                          <a:ea typeface="BIZ UDPゴシック" panose="020B0400000000000000" pitchFamily="50" charset="-128"/>
                          <a:cs typeface="VL PGothic"/>
                        </a:rPr>
                        <a:t>/kg-</a:t>
                      </a:r>
                      <a:r>
                        <a:rPr sz="1400" spc="-325" dirty="0">
                          <a:latin typeface="BIZ UDPゴシック" panose="020B0400000000000000" pitchFamily="50" charset="-128"/>
                          <a:ea typeface="BIZ UDPゴシック" panose="020B0400000000000000" pitchFamily="50" charset="-128"/>
                          <a:cs typeface="VL PGothic"/>
                        </a:rPr>
                        <a:t>グ</a:t>
                      </a:r>
                      <a:r>
                        <a:rPr sz="1400" spc="-275" dirty="0">
                          <a:latin typeface="BIZ UDPゴシック" panose="020B0400000000000000" pitchFamily="50" charset="-128"/>
                          <a:ea typeface="BIZ UDPゴシック" panose="020B0400000000000000" pitchFamily="50" charset="-128"/>
                          <a:cs typeface="VL PGothic"/>
                        </a:rPr>
                        <a:t>ル</a:t>
                      </a:r>
                      <a:r>
                        <a:rPr sz="1400" spc="-360" dirty="0">
                          <a:latin typeface="BIZ UDPゴシック" panose="020B0400000000000000" pitchFamily="50" charset="-128"/>
                          <a:ea typeface="BIZ UDPゴシック" panose="020B0400000000000000" pitchFamily="50" charset="-128"/>
                          <a:cs typeface="VL PGothic"/>
                        </a:rPr>
                        <a:t>コ</a:t>
                      </a:r>
                      <a:r>
                        <a:rPr sz="1400" spc="-370" dirty="0">
                          <a:latin typeface="BIZ UDPゴシック" panose="020B0400000000000000" pitchFamily="50" charset="-128"/>
                          <a:ea typeface="BIZ UDPゴシック" panose="020B0400000000000000" pitchFamily="50" charset="-128"/>
                          <a:cs typeface="VL PGothic"/>
                        </a:rPr>
                        <a:t>ー</a:t>
                      </a:r>
                      <a:r>
                        <a:rPr sz="1400" spc="-345" dirty="0">
                          <a:latin typeface="BIZ UDPゴシック" panose="020B0400000000000000" pitchFamily="50" charset="-128"/>
                          <a:ea typeface="BIZ UDPゴシック" panose="020B0400000000000000" pitchFamily="50" charset="-128"/>
                          <a:cs typeface="VL PGothic"/>
                        </a:rPr>
                        <a:t>ス</a:t>
                      </a:r>
                      <a:r>
                        <a:rPr sz="1400" spc="-10" dirty="0">
                          <a:latin typeface="BIZ UDPゴシック" panose="020B0400000000000000" pitchFamily="50" charset="-128"/>
                          <a:ea typeface="BIZ UDPゴシック" panose="020B0400000000000000" pitchFamily="50" charset="-128"/>
                          <a:cs typeface="VL PGothic"/>
                        </a:rPr>
                        <a:t>）</a:t>
                      </a:r>
                      <a:endParaRPr sz="1400">
                        <a:latin typeface="BIZ UDPゴシック" panose="020B0400000000000000" pitchFamily="50" charset="-128"/>
                        <a:ea typeface="BIZ UDPゴシック" panose="020B0400000000000000" pitchFamily="50" charset="-128"/>
                        <a:cs typeface="VL PGothic"/>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1905" algn="ctr">
                        <a:lnSpc>
                          <a:spcPct val="100000"/>
                        </a:lnSpc>
                        <a:spcBef>
                          <a:spcPts val="1210"/>
                        </a:spcBef>
                      </a:pPr>
                      <a:r>
                        <a:rPr sz="1400" spc="-20" dirty="0">
                          <a:latin typeface="BIZ UDPゴシック" panose="020B0400000000000000" pitchFamily="50" charset="-128"/>
                          <a:ea typeface="BIZ UDPゴシック" panose="020B0400000000000000" pitchFamily="50" charset="-128"/>
                          <a:cs typeface="VL PGothic"/>
                        </a:rPr>
                        <a:t>58</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3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1210"/>
                        </a:spcBef>
                      </a:pPr>
                      <a:r>
                        <a:rPr sz="1400" spc="-20" dirty="0">
                          <a:latin typeface="BIZ UDPゴシック" panose="020B0400000000000000" pitchFamily="50" charset="-128"/>
                          <a:ea typeface="BIZ UDPゴシック" panose="020B0400000000000000" pitchFamily="50" charset="-128"/>
                          <a:cs typeface="VL PGothic"/>
                        </a:rPr>
                        <a:t>56</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3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210"/>
                        </a:spcBef>
                      </a:pPr>
                      <a:r>
                        <a:rPr sz="1400" spc="-20" dirty="0">
                          <a:latin typeface="BIZ UDPゴシック" panose="020B0400000000000000" pitchFamily="50" charset="-128"/>
                          <a:ea typeface="BIZ UDPゴシック" panose="020B0400000000000000" pitchFamily="50" charset="-128"/>
                          <a:cs typeface="VL PGothic"/>
                        </a:rPr>
                        <a:t>65</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3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15" algn="ctr">
                        <a:lnSpc>
                          <a:spcPct val="100000"/>
                        </a:lnSpc>
                        <a:spcBef>
                          <a:spcPts val="1210"/>
                        </a:spcBef>
                      </a:pPr>
                      <a:r>
                        <a:rPr sz="1400" spc="-20" dirty="0">
                          <a:latin typeface="BIZ UDPゴシック" panose="020B0400000000000000" pitchFamily="50" charset="-128"/>
                          <a:ea typeface="BIZ UDPゴシック" panose="020B0400000000000000" pitchFamily="50" charset="-128"/>
                          <a:cs typeface="VL PGothic"/>
                        </a:rPr>
                        <a:t>37</a:t>
                      </a:r>
                      <a:r>
                        <a:rPr sz="1400" spc="-10" dirty="0">
                          <a:latin typeface="BIZ UDPゴシック" panose="020B0400000000000000" pitchFamily="50" charset="-128"/>
                          <a:ea typeface="BIZ UDPゴシック" panose="020B0400000000000000" pitchFamily="50" charset="-128"/>
                          <a:cs typeface="VL PGothic"/>
                        </a:rPr>
                        <a:t>円</a:t>
                      </a:r>
                      <a:endParaRPr sz="1400" dirty="0">
                        <a:latin typeface="BIZ UDPゴシック" panose="020B0400000000000000" pitchFamily="50" charset="-128"/>
                        <a:ea typeface="BIZ UDPゴシック" panose="020B0400000000000000" pitchFamily="50" charset="-128"/>
                        <a:cs typeface="VL PGothic"/>
                      </a:endParaRPr>
                    </a:p>
                  </a:txBody>
                  <a:tcPr marL="0" marR="0" marT="153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extLst>
                  <a:ext uri="{0D108BD9-81ED-4DB2-BD59-A6C34878D82A}">
                    <a16:rowId xmlns:a16="http://schemas.microsoft.com/office/drawing/2014/main" val="10005"/>
                  </a:ext>
                </a:extLst>
              </a:tr>
            </a:tbl>
          </a:graphicData>
        </a:graphic>
      </p:graphicFrame>
      <p:grpSp>
        <p:nvGrpSpPr>
          <p:cNvPr id="18" name="object 7">
            <a:extLst>
              <a:ext uri="{FF2B5EF4-FFF2-40B4-BE49-F238E27FC236}">
                <a16:creationId xmlns:a16="http://schemas.microsoft.com/office/drawing/2014/main" id="{E331B8F1-D1D2-435E-890D-3A219882F6EB}"/>
              </a:ext>
            </a:extLst>
          </p:cNvPr>
          <p:cNvGrpSpPr/>
          <p:nvPr/>
        </p:nvGrpSpPr>
        <p:grpSpPr>
          <a:xfrm>
            <a:off x="4178535" y="2193850"/>
            <a:ext cx="2640330" cy="1036319"/>
            <a:chOff x="2763392" y="2175764"/>
            <a:chExt cx="2640330" cy="1036319"/>
          </a:xfrm>
        </p:grpSpPr>
        <p:sp>
          <p:nvSpPr>
            <p:cNvPr id="21" name="object 8">
              <a:extLst>
                <a:ext uri="{FF2B5EF4-FFF2-40B4-BE49-F238E27FC236}">
                  <a16:creationId xmlns:a16="http://schemas.microsoft.com/office/drawing/2014/main" id="{89CD5FCD-E12D-4F3F-8C80-65AEE492D5DC}"/>
                </a:ext>
              </a:extLst>
            </p:cNvPr>
            <p:cNvSpPr/>
            <p:nvPr/>
          </p:nvSpPr>
          <p:spPr>
            <a:xfrm>
              <a:off x="2763393" y="2175763"/>
              <a:ext cx="2640330" cy="518159"/>
            </a:xfrm>
            <a:custGeom>
              <a:avLst/>
              <a:gdLst/>
              <a:ahLst/>
              <a:cxnLst/>
              <a:rect l="l" t="t" r="r" b="b"/>
              <a:pathLst>
                <a:path w="2640329" h="518160">
                  <a:moveTo>
                    <a:pt x="2639885" y="0"/>
                  </a:moveTo>
                  <a:lnTo>
                    <a:pt x="1440180" y="0"/>
                  </a:lnTo>
                  <a:lnTo>
                    <a:pt x="0" y="0"/>
                  </a:lnTo>
                  <a:lnTo>
                    <a:pt x="0" y="518160"/>
                  </a:lnTo>
                  <a:lnTo>
                    <a:pt x="1440180" y="518160"/>
                  </a:lnTo>
                  <a:lnTo>
                    <a:pt x="2639885" y="518160"/>
                  </a:lnTo>
                  <a:lnTo>
                    <a:pt x="2639885" y="0"/>
                  </a:lnTo>
                  <a:close/>
                </a:path>
              </a:pathLst>
            </a:custGeom>
            <a:solidFill>
              <a:srgbClr val="EAEEF7"/>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2" name="object 9">
              <a:extLst>
                <a:ext uri="{FF2B5EF4-FFF2-40B4-BE49-F238E27FC236}">
                  <a16:creationId xmlns:a16="http://schemas.microsoft.com/office/drawing/2014/main" id="{9D96CEE2-5821-4575-AE43-55365B0BEAA1}"/>
                </a:ext>
              </a:extLst>
            </p:cNvPr>
            <p:cNvSpPr/>
            <p:nvPr/>
          </p:nvSpPr>
          <p:spPr>
            <a:xfrm>
              <a:off x="2763393" y="2693923"/>
              <a:ext cx="2640330" cy="518159"/>
            </a:xfrm>
            <a:custGeom>
              <a:avLst/>
              <a:gdLst/>
              <a:ahLst/>
              <a:cxnLst/>
              <a:rect l="l" t="t" r="r" b="b"/>
              <a:pathLst>
                <a:path w="2640329" h="518160">
                  <a:moveTo>
                    <a:pt x="2639885" y="0"/>
                  </a:moveTo>
                  <a:lnTo>
                    <a:pt x="1440180" y="0"/>
                  </a:lnTo>
                  <a:lnTo>
                    <a:pt x="0" y="0"/>
                  </a:lnTo>
                  <a:lnTo>
                    <a:pt x="0" y="518160"/>
                  </a:lnTo>
                  <a:lnTo>
                    <a:pt x="1440180" y="518160"/>
                  </a:lnTo>
                  <a:lnTo>
                    <a:pt x="2639885" y="518160"/>
                  </a:lnTo>
                  <a:lnTo>
                    <a:pt x="2639885" y="0"/>
                  </a:lnTo>
                  <a:close/>
                </a:path>
              </a:pathLst>
            </a:custGeom>
            <a:solidFill>
              <a:srgbClr val="D2DEEE"/>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grpSp>
        <p:nvGrpSpPr>
          <p:cNvPr id="23" name="object 10">
            <a:extLst>
              <a:ext uri="{FF2B5EF4-FFF2-40B4-BE49-F238E27FC236}">
                <a16:creationId xmlns:a16="http://schemas.microsoft.com/office/drawing/2014/main" id="{E2E6F1FB-8CB1-4647-8F92-9ADCBE3C065C}"/>
              </a:ext>
            </a:extLst>
          </p:cNvPr>
          <p:cNvGrpSpPr/>
          <p:nvPr/>
        </p:nvGrpSpPr>
        <p:grpSpPr>
          <a:xfrm>
            <a:off x="8003395" y="2193850"/>
            <a:ext cx="2232660" cy="1036319"/>
            <a:chOff x="6588252" y="2175764"/>
            <a:chExt cx="2232660" cy="1036319"/>
          </a:xfrm>
        </p:grpSpPr>
        <p:sp>
          <p:nvSpPr>
            <p:cNvPr id="24" name="object 11">
              <a:extLst>
                <a:ext uri="{FF2B5EF4-FFF2-40B4-BE49-F238E27FC236}">
                  <a16:creationId xmlns:a16="http://schemas.microsoft.com/office/drawing/2014/main" id="{EF6DCA0A-6934-4EBE-93A3-68974A487AC3}"/>
                </a:ext>
              </a:extLst>
            </p:cNvPr>
            <p:cNvSpPr/>
            <p:nvPr/>
          </p:nvSpPr>
          <p:spPr>
            <a:xfrm>
              <a:off x="6588252" y="2175763"/>
              <a:ext cx="2232660" cy="518159"/>
            </a:xfrm>
            <a:custGeom>
              <a:avLst/>
              <a:gdLst/>
              <a:ahLst/>
              <a:cxnLst/>
              <a:rect l="l" t="t" r="r" b="b"/>
              <a:pathLst>
                <a:path w="2232659" h="518160">
                  <a:moveTo>
                    <a:pt x="1080122" y="0"/>
                  </a:moveTo>
                  <a:lnTo>
                    <a:pt x="0" y="0"/>
                  </a:lnTo>
                  <a:lnTo>
                    <a:pt x="0" y="518160"/>
                  </a:lnTo>
                  <a:lnTo>
                    <a:pt x="1080122" y="518160"/>
                  </a:lnTo>
                  <a:lnTo>
                    <a:pt x="1080122" y="0"/>
                  </a:lnTo>
                  <a:close/>
                </a:path>
                <a:path w="2232659" h="518160">
                  <a:moveTo>
                    <a:pt x="2232266" y="0"/>
                  </a:moveTo>
                  <a:lnTo>
                    <a:pt x="1080135" y="0"/>
                  </a:lnTo>
                  <a:lnTo>
                    <a:pt x="1080135" y="518160"/>
                  </a:lnTo>
                  <a:lnTo>
                    <a:pt x="2232266" y="518160"/>
                  </a:lnTo>
                  <a:lnTo>
                    <a:pt x="2232266" y="0"/>
                  </a:lnTo>
                  <a:close/>
                </a:path>
              </a:pathLst>
            </a:custGeom>
            <a:solidFill>
              <a:srgbClr val="EAEEF7"/>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5" name="object 12">
              <a:extLst>
                <a:ext uri="{FF2B5EF4-FFF2-40B4-BE49-F238E27FC236}">
                  <a16:creationId xmlns:a16="http://schemas.microsoft.com/office/drawing/2014/main" id="{BEB6D900-AF3A-40F9-9B56-02B5B1BFC044}"/>
                </a:ext>
              </a:extLst>
            </p:cNvPr>
            <p:cNvSpPr/>
            <p:nvPr/>
          </p:nvSpPr>
          <p:spPr>
            <a:xfrm>
              <a:off x="6588252" y="2693923"/>
              <a:ext cx="2232660" cy="518159"/>
            </a:xfrm>
            <a:custGeom>
              <a:avLst/>
              <a:gdLst/>
              <a:ahLst/>
              <a:cxnLst/>
              <a:rect l="l" t="t" r="r" b="b"/>
              <a:pathLst>
                <a:path w="2232659" h="518160">
                  <a:moveTo>
                    <a:pt x="1080122" y="0"/>
                  </a:moveTo>
                  <a:lnTo>
                    <a:pt x="0" y="0"/>
                  </a:lnTo>
                  <a:lnTo>
                    <a:pt x="0" y="518160"/>
                  </a:lnTo>
                  <a:lnTo>
                    <a:pt x="1080122" y="518160"/>
                  </a:lnTo>
                  <a:lnTo>
                    <a:pt x="1080122" y="0"/>
                  </a:lnTo>
                  <a:close/>
                </a:path>
                <a:path w="2232659" h="518160">
                  <a:moveTo>
                    <a:pt x="2232266" y="0"/>
                  </a:moveTo>
                  <a:lnTo>
                    <a:pt x="1080135" y="0"/>
                  </a:lnTo>
                  <a:lnTo>
                    <a:pt x="1080135" y="518160"/>
                  </a:lnTo>
                  <a:lnTo>
                    <a:pt x="2232266" y="518160"/>
                  </a:lnTo>
                  <a:lnTo>
                    <a:pt x="2232266" y="0"/>
                  </a:lnTo>
                  <a:close/>
                </a:path>
              </a:pathLst>
            </a:custGeom>
            <a:solidFill>
              <a:srgbClr val="D2DEEE"/>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grpSp>
        <p:nvGrpSpPr>
          <p:cNvPr id="26" name="object 13">
            <a:extLst>
              <a:ext uri="{FF2B5EF4-FFF2-40B4-BE49-F238E27FC236}">
                <a16:creationId xmlns:a16="http://schemas.microsoft.com/office/drawing/2014/main" id="{352760CD-D78E-4039-BF38-6280A01F9D93}"/>
              </a:ext>
            </a:extLst>
          </p:cNvPr>
          <p:cNvGrpSpPr/>
          <p:nvPr/>
        </p:nvGrpSpPr>
        <p:grpSpPr>
          <a:xfrm>
            <a:off x="4502766" y="2288846"/>
            <a:ext cx="2115820" cy="868680"/>
            <a:chOff x="3087623" y="2270760"/>
            <a:chExt cx="2115820" cy="868680"/>
          </a:xfrm>
        </p:grpSpPr>
        <p:sp>
          <p:nvSpPr>
            <p:cNvPr id="27" name="object 14">
              <a:extLst>
                <a:ext uri="{FF2B5EF4-FFF2-40B4-BE49-F238E27FC236}">
                  <a16:creationId xmlns:a16="http://schemas.microsoft.com/office/drawing/2014/main" id="{6FE36963-86A6-4867-A4D2-292451A19EB2}"/>
                </a:ext>
              </a:extLst>
            </p:cNvPr>
            <p:cNvSpPr/>
            <p:nvPr/>
          </p:nvSpPr>
          <p:spPr>
            <a:xfrm>
              <a:off x="3101339" y="2284476"/>
              <a:ext cx="792480" cy="287020"/>
            </a:xfrm>
            <a:custGeom>
              <a:avLst/>
              <a:gdLst/>
              <a:ahLst/>
              <a:cxnLst/>
              <a:rect l="l" t="t" r="r" b="b"/>
              <a:pathLst>
                <a:path w="792479" h="287019">
                  <a:moveTo>
                    <a:pt x="0" y="143256"/>
                  </a:moveTo>
                  <a:lnTo>
                    <a:pt x="20202" y="97974"/>
                  </a:lnTo>
                  <a:lnTo>
                    <a:pt x="76456" y="58649"/>
                  </a:lnTo>
                  <a:lnTo>
                    <a:pt x="116062" y="41957"/>
                  </a:lnTo>
                  <a:lnTo>
                    <a:pt x="162232" y="27639"/>
                  </a:lnTo>
                  <a:lnTo>
                    <a:pt x="214152" y="15989"/>
                  </a:lnTo>
                  <a:lnTo>
                    <a:pt x="271003" y="7303"/>
                  </a:lnTo>
                  <a:lnTo>
                    <a:pt x="331971" y="1874"/>
                  </a:lnTo>
                  <a:lnTo>
                    <a:pt x="396239" y="0"/>
                  </a:lnTo>
                  <a:lnTo>
                    <a:pt x="460508" y="1874"/>
                  </a:lnTo>
                  <a:lnTo>
                    <a:pt x="521476" y="7303"/>
                  </a:lnTo>
                  <a:lnTo>
                    <a:pt x="578327" y="15989"/>
                  </a:lnTo>
                  <a:lnTo>
                    <a:pt x="630247" y="27639"/>
                  </a:lnTo>
                  <a:lnTo>
                    <a:pt x="676417" y="41957"/>
                  </a:lnTo>
                  <a:lnTo>
                    <a:pt x="716023" y="58649"/>
                  </a:lnTo>
                  <a:lnTo>
                    <a:pt x="772277" y="97974"/>
                  </a:lnTo>
                  <a:lnTo>
                    <a:pt x="792480" y="143256"/>
                  </a:lnTo>
                  <a:lnTo>
                    <a:pt x="787293" y="166493"/>
                  </a:lnTo>
                  <a:lnTo>
                    <a:pt x="748249" y="209091"/>
                  </a:lnTo>
                  <a:lnTo>
                    <a:pt x="676417" y="244554"/>
                  </a:lnTo>
                  <a:lnTo>
                    <a:pt x="630247" y="258872"/>
                  </a:lnTo>
                  <a:lnTo>
                    <a:pt x="578327" y="270522"/>
                  </a:lnTo>
                  <a:lnTo>
                    <a:pt x="521476" y="279208"/>
                  </a:lnTo>
                  <a:lnTo>
                    <a:pt x="460508" y="284637"/>
                  </a:lnTo>
                  <a:lnTo>
                    <a:pt x="396239" y="286512"/>
                  </a:lnTo>
                  <a:lnTo>
                    <a:pt x="331971" y="284637"/>
                  </a:lnTo>
                  <a:lnTo>
                    <a:pt x="271003" y="279208"/>
                  </a:lnTo>
                  <a:lnTo>
                    <a:pt x="214152" y="270522"/>
                  </a:lnTo>
                  <a:lnTo>
                    <a:pt x="162232" y="258872"/>
                  </a:lnTo>
                  <a:lnTo>
                    <a:pt x="116062" y="244554"/>
                  </a:lnTo>
                  <a:lnTo>
                    <a:pt x="76456" y="227862"/>
                  </a:lnTo>
                  <a:lnTo>
                    <a:pt x="20202" y="188537"/>
                  </a:lnTo>
                  <a:lnTo>
                    <a:pt x="0" y="143256"/>
                  </a:lnTo>
                  <a:close/>
                </a:path>
              </a:pathLst>
            </a:custGeom>
            <a:ln w="27431">
              <a:solidFill>
                <a:srgbClr val="FF0000"/>
              </a:solidFill>
              <a:prstDash val="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8" name="object 15">
              <a:extLst>
                <a:ext uri="{FF2B5EF4-FFF2-40B4-BE49-F238E27FC236}">
                  <a16:creationId xmlns:a16="http://schemas.microsoft.com/office/drawing/2014/main" id="{F44F124A-5FA5-47BA-B9D4-6A3C4C7FA00A}"/>
                </a:ext>
              </a:extLst>
            </p:cNvPr>
            <p:cNvSpPr/>
            <p:nvPr/>
          </p:nvSpPr>
          <p:spPr>
            <a:xfrm>
              <a:off x="3101339" y="2811780"/>
              <a:ext cx="792480" cy="289560"/>
            </a:xfrm>
            <a:custGeom>
              <a:avLst/>
              <a:gdLst/>
              <a:ahLst/>
              <a:cxnLst/>
              <a:rect l="l" t="t" r="r" b="b"/>
              <a:pathLst>
                <a:path w="792479" h="289560">
                  <a:moveTo>
                    <a:pt x="0" y="144780"/>
                  </a:moveTo>
                  <a:lnTo>
                    <a:pt x="20202" y="98999"/>
                  </a:lnTo>
                  <a:lnTo>
                    <a:pt x="76456" y="59253"/>
                  </a:lnTo>
                  <a:lnTo>
                    <a:pt x="116062" y="42386"/>
                  </a:lnTo>
                  <a:lnTo>
                    <a:pt x="162232" y="27919"/>
                  </a:lnTo>
                  <a:lnTo>
                    <a:pt x="214152" y="16150"/>
                  </a:lnTo>
                  <a:lnTo>
                    <a:pt x="271003" y="7376"/>
                  </a:lnTo>
                  <a:lnTo>
                    <a:pt x="331971" y="1893"/>
                  </a:lnTo>
                  <a:lnTo>
                    <a:pt x="396239" y="0"/>
                  </a:lnTo>
                  <a:lnTo>
                    <a:pt x="460508" y="1893"/>
                  </a:lnTo>
                  <a:lnTo>
                    <a:pt x="521476" y="7376"/>
                  </a:lnTo>
                  <a:lnTo>
                    <a:pt x="578327" y="16150"/>
                  </a:lnTo>
                  <a:lnTo>
                    <a:pt x="630247" y="27919"/>
                  </a:lnTo>
                  <a:lnTo>
                    <a:pt x="676417" y="42386"/>
                  </a:lnTo>
                  <a:lnTo>
                    <a:pt x="716023" y="59253"/>
                  </a:lnTo>
                  <a:lnTo>
                    <a:pt x="772277" y="98999"/>
                  </a:lnTo>
                  <a:lnTo>
                    <a:pt x="792480" y="144780"/>
                  </a:lnTo>
                  <a:lnTo>
                    <a:pt x="787293" y="168276"/>
                  </a:lnTo>
                  <a:lnTo>
                    <a:pt x="748249" y="211336"/>
                  </a:lnTo>
                  <a:lnTo>
                    <a:pt x="676417" y="247173"/>
                  </a:lnTo>
                  <a:lnTo>
                    <a:pt x="630247" y="261640"/>
                  </a:lnTo>
                  <a:lnTo>
                    <a:pt x="578327" y="273409"/>
                  </a:lnTo>
                  <a:lnTo>
                    <a:pt x="521476" y="282183"/>
                  </a:lnTo>
                  <a:lnTo>
                    <a:pt x="460508" y="287666"/>
                  </a:lnTo>
                  <a:lnTo>
                    <a:pt x="396239" y="289560"/>
                  </a:lnTo>
                  <a:lnTo>
                    <a:pt x="331971" y="287666"/>
                  </a:lnTo>
                  <a:lnTo>
                    <a:pt x="271003" y="282183"/>
                  </a:lnTo>
                  <a:lnTo>
                    <a:pt x="214152" y="273409"/>
                  </a:lnTo>
                  <a:lnTo>
                    <a:pt x="162232" y="261640"/>
                  </a:lnTo>
                  <a:lnTo>
                    <a:pt x="116062" y="247173"/>
                  </a:lnTo>
                  <a:lnTo>
                    <a:pt x="76456" y="230306"/>
                  </a:lnTo>
                  <a:lnTo>
                    <a:pt x="20202" y="190560"/>
                  </a:lnTo>
                  <a:lnTo>
                    <a:pt x="0" y="144780"/>
                  </a:lnTo>
                  <a:close/>
                </a:path>
              </a:pathLst>
            </a:custGeom>
            <a:ln w="27431">
              <a:solidFill>
                <a:srgbClr val="FF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9" name="object 16">
              <a:extLst>
                <a:ext uri="{FF2B5EF4-FFF2-40B4-BE49-F238E27FC236}">
                  <a16:creationId xmlns:a16="http://schemas.microsoft.com/office/drawing/2014/main" id="{FA5CC4B5-FFA1-401A-B442-9AB6D5BFD9E6}"/>
                </a:ext>
              </a:extLst>
            </p:cNvPr>
            <p:cNvSpPr/>
            <p:nvPr/>
          </p:nvSpPr>
          <p:spPr>
            <a:xfrm>
              <a:off x="4396739" y="2308860"/>
              <a:ext cx="792480" cy="289560"/>
            </a:xfrm>
            <a:custGeom>
              <a:avLst/>
              <a:gdLst/>
              <a:ahLst/>
              <a:cxnLst/>
              <a:rect l="l" t="t" r="r" b="b"/>
              <a:pathLst>
                <a:path w="792479" h="289560">
                  <a:moveTo>
                    <a:pt x="0" y="144779"/>
                  </a:moveTo>
                  <a:lnTo>
                    <a:pt x="20202" y="98999"/>
                  </a:lnTo>
                  <a:lnTo>
                    <a:pt x="76456" y="59253"/>
                  </a:lnTo>
                  <a:lnTo>
                    <a:pt x="116062" y="42386"/>
                  </a:lnTo>
                  <a:lnTo>
                    <a:pt x="162232" y="27919"/>
                  </a:lnTo>
                  <a:lnTo>
                    <a:pt x="214152" y="16150"/>
                  </a:lnTo>
                  <a:lnTo>
                    <a:pt x="271003" y="7376"/>
                  </a:lnTo>
                  <a:lnTo>
                    <a:pt x="331971" y="1893"/>
                  </a:lnTo>
                  <a:lnTo>
                    <a:pt x="396239" y="0"/>
                  </a:lnTo>
                  <a:lnTo>
                    <a:pt x="460508" y="1893"/>
                  </a:lnTo>
                  <a:lnTo>
                    <a:pt x="521476" y="7376"/>
                  </a:lnTo>
                  <a:lnTo>
                    <a:pt x="578327" y="16150"/>
                  </a:lnTo>
                  <a:lnTo>
                    <a:pt x="630247" y="27919"/>
                  </a:lnTo>
                  <a:lnTo>
                    <a:pt x="676417" y="42386"/>
                  </a:lnTo>
                  <a:lnTo>
                    <a:pt x="716023" y="59253"/>
                  </a:lnTo>
                  <a:lnTo>
                    <a:pt x="772277" y="98999"/>
                  </a:lnTo>
                  <a:lnTo>
                    <a:pt x="792480" y="144779"/>
                  </a:lnTo>
                  <a:lnTo>
                    <a:pt x="787293" y="168276"/>
                  </a:lnTo>
                  <a:lnTo>
                    <a:pt x="748249" y="211336"/>
                  </a:lnTo>
                  <a:lnTo>
                    <a:pt x="676417" y="247173"/>
                  </a:lnTo>
                  <a:lnTo>
                    <a:pt x="630247" y="261640"/>
                  </a:lnTo>
                  <a:lnTo>
                    <a:pt x="578327" y="273409"/>
                  </a:lnTo>
                  <a:lnTo>
                    <a:pt x="521476" y="282183"/>
                  </a:lnTo>
                  <a:lnTo>
                    <a:pt x="460508" y="287666"/>
                  </a:lnTo>
                  <a:lnTo>
                    <a:pt x="396239" y="289560"/>
                  </a:lnTo>
                  <a:lnTo>
                    <a:pt x="331971" y="287666"/>
                  </a:lnTo>
                  <a:lnTo>
                    <a:pt x="271003" y="282183"/>
                  </a:lnTo>
                  <a:lnTo>
                    <a:pt x="214152" y="273409"/>
                  </a:lnTo>
                  <a:lnTo>
                    <a:pt x="162232" y="261640"/>
                  </a:lnTo>
                  <a:lnTo>
                    <a:pt x="116062" y="247173"/>
                  </a:lnTo>
                  <a:lnTo>
                    <a:pt x="76456" y="230306"/>
                  </a:lnTo>
                  <a:lnTo>
                    <a:pt x="20202" y="190560"/>
                  </a:lnTo>
                  <a:lnTo>
                    <a:pt x="0" y="144779"/>
                  </a:lnTo>
                  <a:close/>
                </a:path>
              </a:pathLst>
            </a:custGeom>
            <a:ln w="27431">
              <a:solidFill>
                <a:srgbClr val="FF0000"/>
              </a:solidFill>
              <a:prstDash val="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30" name="object 17">
              <a:extLst>
                <a:ext uri="{FF2B5EF4-FFF2-40B4-BE49-F238E27FC236}">
                  <a16:creationId xmlns:a16="http://schemas.microsoft.com/office/drawing/2014/main" id="{0B8A0937-0119-4EE3-82D9-6DAB8B519F94}"/>
                </a:ext>
              </a:extLst>
            </p:cNvPr>
            <p:cNvSpPr/>
            <p:nvPr/>
          </p:nvSpPr>
          <p:spPr>
            <a:xfrm>
              <a:off x="4396739" y="2839212"/>
              <a:ext cx="792480" cy="287020"/>
            </a:xfrm>
            <a:custGeom>
              <a:avLst/>
              <a:gdLst/>
              <a:ahLst/>
              <a:cxnLst/>
              <a:rect l="l" t="t" r="r" b="b"/>
              <a:pathLst>
                <a:path w="792479" h="287019">
                  <a:moveTo>
                    <a:pt x="0" y="143255"/>
                  </a:moveTo>
                  <a:lnTo>
                    <a:pt x="20202" y="97974"/>
                  </a:lnTo>
                  <a:lnTo>
                    <a:pt x="76456" y="58649"/>
                  </a:lnTo>
                  <a:lnTo>
                    <a:pt x="116062" y="41957"/>
                  </a:lnTo>
                  <a:lnTo>
                    <a:pt x="162232" y="27639"/>
                  </a:lnTo>
                  <a:lnTo>
                    <a:pt x="214152" y="15989"/>
                  </a:lnTo>
                  <a:lnTo>
                    <a:pt x="271003" y="7303"/>
                  </a:lnTo>
                  <a:lnTo>
                    <a:pt x="331971" y="1874"/>
                  </a:lnTo>
                  <a:lnTo>
                    <a:pt x="396239" y="0"/>
                  </a:lnTo>
                  <a:lnTo>
                    <a:pt x="460508" y="1874"/>
                  </a:lnTo>
                  <a:lnTo>
                    <a:pt x="521476" y="7303"/>
                  </a:lnTo>
                  <a:lnTo>
                    <a:pt x="578327" y="15989"/>
                  </a:lnTo>
                  <a:lnTo>
                    <a:pt x="630247" y="27639"/>
                  </a:lnTo>
                  <a:lnTo>
                    <a:pt x="676417" y="41957"/>
                  </a:lnTo>
                  <a:lnTo>
                    <a:pt x="716023" y="58649"/>
                  </a:lnTo>
                  <a:lnTo>
                    <a:pt x="772277" y="97974"/>
                  </a:lnTo>
                  <a:lnTo>
                    <a:pt x="792480" y="143255"/>
                  </a:lnTo>
                  <a:lnTo>
                    <a:pt x="787293" y="166493"/>
                  </a:lnTo>
                  <a:lnTo>
                    <a:pt x="748249" y="209091"/>
                  </a:lnTo>
                  <a:lnTo>
                    <a:pt x="676417" y="244554"/>
                  </a:lnTo>
                  <a:lnTo>
                    <a:pt x="630247" y="258872"/>
                  </a:lnTo>
                  <a:lnTo>
                    <a:pt x="578327" y="270522"/>
                  </a:lnTo>
                  <a:lnTo>
                    <a:pt x="521476" y="279208"/>
                  </a:lnTo>
                  <a:lnTo>
                    <a:pt x="460508" y="284637"/>
                  </a:lnTo>
                  <a:lnTo>
                    <a:pt x="396239" y="286512"/>
                  </a:lnTo>
                  <a:lnTo>
                    <a:pt x="331971" y="284637"/>
                  </a:lnTo>
                  <a:lnTo>
                    <a:pt x="271003" y="279208"/>
                  </a:lnTo>
                  <a:lnTo>
                    <a:pt x="214152" y="270522"/>
                  </a:lnTo>
                  <a:lnTo>
                    <a:pt x="162232" y="258872"/>
                  </a:lnTo>
                  <a:lnTo>
                    <a:pt x="116062" y="244554"/>
                  </a:lnTo>
                  <a:lnTo>
                    <a:pt x="76456" y="227862"/>
                  </a:lnTo>
                  <a:lnTo>
                    <a:pt x="20202" y="188537"/>
                  </a:lnTo>
                  <a:lnTo>
                    <a:pt x="0" y="143255"/>
                  </a:lnTo>
                  <a:close/>
                </a:path>
              </a:pathLst>
            </a:custGeom>
            <a:ln w="27431">
              <a:solidFill>
                <a:srgbClr val="FF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grpSp>
        <p:nvGrpSpPr>
          <p:cNvPr id="31" name="object 18">
            <a:extLst>
              <a:ext uri="{FF2B5EF4-FFF2-40B4-BE49-F238E27FC236}">
                <a16:creationId xmlns:a16="http://schemas.microsoft.com/office/drawing/2014/main" id="{E273317B-60B4-4EC9-A0D2-4ADCF3A3629D}"/>
              </a:ext>
            </a:extLst>
          </p:cNvPr>
          <p:cNvGrpSpPr/>
          <p:nvPr/>
        </p:nvGrpSpPr>
        <p:grpSpPr>
          <a:xfrm>
            <a:off x="8160366" y="2294941"/>
            <a:ext cx="1948180" cy="850900"/>
            <a:chOff x="6745223" y="2276855"/>
            <a:chExt cx="1948180" cy="850900"/>
          </a:xfrm>
        </p:grpSpPr>
        <p:sp>
          <p:nvSpPr>
            <p:cNvPr id="32" name="object 19">
              <a:extLst>
                <a:ext uri="{FF2B5EF4-FFF2-40B4-BE49-F238E27FC236}">
                  <a16:creationId xmlns:a16="http://schemas.microsoft.com/office/drawing/2014/main" id="{90F651E0-C097-4CDD-8501-E37551057153}"/>
                </a:ext>
              </a:extLst>
            </p:cNvPr>
            <p:cNvSpPr/>
            <p:nvPr/>
          </p:nvSpPr>
          <p:spPr>
            <a:xfrm>
              <a:off x="6758939" y="2296667"/>
              <a:ext cx="792480" cy="289560"/>
            </a:xfrm>
            <a:custGeom>
              <a:avLst/>
              <a:gdLst/>
              <a:ahLst/>
              <a:cxnLst/>
              <a:rect l="l" t="t" r="r" b="b"/>
              <a:pathLst>
                <a:path w="792479" h="289560">
                  <a:moveTo>
                    <a:pt x="0" y="144780"/>
                  </a:moveTo>
                  <a:lnTo>
                    <a:pt x="20202" y="98999"/>
                  </a:lnTo>
                  <a:lnTo>
                    <a:pt x="76456" y="59253"/>
                  </a:lnTo>
                  <a:lnTo>
                    <a:pt x="116062" y="42386"/>
                  </a:lnTo>
                  <a:lnTo>
                    <a:pt x="162232" y="27919"/>
                  </a:lnTo>
                  <a:lnTo>
                    <a:pt x="214152" y="16150"/>
                  </a:lnTo>
                  <a:lnTo>
                    <a:pt x="271003" y="7376"/>
                  </a:lnTo>
                  <a:lnTo>
                    <a:pt x="331971" y="1893"/>
                  </a:lnTo>
                  <a:lnTo>
                    <a:pt x="396239" y="0"/>
                  </a:lnTo>
                  <a:lnTo>
                    <a:pt x="460508" y="1893"/>
                  </a:lnTo>
                  <a:lnTo>
                    <a:pt x="521476" y="7376"/>
                  </a:lnTo>
                  <a:lnTo>
                    <a:pt x="578327" y="16150"/>
                  </a:lnTo>
                  <a:lnTo>
                    <a:pt x="630247" y="27919"/>
                  </a:lnTo>
                  <a:lnTo>
                    <a:pt x="676417" y="42386"/>
                  </a:lnTo>
                  <a:lnTo>
                    <a:pt x="716023" y="59253"/>
                  </a:lnTo>
                  <a:lnTo>
                    <a:pt x="772277" y="98999"/>
                  </a:lnTo>
                  <a:lnTo>
                    <a:pt x="792479" y="144780"/>
                  </a:lnTo>
                  <a:lnTo>
                    <a:pt x="787293" y="168276"/>
                  </a:lnTo>
                  <a:lnTo>
                    <a:pt x="748249" y="211336"/>
                  </a:lnTo>
                  <a:lnTo>
                    <a:pt x="676417" y="247173"/>
                  </a:lnTo>
                  <a:lnTo>
                    <a:pt x="630247" y="261640"/>
                  </a:lnTo>
                  <a:lnTo>
                    <a:pt x="578327" y="273409"/>
                  </a:lnTo>
                  <a:lnTo>
                    <a:pt x="521476" y="282183"/>
                  </a:lnTo>
                  <a:lnTo>
                    <a:pt x="460508" y="287666"/>
                  </a:lnTo>
                  <a:lnTo>
                    <a:pt x="396239" y="289560"/>
                  </a:lnTo>
                  <a:lnTo>
                    <a:pt x="331971" y="287666"/>
                  </a:lnTo>
                  <a:lnTo>
                    <a:pt x="271003" y="282183"/>
                  </a:lnTo>
                  <a:lnTo>
                    <a:pt x="214152" y="273409"/>
                  </a:lnTo>
                  <a:lnTo>
                    <a:pt x="162232" y="261640"/>
                  </a:lnTo>
                  <a:lnTo>
                    <a:pt x="116062" y="247173"/>
                  </a:lnTo>
                  <a:lnTo>
                    <a:pt x="76456" y="230306"/>
                  </a:lnTo>
                  <a:lnTo>
                    <a:pt x="20202" y="190560"/>
                  </a:lnTo>
                  <a:lnTo>
                    <a:pt x="0" y="144780"/>
                  </a:lnTo>
                  <a:close/>
                </a:path>
              </a:pathLst>
            </a:custGeom>
            <a:ln w="27432">
              <a:solidFill>
                <a:srgbClr val="FF0000"/>
              </a:solidFill>
              <a:prstDash val="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33" name="object 20">
              <a:extLst>
                <a:ext uri="{FF2B5EF4-FFF2-40B4-BE49-F238E27FC236}">
                  <a16:creationId xmlns:a16="http://schemas.microsoft.com/office/drawing/2014/main" id="{34C9D6CE-8DCD-4EE8-A0F7-9ECDED62416B}"/>
                </a:ext>
              </a:extLst>
            </p:cNvPr>
            <p:cNvSpPr/>
            <p:nvPr/>
          </p:nvSpPr>
          <p:spPr>
            <a:xfrm>
              <a:off x="6758939" y="2290571"/>
              <a:ext cx="1920239" cy="822960"/>
            </a:xfrm>
            <a:custGeom>
              <a:avLst/>
              <a:gdLst/>
              <a:ahLst/>
              <a:cxnLst/>
              <a:rect l="l" t="t" r="r" b="b"/>
              <a:pathLst>
                <a:path w="1920240" h="822960">
                  <a:moveTo>
                    <a:pt x="0" y="679703"/>
                  </a:moveTo>
                  <a:lnTo>
                    <a:pt x="20202" y="634422"/>
                  </a:lnTo>
                  <a:lnTo>
                    <a:pt x="76456" y="595097"/>
                  </a:lnTo>
                  <a:lnTo>
                    <a:pt x="116062" y="578405"/>
                  </a:lnTo>
                  <a:lnTo>
                    <a:pt x="162232" y="564087"/>
                  </a:lnTo>
                  <a:lnTo>
                    <a:pt x="214152" y="552437"/>
                  </a:lnTo>
                  <a:lnTo>
                    <a:pt x="271003" y="543751"/>
                  </a:lnTo>
                  <a:lnTo>
                    <a:pt x="331971" y="538322"/>
                  </a:lnTo>
                  <a:lnTo>
                    <a:pt x="396239" y="536448"/>
                  </a:lnTo>
                  <a:lnTo>
                    <a:pt x="460508" y="538322"/>
                  </a:lnTo>
                  <a:lnTo>
                    <a:pt x="521476" y="543751"/>
                  </a:lnTo>
                  <a:lnTo>
                    <a:pt x="578327" y="552437"/>
                  </a:lnTo>
                  <a:lnTo>
                    <a:pt x="630247" y="564087"/>
                  </a:lnTo>
                  <a:lnTo>
                    <a:pt x="676417" y="578405"/>
                  </a:lnTo>
                  <a:lnTo>
                    <a:pt x="716023" y="595097"/>
                  </a:lnTo>
                  <a:lnTo>
                    <a:pt x="772277" y="634422"/>
                  </a:lnTo>
                  <a:lnTo>
                    <a:pt x="792479" y="679703"/>
                  </a:lnTo>
                  <a:lnTo>
                    <a:pt x="787293" y="702941"/>
                  </a:lnTo>
                  <a:lnTo>
                    <a:pt x="748249" y="745539"/>
                  </a:lnTo>
                  <a:lnTo>
                    <a:pt x="676417" y="781002"/>
                  </a:lnTo>
                  <a:lnTo>
                    <a:pt x="630247" y="795320"/>
                  </a:lnTo>
                  <a:lnTo>
                    <a:pt x="578327" y="806970"/>
                  </a:lnTo>
                  <a:lnTo>
                    <a:pt x="521476" y="815656"/>
                  </a:lnTo>
                  <a:lnTo>
                    <a:pt x="460508" y="821085"/>
                  </a:lnTo>
                  <a:lnTo>
                    <a:pt x="396239" y="822960"/>
                  </a:lnTo>
                  <a:lnTo>
                    <a:pt x="331971" y="821085"/>
                  </a:lnTo>
                  <a:lnTo>
                    <a:pt x="271003" y="815656"/>
                  </a:lnTo>
                  <a:lnTo>
                    <a:pt x="214152" y="806970"/>
                  </a:lnTo>
                  <a:lnTo>
                    <a:pt x="162232" y="795320"/>
                  </a:lnTo>
                  <a:lnTo>
                    <a:pt x="116062" y="781002"/>
                  </a:lnTo>
                  <a:lnTo>
                    <a:pt x="76456" y="764310"/>
                  </a:lnTo>
                  <a:lnTo>
                    <a:pt x="20202" y="724985"/>
                  </a:lnTo>
                  <a:lnTo>
                    <a:pt x="0" y="679703"/>
                  </a:lnTo>
                  <a:close/>
                </a:path>
                <a:path w="1920240" h="822960">
                  <a:moveTo>
                    <a:pt x="1127759" y="144779"/>
                  </a:moveTo>
                  <a:lnTo>
                    <a:pt x="1147962" y="98999"/>
                  </a:lnTo>
                  <a:lnTo>
                    <a:pt x="1204216" y="59253"/>
                  </a:lnTo>
                  <a:lnTo>
                    <a:pt x="1243822" y="42386"/>
                  </a:lnTo>
                  <a:lnTo>
                    <a:pt x="1289992" y="27919"/>
                  </a:lnTo>
                  <a:lnTo>
                    <a:pt x="1341912" y="16150"/>
                  </a:lnTo>
                  <a:lnTo>
                    <a:pt x="1398763" y="7376"/>
                  </a:lnTo>
                  <a:lnTo>
                    <a:pt x="1459731" y="1893"/>
                  </a:lnTo>
                  <a:lnTo>
                    <a:pt x="1524000" y="0"/>
                  </a:lnTo>
                  <a:lnTo>
                    <a:pt x="1588268" y="1893"/>
                  </a:lnTo>
                  <a:lnTo>
                    <a:pt x="1649236" y="7376"/>
                  </a:lnTo>
                  <a:lnTo>
                    <a:pt x="1706087" y="16150"/>
                  </a:lnTo>
                  <a:lnTo>
                    <a:pt x="1758007" y="27919"/>
                  </a:lnTo>
                  <a:lnTo>
                    <a:pt x="1804177" y="42386"/>
                  </a:lnTo>
                  <a:lnTo>
                    <a:pt x="1843783" y="59253"/>
                  </a:lnTo>
                  <a:lnTo>
                    <a:pt x="1900037" y="98999"/>
                  </a:lnTo>
                  <a:lnTo>
                    <a:pt x="1920239" y="144779"/>
                  </a:lnTo>
                  <a:lnTo>
                    <a:pt x="1915053" y="168276"/>
                  </a:lnTo>
                  <a:lnTo>
                    <a:pt x="1876009" y="211336"/>
                  </a:lnTo>
                  <a:lnTo>
                    <a:pt x="1804177" y="247173"/>
                  </a:lnTo>
                  <a:lnTo>
                    <a:pt x="1758007" y="261640"/>
                  </a:lnTo>
                  <a:lnTo>
                    <a:pt x="1706087" y="273409"/>
                  </a:lnTo>
                  <a:lnTo>
                    <a:pt x="1649236" y="282183"/>
                  </a:lnTo>
                  <a:lnTo>
                    <a:pt x="1588268" y="287666"/>
                  </a:lnTo>
                  <a:lnTo>
                    <a:pt x="1524000" y="289560"/>
                  </a:lnTo>
                  <a:lnTo>
                    <a:pt x="1459731" y="287666"/>
                  </a:lnTo>
                  <a:lnTo>
                    <a:pt x="1398763" y="282183"/>
                  </a:lnTo>
                  <a:lnTo>
                    <a:pt x="1341912" y="273409"/>
                  </a:lnTo>
                  <a:lnTo>
                    <a:pt x="1289992" y="261640"/>
                  </a:lnTo>
                  <a:lnTo>
                    <a:pt x="1243822" y="247173"/>
                  </a:lnTo>
                  <a:lnTo>
                    <a:pt x="1204216" y="230306"/>
                  </a:lnTo>
                  <a:lnTo>
                    <a:pt x="1147962" y="190560"/>
                  </a:lnTo>
                  <a:lnTo>
                    <a:pt x="1127759" y="144779"/>
                  </a:lnTo>
                  <a:close/>
                </a:path>
                <a:path w="1920240" h="822960">
                  <a:moveTo>
                    <a:pt x="1127759" y="673607"/>
                  </a:moveTo>
                  <a:lnTo>
                    <a:pt x="1147962" y="628326"/>
                  </a:lnTo>
                  <a:lnTo>
                    <a:pt x="1204216" y="589001"/>
                  </a:lnTo>
                  <a:lnTo>
                    <a:pt x="1243822" y="572309"/>
                  </a:lnTo>
                  <a:lnTo>
                    <a:pt x="1289992" y="557991"/>
                  </a:lnTo>
                  <a:lnTo>
                    <a:pt x="1341912" y="546341"/>
                  </a:lnTo>
                  <a:lnTo>
                    <a:pt x="1398763" y="537655"/>
                  </a:lnTo>
                  <a:lnTo>
                    <a:pt x="1459731" y="532226"/>
                  </a:lnTo>
                  <a:lnTo>
                    <a:pt x="1524000" y="530351"/>
                  </a:lnTo>
                  <a:lnTo>
                    <a:pt x="1588268" y="532226"/>
                  </a:lnTo>
                  <a:lnTo>
                    <a:pt x="1649236" y="537655"/>
                  </a:lnTo>
                  <a:lnTo>
                    <a:pt x="1706087" y="546341"/>
                  </a:lnTo>
                  <a:lnTo>
                    <a:pt x="1758007" y="557991"/>
                  </a:lnTo>
                  <a:lnTo>
                    <a:pt x="1804177" y="572309"/>
                  </a:lnTo>
                  <a:lnTo>
                    <a:pt x="1843783" y="589001"/>
                  </a:lnTo>
                  <a:lnTo>
                    <a:pt x="1900037" y="628326"/>
                  </a:lnTo>
                  <a:lnTo>
                    <a:pt x="1920239" y="673607"/>
                  </a:lnTo>
                  <a:lnTo>
                    <a:pt x="1915053" y="696845"/>
                  </a:lnTo>
                  <a:lnTo>
                    <a:pt x="1876009" y="739443"/>
                  </a:lnTo>
                  <a:lnTo>
                    <a:pt x="1804177" y="774906"/>
                  </a:lnTo>
                  <a:lnTo>
                    <a:pt x="1758007" y="789224"/>
                  </a:lnTo>
                  <a:lnTo>
                    <a:pt x="1706087" y="800874"/>
                  </a:lnTo>
                  <a:lnTo>
                    <a:pt x="1649236" y="809560"/>
                  </a:lnTo>
                  <a:lnTo>
                    <a:pt x="1588268" y="814989"/>
                  </a:lnTo>
                  <a:lnTo>
                    <a:pt x="1524000" y="816863"/>
                  </a:lnTo>
                  <a:lnTo>
                    <a:pt x="1459731" y="814989"/>
                  </a:lnTo>
                  <a:lnTo>
                    <a:pt x="1398763" y="809560"/>
                  </a:lnTo>
                  <a:lnTo>
                    <a:pt x="1341912" y="800874"/>
                  </a:lnTo>
                  <a:lnTo>
                    <a:pt x="1289992" y="789224"/>
                  </a:lnTo>
                  <a:lnTo>
                    <a:pt x="1243822" y="774906"/>
                  </a:lnTo>
                  <a:lnTo>
                    <a:pt x="1204216" y="758214"/>
                  </a:lnTo>
                  <a:lnTo>
                    <a:pt x="1147962" y="718889"/>
                  </a:lnTo>
                  <a:lnTo>
                    <a:pt x="1127759" y="673607"/>
                  </a:lnTo>
                  <a:close/>
                </a:path>
              </a:pathLst>
            </a:custGeom>
            <a:ln w="27432">
              <a:solidFill>
                <a:srgbClr val="FF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graphicFrame>
        <p:nvGraphicFramePr>
          <p:cNvPr id="34" name="object 21">
            <a:extLst>
              <a:ext uri="{FF2B5EF4-FFF2-40B4-BE49-F238E27FC236}">
                <a16:creationId xmlns:a16="http://schemas.microsoft.com/office/drawing/2014/main" id="{4B25EE98-1045-4FBE-ADB0-AE7D0AC99738}"/>
              </a:ext>
            </a:extLst>
          </p:cNvPr>
          <p:cNvGraphicFramePr>
            <a:graphicFrameLocks noGrp="1"/>
          </p:cNvGraphicFramePr>
          <p:nvPr>
            <p:extLst>
              <p:ext uri="{D42A27DB-BD31-4B8C-83A1-F6EECF244321}">
                <p14:modId xmlns:p14="http://schemas.microsoft.com/office/powerpoint/2010/main" val="1406274783"/>
              </p:ext>
            </p:extLst>
          </p:nvPr>
        </p:nvGraphicFramePr>
        <p:xfrm>
          <a:off x="1732325" y="920421"/>
          <a:ext cx="8496298" cy="2303398"/>
        </p:xfrm>
        <a:graphic>
          <a:graphicData uri="http://schemas.openxmlformats.org/drawingml/2006/table">
            <a:tbl>
              <a:tblPr firstRow="1" bandRow="1">
                <a:tableStyleId>{2D5ABB26-0587-4C30-8999-92F81FD0307C}</a:tableStyleId>
              </a:tblPr>
              <a:tblGrid>
                <a:gridCol w="2439670">
                  <a:extLst>
                    <a:ext uri="{9D8B030D-6E8A-4147-A177-3AD203B41FA5}">
                      <a16:colId xmlns:a16="http://schemas.microsoft.com/office/drawing/2014/main" val="20000"/>
                    </a:ext>
                  </a:extLst>
                </a:gridCol>
                <a:gridCol w="1440180">
                  <a:extLst>
                    <a:ext uri="{9D8B030D-6E8A-4147-A177-3AD203B41FA5}">
                      <a16:colId xmlns:a16="http://schemas.microsoft.com/office/drawing/2014/main" val="20001"/>
                    </a:ext>
                  </a:extLst>
                </a:gridCol>
                <a:gridCol w="1213485">
                  <a:extLst>
                    <a:ext uri="{9D8B030D-6E8A-4147-A177-3AD203B41FA5}">
                      <a16:colId xmlns:a16="http://schemas.microsoft.com/office/drawing/2014/main" val="20002"/>
                    </a:ext>
                  </a:extLst>
                </a:gridCol>
                <a:gridCol w="1155064">
                  <a:extLst>
                    <a:ext uri="{9D8B030D-6E8A-4147-A177-3AD203B41FA5}">
                      <a16:colId xmlns:a16="http://schemas.microsoft.com/office/drawing/2014/main" val="20003"/>
                    </a:ext>
                  </a:extLst>
                </a:gridCol>
                <a:gridCol w="1096009">
                  <a:extLst>
                    <a:ext uri="{9D8B030D-6E8A-4147-A177-3AD203B41FA5}">
                      <a16:colId xmlns:a16="http://schemas.microsoft.com/office/drawing/2014/main" val="20004"/>
                    </a:ext>
                  </a:extLst>
                </a:gridCol>
                <a:gridCol w="1151890">
                  <a:extLst>
                    <a:ext uri="{9D8B030D-6E8A-4147-A177-3AD203B41FA5}">
                      <a16:colId xmlns:a16="http://schemas.microsoft.com/office/drawing/2014/main" val="20005"/>
                    </a:ext>
                  </a:extLst>
                </a:gridCol>
              </a:tblGrid>
              <a:tr h="352678">
                <a:tc>
                  <a:txBody>
                    <a:bodyPr/>
                    <a:lstStyle/>
                    <a:p>
                      <a:pPr marL="91440">
                        <a:lnSpc>
                          <a:spcPct val="100000"/>
                        </a:lnSpc>
                        <a:spcBef>
                          <a:spcPts val="355"/>
                        </a:spcBef>
                      </a:pPr>
                      <a:r>
                        <a:rPr sz="1400" b="1" spc="-10" dirty="0">
                          <a:solidFill>
                            <a:srgbClr val="FFFFFF"/>
                          </a:solidFill>
                          <a:latin typeface="BIZ UDPゴシック" panose="020B0400000000000000" pitchFamily="50" charset="-128"/>
                          <a:ea typeface="BIZ UDPゴシック" panose="020B0400000000000000" pitchFamily="50" charset="-128"/>
                          <a:cs typeface="Noto Sans CJK HK"/>
                        </a:rPr>
                        <a:t>化合物名</a:t>
                      </a:r>
                      <a:endParaRPr sz="1400" dirty="0">
                        <a:latin typeface="BIZ UDPゴシック" panose="020B0400000000000000" pitchFamily="50" charset="-128"/>
                        <a:ea typeface="BIZ UDPゴシック" panose="020B0400000000000000" pitchFamily="50" charset="-128"/>
                        <a:cs typeface="Noto Sans CJK HK"/>
                      </a:endParaRPr>
                    </a:p>
                  </a:txBody>
                  <a:tcPr marL="0" marR="0" marT="450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gn="ctr">
                        <a:lnSpc>
                          <a:spcPct val="100000"/>
                        </a:lnSpc>
                        <a:spcBef>
                          <a:spcPts val="355"/>
                        </a:spcBef>
                      </a:pPr>
                      <a:r>
                        <a:rPr sz="1400" b="1" spc="80" dirty="0">
                          <a:solidFill>
                            <a:srgbClr val="FFFFFF"/>
                          </a:solidFill>
                          <a:latin typeface="BIZ UDPゴシック" panose="020B0400000000000000" pitchFamily="50" charset="-128"/>
                          <a:ea typeface="BIZ UDPゴシック" panose="020B0400000000000000" pitchFamily="50" charset="-128"/>
                          <a:cs typeface="Noto Sans CJK HK"/>
                        </a:rPr>
                        <a:t>n-</a:t>
                      </a:r>
                      <a:r>
                        <a:rPr sz="1400" b="1" spc="-155" dirty="0">
                          <a:solidFill>
                            <a:srgbClr val="FFFFFF"/>
                          </a:solidFill>
                          <a:latin typeface="BIZ UDPゴシック" panose="020B0400000000000000" pitchFamily="50" charset="-128"/>
                          <a:ea typeface="BIZ UDPゴシック" panose="020B0400000000000000" pitchFamily="50" charset="-128"/>
                          <a:cs typeface="Noto Sans CJK HK"/>
                        </a:rPr>
                        <a:t>ブ</a:t>
                      </a:r>
                      <a:r>
                        <a:rPr sz="1400" b="1" spc="-300" dirty="0">
                          <a:solidFill>
                            <a:srgbClr val="FFFFFF"/>
                          </a:solidFill>
                          <a:latin typeface="BIZ UDPゴシック" panose="020B0400000000000000" pitchFamily="50" charset="-128"/>
                          <a:ea typeface="BIZ UDPゴシック" panose="020B0400000000000000" pitchFamily="50" charset="-128"/>
                          <a:cs typeface="Noto Sans CJK HK"/>
                        </a:rPr>
                        <a:t>タ</a:t>
                      </a:r>
                      <a:r>
                        <a:rPr sz="1400" b="1" spc="-280" dirty="0">
                          <a:solidFill>
                            <a:srgbClr val="FFFFFF"/>
                          </a:solidFill>
                          <a:latin typeface="BIZ UDPゴシック" panose="020B0400000000000000" pitchFamily="50" charset="-128"/>
                          <a:ea typeface="BIZ UDPゴシック" panose="020B0400000000000000" pitchFamily="50" charset="-128"/>
                          <a:cs typeface="Noto Sans CJK HK"/>
                        </a:rPr>
                        <a:t>ノール</a:t>
                      </a:r>
                      <a:endParaRPr sz="1400">
                        <a:latin typeface="BIZ UDPゴシック" panose="020B0400000000000000" pitchFamily="50" charset="-128"/>
                        <a:ea typeface="BIZ UDPゴシック" panose="020B0400000000000000" pitchFamily="50" charset="-128"/>
                        <a:cs typeface="Noto Sans CJK HK"/>
                      </a:endParaRPr>
                    </a:p>
                  </a:txBody>
                  <a:tcPr marL="0" marR="0" marT="450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R="6985" algn="ctr">
                        <a:lnSpc>
                          <a:spcPct val="100000"/>
                        </a:lnSpc>
                        <a:spcBef>
                          <a:spcPts val="355"/>
                        </a:spcBef>
                      </a:pPr>
                      <a:r>
                        <a:rPr sz="1400" b="1" spc="-305" dirty="0">
                          <a:solidFill>
                            <a:srgbClr val="FFFFFF"/>
                          </a:solidFill>
                          <a:latin typeface="BIZ UDPゴシック" panose="020B0400000000000000" pitchFamily="50" charset="-128"/>
                          <a:ea typeface="BIZ UDPゴシック" panose="020B0400000000000000" pitchFamily="50" charset="-128"/>
                          <a:cs typeface="Noto Sans CJK HK"/>
                        </a:rPr>
                        <a:t>イ</a:t>
                      </a:r>
                      <a:r>
                        <a:rPr sz="1400" b="1" spc="-320" dirty="0">
                          <a:solidFill>
                            <a:srgbClr val="FFFFFF"/>
                          </a:solidFill>
                          <a:latin typeface="BIZ UDPゴシック" panose="020B0400000000000000" pitchFamily="50" charset="-128"/>
                          <a:ea typeface="BIZ UDPゴシック" panose="020B0400000000000000" pitchFamily="50" charset="-128"/>
                          <a:cs typeface="Noto Sans CJK HK"/>
                        </a:rPr>
                        <a:t>ソ</a:t>
                      </a:r>
                      <a:r>
                        <a:rPr sz="1400" b="1" spc="-155" dirty="0">
                          <a:solidFill>
                            <a:srgbClr val="FFFFFF"/>
                          </a:solidFill>
                          <a:latin typeface="BIZ UDPゴシック" panose="020B0400000000000000" pitchFamily="50" charset="-128"/>
                          <a:ea typeface="BIZ UDPゴシック" panose="020B0400000000000000" pitchFamily="50" charset="-128"/>
                          <a:cs typeface="Noto Sans CJK HK"/>
                        </a:rPr>
                        <a:t>ブ</a:t>
                      </a:r>
                      <a:r>
                        <a:rPr sz="1400" b="1" spc="-295" dirty="0">
                          <a:solidFill>
                            <a:srgbClr val="FFFFFF"/>
                          </a:solidFill>
                          <a:latin typeface="BIZ UDPゴシック" panose="020B0400000000000000" pitchFamily="50" charset="-128"/>
                          <a:ea typeface="BIZ UDPゴシック" panose="020B0400000000000000" pitchFamily="50" charset="-128"/>
                          <a:cs typeface="Noto Sans CJK HK"/>
                        </a:rPr>
                        <a:t>タ</a:t>
                      </a:r>
                      <a:r>
                        <a:rPr sz="1400" b="1" spc="-420" dirty="0">
                          <a:solidFill>
                            <a:srgbClr val="FFFFFF"/>
                          </a:solidFill>
                          <a:latin typeface="BIZ UDPゴシック" panose="020B0400000000000000" pitchFamily="50" charset="-128"/>
                          <a:ea typeface="BIZ UDPゴシック" panose="020B0400000000000000" pitchFamily="50" charset="-128"/>
                          <a:cs typeface="Noto Sans CJK HK"/>
                        </a:rPr>
                        <a:t>ノ</a:t>
                      </a:r>
                      <a:r>
                        <a:rPr sz="1400" b="1" spc="-204" dirty="0">
                          <a:solidFill>
                            <a:srgbClr val="FFFFFF"/>
                          </a:solidFill>
                          <a:latin typeface="BIZ UDPゴシック" panose="020B0400000000000000" pitchFamily="50" charset="-128"/>
                          <a:ea typeface="BIZ UDPゴシック" panose="020B0400000000000000" pitchFamily="50" charset="-128"/>
                          <a:cs typeface="Noto Sans CJK HK"/>
                        </a:rPr>
                        <a:t>ール</a:t>
                      </a:r>
                      <a:endParaRPr sz="1400">
                        <a:latin typeface="BIZ UDPゴシック" panose="020B0400000000000000" pitchFamily="50" charset="-128"/>
                        <a:ea typeface="BIZ UDPゴシック" panose="020B0400000000000000" pitchFamily="50" charset="-128"/>
                        <a:cs typeface="Noto Sans CJK HK"/>
                      </a:endParaRPr>
                    </a:p>
                  </a:txBody>
                  <a:tcPr marL="0" marR="0" marT="45085" marB="0">
                    <a:lnL w="12700">
                      <a:solidFill>
                        <a:srgbClr val="000000"/>
                      </a:solidFill>
                      <a:prstDash val="solid"/>
                    </a:lnL>
                    <a:lnR w="53975">
                      <a:solidFill>
                        <a:srgbClr val="FF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L="8890" algn="ctr">
                        <a:lnSpc>
                          <a:spcPct val="100000"/>
                        </a:lnSpc>
                        <a:spcBef>
                          <a:spcPts val="355"/>
                        </a:spcBef>
                      </a:pPr>
                      <a:r>
                        <a:rPr sz="1400" b="1" spc="75" dirty="0">
                          <a:solidFill>
                            <a:schemeClr val="tx1"/>
                          </a:solidFill>
                          <a:latin typeface="BIZ UDPゴシック" panose="020B0400000000000000" pitchFamily="50" charset="-128"/>
                          <a:ea typeface="BIZ UDPゴシック" panose="020B0400000000000000" pitchFamily="50" charset="-128"/>
                          <a:cs typeface="Noto Sans CJK HK"/>
                        </a:rPr>
                        <a:t>1,3-PDO</a:t>
                      </a:r>
                      <a:endParaRPr sz="1400" dirty="0">
                        <a:solidFill>
                          <a:schemeClr val="tx1"/>
                        </a:solidFill>
                        <a:latin typeface="BIZ UDPゴシック" panose="020B0400000000000000" pitchFamily="50" charset="-128"/>
                        <a:ea typeface="BIZ UDPゴシック" panose="020B0400000000000000" pitchFamily="50" charset="-128"/>
                        <a:cs typeface="Noto Sans CJK HK"/>
                      </a:endParaRPr>
                    </a:p>
                  </a:txBody>
                  <a:tcPr marL="0" marR="0" marT="45085" marB="0">
                    <a:lnL w="53975">
                      <a:solidFill>
                        <a:srgbClr val="FF0000"/>
                      </a:solidFill>
                      <a:prstDash val="solid"/>
                    </a:lnL>
                    <a:lnR w="53975">
                      <a:solidFill>
                        <a:srgbClr val="FF0000"/>
                      </a:solidFill>
                      <a:prstDash val="solid"/>
                    </a:lnR>
                    <a:lnT w="12700">
                      <a:solidFill>
                        <a:srgbClr val="FF0000"/>
                      </a:solidFill>
                      <a:prstDash val="solid"/>
                    </a:lnT>
                    <a:lnB w="12700">
                      <a:solidFill>
                        <a:srgbClr val="000000"/>
                      </a:solidFill>
                      <a:prstDash val="solid"/>
                    </a:lnB>
                    <a:solidFill>
                      <a:srgbClr val="FFD5FF"/>
                    </a:solidFill>
                  </a:tcPr>
                </a:tc>
                <a:tc>
                  <a:txBody>
                    <a:bodyPr/>
                    <a:lstStyle/>
                    <a:p>
                      <a:pPr marL="18415" algn="ctr">
                        <a:lnSpc>
                          <a:spcPct val="100000"/>
                        </a:lnSpc>
                        <a:spcBef>
                          <a:spcPts val="355"/>
                        </a:spcBef>
                      </a:pPr>
                      <a:r>
                        <a:rPr sz="1400" b="1" spc="-280" dirty="0">
                          <a:solidFill>
                            <a:srgbClr val="FFFFFF"/>
                          </a:solidFill>
                          <a:latin typeface="BIZ UDPゴシック" panose="020B0400000000000000" pitchFamily="50" charset="-128"/>
                          <a:ea typeface="BIZ UDPゴシック" panose="020B0400000000000000" pitchFamily="50" charset="-128"/>
                          <a:cs typeface="Noto Sans CJK HK"/>
                        </a:rPr>
                        <a:t>メ</a:t>
                      </a:r>
                      <a:r>
                        <a:rPr sz="1400" b="1" spc="-300" dirty="0">
                          <a:solidFill>
                            <a:srgbClr val="FFFFFF"/>
                          </a:solidFill>
                          <a:latin typeface="BIZ UDPゴシック" panose="020B0400000000000000" pitchFamily="50" charset="-128"/>
                          <a:ea typeface="BIZ UDPゴシック" panose="020B0400000000000000" pitchFamily="50" charset="-128"/>
                          <a:cs typeface="Noto Sans CJK HK"/>
                        </a:rPr>
                        <a:t>タ</a:t>
                      </a:r>
                      <a:r>
                        <a:rPr sz="1400" b="1" spc="-355" dirty="0">
                          <a:solidFill>
                            <a:srgbClr val="FFFFFF"/>
                          </a:solidFill>
                          <a:latin typeface="BIZ UDPゴシック" panose="020B0400000000000000" pitchFamily="50" charset="-128"/>
                          <a:ea typeface="BIZ UDPゴシック" panose="020B0400000000000000" pitchFamily="50" charset="-128"/>
                          <a:cs typeface="Noto Sans CJK HK"/>
                        </a:rPr>
                        <a:t>ク</a:t>
                      </a:r>
                      <a:r>
                        <a:rPr sz="1400" b="1" spc="-345" dirty="0">
                          <a:solidFill>
                            <a:srgbClr val="FFFFFF"/>
                          </a:solidFill>
                          <a:latin typeface="BIZ UDPゴシック" panose="020B0400000000000000" pitchFamily="50" charset="-128"/>
                          <a:ea typeface="BIZ UDPゴシック" panose="020B0400000000000000" pitchFamily="50" charset="-128"/>
                          <a:cs typeface="Noto Sans CJK HK"/>
                        </a:rPr>
                        <a:t>リ</a:t>
                      </a:r>
                      <a:r>
                        <a:rPr sz="1400" b="1" spc="-229" dirty="0">
                          <a:solidFill>
                            <a:srgbClr val="FFFFFF"/>
                          </a:solidFill>
                          <a:latin typeface="BIZ UDPゴシック" panose="020B0400000000000000" pitchFamily="50" charset="-128"/>
                          <a:ea typeface="BIZ UDPゴシック" panose="020B0400000000000000" pitchFamily="50" charset="-128"/>
                          <a:cs typeface="Noto Sans CJK HK"/>
                        </a:rPr>
                        <a:t>ル</a:t>
                      </a:r>
                      <a:r>
                        <a:rPr sz="1400" b="1" spc="-10" dirty="0">
                          <a:solidFill>
                            <a:srgbClr val="FFFFFF"/>
                          </a:solidFill>
                          <a:latin typeface="BIZ UDPゴシック" panose="020B0400000000000000" pitchFamily="50" charset="-128"/>
                          <a:ea typeface="BIZ UDPゴシック" panose="020B0400000000000000" pitchFamily="50" charset="-128"/>
                          <a:cs typeface="Noto Sans CJK HK"/>
                        </a:rPr>
                        <a:t>酸</a:t>
                      </a:r>
                      <a:endParaRPr sz="1400">
                        <a:latin typeface="BIZ UDPゴシック" panose="020B0400000000000000" pitchFamily="50" charset="-128"/>
                        <a:ea typeface="BIZ UDPゴシック" panose="020B0400000000000000" pitchFamily="50" charset="-128"/>
                        <a:cs typeface="Noto Sans CJK HK"/>
                      </a:endParaRPr>
                    </a:p>
                  </a:txBody>
                  <a:tcPr marL="0" marR="0" marT="45085" marB="0">
                    <a:lnL w="539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L="4445" algn="ctr">
                        <a:lnSpc>
                          <a:spcPct val="100000"/>
                        </a:lnSpc>
                        <a:spcBef>
                          <a:spcPts val="355"/>
                        </a:spcBef>
                      </a:pPr>
                      <a:r>
                        <a:rPr sz="1400" b="1" spc="75" dirty="0">
                          <a:solidFill>
                            <a:srgbClr val="FFFFFF"/>
                          </a:solidFill>
                          <a:latin typeface="BIZ UDPゴシック" panose="020B0400000000000000" pitchFamily="50" charset="-128"/>
                          <a:ea typeface="BIZ UDPゴシック" panose="020B0400000000000000" pitchFamily="50" charset="-128"/>
                          <a:cs typeface="Noto Sans CJK HK"/>
                        </a:rPr>
                        <a:t>1,3-BDO</a:t>
                      </a:r>
                      <a:endParaRPr sz="1400">
                        <a:latin typeface="BIZ UDPゴシック" panose="020B0400000000000000" pitchFamily="50" charset="-128"/>
                        <a:ea typeface="BIZ UDPゴシック" panose="020B0400000000000000" pitchFamily="50" charset="-128"/>
                        <a:cs typeface="Noto Sans CJK HK"/>
                      </a:endParaRPr>
                    </a:p>
                  </a:txBody>
                  <a:tcPr marL="0" marR="0" marT="450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extLst>
                  <a:ext uri="{0D108BD9-81ED-4DB2-BD59-A6C34878D82A}">
                    <a16:rowId xmlns:a16="http://schemas.microsoft.com/office/drawing/2014/main" val="10000"/>
                  </a:ext>
                </a:extLst>
              </a:tr>
              <a:tr h="304800">
                <a:tc>
                  <a:txBody>
                    <a:bodyPr/>
                    <a:lstStyle/>
                    <a:p>
                      <a:pPr marL="91440">
                        <a:lnSpc>
                          <a:spcPct val="100000"/>
                        </a:lnSpc>
                        <a:spcBef>
                          <a:spcPts val="355"/>
                        </a:spcBef>
                      </a:pPr>
                      <a:r>
                        <a:rPr sz="1400" spc="-10" dirty="0">
                          <a:latin typeface="BIZ UDPゴシック" panose="020B0400000000000000" pitchFamily="50" charset="-128"/>
                          <a:ea typeface="BIZ UDPゴシック" panose="020B0400000000000000" pitchFamily="50" charset="-128"/>
                          <a:cs typeface="VL PGothic"/>
                        </a:rPr>
                        <a:t>分子量</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2540" algn="ctr">
                        <a:lnSpc>
                          <a:spcPct val="100000"/>
                        </a:lnSpc>
                        <a:spcBef>
                          <a:spcPts val="355"/>
                        </a:spcBef>
                      </a:pPr>
                      <a:r>
                        <a:rPr sz="1400" spc="-20" dirty="0">
                          <a:latin typeface="BIZ UDPゴシック" panose="020B0400000000000000" pitchFamily="50" charset="-128"/>
                          <a:ea typeface="BIZ UDPゴシック" panose="020B0400000000000000" pitchFamily="50" charset="-128"/>
                          <a:cs typeface="VL PGothic"/>
                        </a:rPr>
                        <a:t>74</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R="6985" algn="ctr">
                        <a:lnSpc>
                          <a:spcPct val="100000"/>
                        </a:lnSpc>
                        <a:spcBef>
                          <a:spcPts val="355"/>
                        </a:spcBef>
                      </a:pPr>
                      <a:r>
                        <a:rPr sz="1400" spc="-20" dirty="0">
                          <a:latin typeface="BIZ UDPゴシック" panose="020B0400000000000000" pitchFamily="50" charset="-128"/>
                          <a:ea typeface="BIZ UDPゴシック" panose="020B0400000000000000" pitchFamily="50" charset="-128"/>
                          <a:cs typeface="VL PGothic"/>
                        </a:rPr>
                        <a:t>74</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12700">
                      <a:solidFill>
                        <a:srgbClr val="000000"/>
                      </a:solidFill>
                      <a:prstDash val="solid"/>
                    </a:lnL>
                    <a:lnR w="53975">
                      <a:solidFill>
                        <a:srgbClr val="FF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3810" algn="ctr">
                        <a:lnSpc>
                          <a:spcPct val="100000"/>
                        </a:lnSpc>
                        <a:spcBef>
                          <a:spcPts val="355"/>
                        </a:spcBef>
                      </a:pPr>
                      <a:r>
                        <a:rPr sz="1400" spc="-15" dirty="0">
                          <a:latin typeface="BIZ UDPゴシック" panose="020B0400000000000000" pitchFamily="50" charset="-128"/>
                          <a:ea typeface="BIZ UDPゴシック" panose="020B0400000000000000" pitchFamily="50" charset="-128"/>
                          <a:cs typeface="VL PGothic"/>
                        </a:rPr>
                        <a:t>76</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53975">
                      <a:solidFill>
                        <a:srgbClr val="FF0000"/>
                      </a:solidFill>
                      <a:prstDash val="solid"/>
                    </a:lnL>
                    <a:lnR w="53975">
                      <a:solidFill>
                        <a:srgbClr val="FF0000"/>
                      </a:solidFill>
                      <a:prstDash val="solid"/>
                    </a:lnR>
                    <a:lnT w="12700">
                      <a:solidFill>
                        <a:srgbClr val="000000"/>
                      </a:solidFill>
                      <a:prstDash val="solid"/>
                    </a:lnT>
                    <a:lnB w="12700">
                      <a:solidFill>
                        <a:srgbClr val="000000"/>
                      </a:solidFill>
                      <a:prstDash val="solid"/>
                    </a:lnB>
                    <a:solidFill>
                      <a:srgbClr val="FFD5FF"/>
                    </a:solidFill>
                  </a:tcPr>
                </a:tc>
                <a:tc>
                  <a:txBody>
                    <a:bodyPr/>
                    <a:lstStyle/>
                    <a:p>
                      <a:pPr marL="19050" algn="ctr">
                        <a:lnSpc>
                          <a:spcPct val="100000"/>
                        </a:lnSpc>
                        <a:spcBef>
                          <a:spcPts val="355"/>
                        </a:spcBef>
                      </a:pPr>
                      <a:r>
                        <a:rPr sz="1400" spc="-20" dirty="0">
                          <a:latin typeface="BIZ UDPゴシック" panose="020B0400000000000000" pitchFamily="50" charset="-128"/>
                          <a:ea typeface="BIZ UDPゴシック" panose="020B0400000000000000" pitchFamily="50" charset="-128"/>
                          <a:cs typeface="VL PGothic"/>
                        </a:rPr>
                        <a:t>86</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539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6350" algn="ctr">
                        <a:lnSpc>
                          <a:spcPct val="100000"/>
                        </a:lnSpc>
                        <a:spcBef>
                          <a:spcPts val="355"/>
                        </a:spcBef>
                      </a:pPr>
                      <a:r>
                        <a:rPr sz="1400" spc="-20" dirty="0">
                          <a:latin typeface="BIZ UDPゴシック" panose="020B0400000000000000" pitchFamily="50" charset="-128"/>
                          <a:ea typeface="BIZ UDPゴシック" panose="020B0400000000000000" pitchFamily="50" charset="-128"/>
                          <a:cs typeface="VL PGothic"/>
                        </a:rPr>
                        <a:t>90</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extLst>
                  <a:ext uri="{0D108BD9-81ED-4DB2-BD59-A6C34878D82A}">
                    <a16:rowId xmlns:a16="http://schemas.microsoft.com/office/drawing/2014/main" val="10001"/>
                  </a:ext>
                </a:extLst>
              </a:tr>
              <a:tr h="304800">
                <a:tc>
                  <a:txBody>
                    <a:bodyPr/>
                    <a:lstStyle/>
                    <a:p>
                      <a:pPr marL="91440">
                        <a:lnSpc>
                          <a:spcPct val="100000"/>
                        </a:lnSpc>
                        <a:spcBef>
                          <a:spcPts val="355"/>
                        </a:spcBef>
                      </a:pPr>
                      <a:r>
                        <a:rPr sz="1400" spc="-10" dirty="0">
                          <a:latin typeface="BIZ UDPゴシック" panose="020B0400000000000000" pitchFamily="50" charset="-128"/>
                          <a:ea typeface="BIZ UDPゴシック" panose="020B0400000000000000" pitchFamily="50" charset="-128"/>
                          <a:cs typeface="VL PGothic"/>
                        </a:rPr>
                        <a:t>国内流通価格</a:t>
                      </a:r>
                      <a:r>
                        <a:rPr sz="1400" spc="-70" dirty="0">
                          <a:latin typeface="BIZ UDPゴシック" panose="020B0400000000000000" pitchFamily="50" charset="-128"/>
                          <a:ea typeface="BIZ UDPゴシック" panose="020B0400000000000000" pitchFamily="50" charset="-128"/>
                          <a:cs typeface="VL PGothic"/>
                        </a:rPr>
                        <a:t>/kg（</a:t>
                      </a:r>
                      <a:r>
                        <a:rPr sz="1400" spc="-200" dirty="0">
                          <a:latin typeface="BIZ UDPゴシック" panose="020B0400000000000000" pitchFamily="50" charset="-128"/>
                          <a:ea typeface="BIZ UDPゴシック" panose="020B0400000000000000" pitchFamily="50" charset="-128"/>
                          <a:cs typeface="VL PGothic"/>
                        </a:rPr>
                        <a:t>ロ</a:t>
                      </a:r>
                      <a:r>
                        <a:rPr sz="1400" spc="-275" dirty="0">
                          <a:latin typeface="BIZ UDPゴシック" panose="020B0400000000000000" pitchFamily="50" charset="-128"/>
                          <a:ea typeface="BIZ UDPゴシック" panose="020B0400000000000000" pitchFamily="50" charset="-128"/>
                          <a:cs typeface="VL PGothic"/>
                        </a:rPr>
                        <a:t>ー</a:t>
                      </a:r>
                      <a:r>
                        <a:rPr sz="1400" spc="-290" dirty="0">
                          <a:latin typeface="BIZ UDPゴシック" panose="020B0400000000000000" pitchFamily="50" charset="-128"/>
                          <a:ea typeface="BIZ UDPゴシック" panose="020B0400000000000000" pitchFamily="50" charset="-128"/>
                          <a:cs typeface="VL PGothic"/>
                        </a:rPr>
                        <a:t>リー）</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2540" algn="ctr">
                        <a:lnSpc>
                          <a:spcPct val="100000"/>
                        </a:lnSpc>
                        <a:spcBef>
                          <a:spcPts val="355"/>
                        </a:spcBef>
                      </a:pPr>
                      <a:r>
                        <a:rPr sz="1400" spc="-20" dirty="0">
                          <a:latin typeface="BIZ UDPゴシック" panose="020B0400000000000000" pitchFamily="50" charset="-128"/>
                          <a:ea typeface="BIZ UDPゴシック" panose="020B0400000000000000" pitchFamily="50" charset="-128"/>
                          <a:cs typeface="VL PGothic"/>
                        </a:rPr>
                        <a:t>225</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R="6985" algn="ctr">
                        <a:lnSpc>
                          <a:spcPct val="100000"/>
                        </a:lnSpc>
                        <a:spcBef>
                          <a:spcPts val="355"/>
                        </a:spcBef>
                      </a:pPr>
                      <a:r>
                        <a:rPr sz="1400" spc="-20" dirty="0">
                          <a:latin typeface="BIZ UDPゴシック" panose="020B0400000000000000" pitchFamily="50" charset="-128"/>
                          <a:ea typeface="BIZ UDPゴシック" panose="020B0400000000000000" pitchFamily="50" charset="-128"/>
                          <a:cs typeface="VL PGothic"/>
                        </a:rPr>
                        <a:t>195</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12700">
                      <a:solidFill>
                        <a:srgbClr val="000000"/>
                      </a:solidFill>
                      <a:prstDash val="solid"/>
                    </a:lnL>
                    <a:lnR w="53975">
                      <a:solidFill>
                        <a:srgbClr val="FF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3175" algn="ctr">
                        <a:lnSpc>
                          <a:spcPct val="100000"/>
                        </a:lnSpc>
                        <a:spcBef>
                          <a:spcPts val="355"/>
                        </a:spcBef>
                      </a:pPr>
                      <a:r>
                        <a:rPr sz="1400" dirty="0">
                          <a:latin typeface="BIZ UDPゴシック" panose="020B0400000000000000" pitchFamily="50" charset="-128"/>
                          <a:ea typeface="BIZ UDPゴシック" panose="020B0400000000000000" pitchFamily="50" charset="-128"/>
                          <a:cs typeface="VL PGothic"/>
                        </a:rPr>
                        <a:t>？</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53975">
                      <a:solidFill>
                        <a:srgbClr val="FF0000"/>
                      </a:solidFill>
                      <a:prstDash val="solid"/>
                    </a:lnL>
                    <a:lnR w="53975">
                      <a:solidFill>
                        <a:srgbClr val="FF0000"/>
                      </a:solidFill>
                      <a:prstDash val="solid"/>
                    </a:lnR>
                    <a:lnT w="12700">
                      <a:solidFill>
                        <a:srgbClr val="000000"/>
                      </a:solidFill>
                      <a:prstDash val="solid"/>
                    </a:lnT>
                    <a:lnB w="12700">
                      <a:solidFill>
                        <a:srgbClr val="000000"/>
                      </a:solidFill>
                      <a:prstDash val="solid"/>
                    </a:lnB>
                    <a:solidFill>
                      <a:srgbClr val="FFD5FF"/>
                    </a:solidFill>
                  </a:tcPr>
                </a:tc>
                <a:tc>
                  <a:txBody>
                    <a:bodyPr/>
                    <a:lstStyle/>
                    <a:p>
                      <a:pPr marL="19050" algn="ctr">
                        <a:lnSpc>
                          <a:spcPct val="100000"/>
                        </a:lnSpc>
                        <a:spcBef>
                          <a:spcPts val="355"/>
                        </a:spcBef>
                      </a:pPr>
                      <a:r>
                        <a:rPr sz="1400" spc="-20" dirty="0">
                          <a:latin typeface="BIZ UDPゴシック" panose="020B0400000000000000" pitchFamily="50" charset="-128"/>
                          <a:ea typeface="BIZ UDPゴシック" panose="020B0400000000000000" pitchFamily="50" charset="-128"/>
                          <a:cs typeface="VL PGothic"/>
                        </a:rPr>
                        <a:t>345</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539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6350" algn="ctr">
                        <a:lnSpc>
                          <a:spcPct val="100000"/>
                        </a:lnSpc>
                        <a:spcBef>
                          <a:spcPts val="355"/>
                        </a:spcBef>
                      </a:pPr>
                      <a:r>
                        <a:rPr sz="1400" spc="-20" dirty="0">
                          <a:latin typeface="BIZ UDPゴシック" panose="020B0400000000000000" pitchFamily="50" charset="-128"/>
                          <a:ea typeface="BIZ UDPゴシック" panose="020B0400000000000000" pitchFamily="50" charset="-128"/>
                          <a:cs typeface="VL PGothic"/>
                        </a:rPr>
                        <a:t>800</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450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extLst>
                  <a:ext uri="{0D108BD9-81ED-4DB2-BD59-A6C34878D82A}">
                    <a16:rowId xmlns:a16="http://schemas.microsoft.com/office/drawing/2014/main" val="10002"/>
                  </a:ext>
                </a:extLst>
              </a:tr>
              <a:tr h="304800">
                <a:tc>
                  <a:txBody>
                    <a:bodyPr/>
                    <a:lstStyle/>
                    <a:p>
                      <a:pPr marL="91440">
                        <a:lnSpc>
                          <a:spcPct val="100000"/>
                        </a:lnSpc>
                        <a:spcBef>
                          <a:spcPts val="360"/>
                        </a:spcBef>
                      </a:pPr>
                      <a:r>
                        <a:rPr sz="1400" spc="-325" dirty="0">
                          <a:latin typeface="BIZ UDPゴシック" panose="020B0400000000000000" pitchFamily="50" charset="-128"/>
                          <a:ea typeface="BIZ UDPゴシック" panose="020B0400000000000000" pitchFamily="50" charset="-128"/>
                          <a:cs typeface="VL PGothic"/>
                        </a:rPr>
                        <a:t>グ</a:t>
                      </a:r>
                      <a:r>
                        <a:rPr sz="1400" spc="-275" dirty="0">
                          <a:latin typeface="BIZ UDPゴシック" panose="020B0400000000000000" pitchFamily="50" charset="-128"/>
                          <a:ea typeface="BIZ UDPゴシック" panose="020B0400000000000000" pitchFamily="50" charset="-128"/>
                          <a:cs typeface="VL PGothic"/>
                        </a:rPr>
                        <a:t>ル</a:t>
                      </a:r>
                      <a:r>
                        <a:rPr sz="1400" spc="-360" dirty="0">
                          <a:latin typeface="BIZ UDPゴシック" panose="020B0400000000000000" pitchFamily="50" charset="-128"/>
                          <a:ea typeface="BIZ UDPゴシック" panose="020B0400000000000000" pitchFamily="50" charset="-128"/>
                          <a:cs typeface="VL PGothic"/>
                        </a:rPr>
                        <a:t>コ</a:t>
                      </a:r>
                      <a:r>
                        <a:rPr sz="1400" spc="-370" dirty="0">
                          <a:latin typeface="BIZ UDPゴシック" panose="020B0400000000000000" pitchFamily="50" charset="-128"/>
                          <a:ea typeface="BIZ UDPゴシック" panose="020B0400000000000000" pitchFamily="50" charset="-128"/>
                          <a:cs typeface="VL PGothic"/>
                        </a:rPr>
                        <a:t>ー</a:t>
                      </a:r>
                      <a:r>
                        <a:rPr sz="1400" spc="-345" dirty="0">
                          <a:latin typeface="BIZ UDPゴシック" panose="020B0400000000000000" pitchFamily="50" charset="-128"/>
                          <a:ea typeface="BIZ UDPゴシック" panose="020B0400000000000000" pitchFamily="50" charset="-128"/>
                          <a:cs typeface="VL PGothic"/>
                        </a:rPr>
                        <a:t>ス</a:t>
                      </a:r>
                      <a:r>
                        <a:rPr sz="1400" spc="-10" dirty="0">
                          <a:latin typeface="BIZ UDPゴシック" panose="020B0400000000000000" pitchFamily="50" charset="-128"/>
                          <a:ea typeface="BIZ UDPゴシック" panose="020B0400000000000000" pitchFamily="50" charset="-128"/>
                          <a:cs typeface="VL PGothic"/>
                        </a:rPr>
                        <a:t>原単位</a:t>
                      </a:r>
                      <a:endParaRPr sz="14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2540" algn="ctr">
                        <a:lnSpc>
                          <a:spcPct val="100000"/>
                        </a:lnSpc>
                        <a:spcBef>
                          <a:spcPts val="360"/>
                        </a:spcBef>
                      </a:pPr>
                      <a:r>
                        <a:rPr sz="1400" dirty="0">
                          <a:latin typeface="BIZ UDPゴシック" panose="020B0400000000000000" pitchFamily="50" charset="-128"/>
                          <a:ea typeface="BIZ UDPゴシック" panose="020B0400000000000000" pitchFamily="50" charset="-128"/>
                          <a:cs typeface="VL PGothic"/>
                        </a:rPr>
                        <a:t>2.44</a:t>
                      </a:r>
                      <a:endParaRPr sz="14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R="6350" algn="ctr">
                        <a:lnSpc>
                          <a:spcPct val="100000"/>
                        </a:lnSpc>
                        <a:spcBef>
                          <a:spcPts val="360"/>
                        </a:spcBef>
                      </a:pPr>
                      <a:r>
                        <a:rPr sz="1400" dirty="0">
                          <a:latin typeface="BIZ UDPゴシック" panose="020B0400000000000000" pitchFamily="50" charset="-128"/>
                          <a:ea typeface="BIZ UDPゴシック" panose="020B0400000000000000" pitchFamily="50" charset="-128"/>
                          <a:cs typeface="VL PGothic"/>
                        </a:rPr>
                        <a:t>2.43</a:t>
                      </a:r>
                      <a:endParaRPr sz="14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53975">
                      <a:solidFill>
                        <a:srgbClr val="FF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3810" algn="ctr">
                        <a:lnSpc>
                          <a:spcPct val="100000"/>
                        </a:lnSpc>
                        <a:spcBef>
                          <a:spcPts val="360"/>
                        </a:spcBef>
                      </a:pPr>
                      <a:r>
                        <a:rPr sz="1400" dirty="0">
                          <a:latin typeface="BIZ UDPゴシック" panose="020B0400000000000000" pitchFamily="50" charset="-128"/>
                          <a:ea typeface="BIZ UDPゴシック" panose="020B0400000000000000" pitchFamily="50" charset="-128"/>
                          <a:cs typeface="VL PGothic"/>
                        </a:rPr>
                        <a:t>1.18</a:t>
                      </a:r>
                      <a:endParaRPr sz="1400">
                        <a:latin typeface="BIZ UDPゴシック" panose="020B0400000000000000" pitchFamily="50" charset="-128"/>
                        <a:ea typeface="BIZ UDPゴシック" panose="020B0400000000000000" pitchFamily="50" charset="-128"/>
                        <a:cs typeface="VL PGothic"/>
                      </a:endParaRPr>
                    </a:p>
                  </a:txBody>
                  <a:tcPr marL="0" marR="0" marB="0">
                    <a:lnL w="53975">
                      <a:solidFill>
                        <a:srgbClr val="FF0000"/>
                      </a:solidFill>
                      <a:prstDash val="solid"/>
                    </a:lnL>
                    <a:lnR w="53975">
                      <a:solidFill>
                        <a:srgbClr val="FF0000"/>
                      </a:solidFill>
                      <a:prstDash val="solid"/>
                    </a:lnR>
                    <a:lnT w="12700">
                      <a:solidFill>
                        <a:srgbClr val="000000"/>
                      </a:solidFill>
                      <a:prstDash val="solid"/>
                    </a:lnT>
                    <a:lnB w="12700">
                      <a:solidFill>
                        <a:srgbClr val="000000"/>
                      </a:solidFill>
                      <a:prstDash val="solid"/>
                    </a:lnB>
                    <a:solidFill>
                      <a:srgbClr val="FFD5FF"/>
                    </a:solidFill>
                  </a:tcPr>
                </a:tc>
                <a:tc>
                  <a:txBody>
                    <a:bodyPr/>
                    <a:lstStyle/>
                    <a:p>
                      <a:pPr marL="19685" algn="ctr">
                        <a:lnSpc>
                          <a:spcPct val="100000"/>
                        </a:lnSpc>
                        <a:spcBef>
                          <a:spcPts val="360"/>
                        </a:spcBef>
                      </a:pPr>
                      <a:r>
                        <a:rPr sz="1400" dirty="0">
                          <a:latin typeface="BIZ UDPゴシック" panose="020B0400000000000000" pitchFamily="50" charset="-128"/>
                          <a:ea typeface="BIZ UDPゴシック" panose="020B0400000000000000" pitchFamily="50" charset="-128"/>
                          <a:cs typeface="VL PGothic"/>
                        </a:rPr>
                        <a:t>4.03</a:t>
                      </a:r>
                      <a:endParaRPr sz="1400">
                        <a:latin typeface="BIZ UDPゴシック" panose="020B0400000000000000" pitchFamily="50" charset="-128"/>
                        <a:ea typeface="BIZ UDPゴシック" panose="020B0400000000000000" pitchFamily="50" charset="-128"/>
                        <a:cs typeface="VL PGothic"/>
                      </a:endParaRPr>
                    </a:p>
                  </a:txBody>
                  <a:tcPr marL="0" marR="0" marB="0">
                    <a:lnL w="539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6350" algn="ctr">
                        <a:lnSpc>
                          <a:spcPct val="100000"/>
                        </a:lnSpc>
                        <a:spcBef>
                          <a:spcPts val="360"/>
                        </a:spcBef>
                      </a:pPr>
                      <a:r>
                        <a:rPr sz="1400" spc="10" dirty="0">
                          <a:latin typeface="BIZ UDPゴシック" panose="020B0400000000000000" pitchFamily="50" charset="-128"/>
                          <a:ea typeface="BIZ UDPゴシック" panose="020B0400000000000000" pitchFamily="50" charset="-128"/>
                          <a:cs typeface="VL PGothic"/>
                        </a:rPr>
                        <a:t>2.0</a:t>
                      </a:r>
                      <a:endParaRPr sz="14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extLst>
                  <a:ext uri="{0D108BD9-81ED-4DB2-BD59-A6C34878D82A}">
                    <a16:rowId xmlns:a16="http://schemas.microsoft.com/office/drawing/2014/main" val="10003"/>
                  </a:ext>
                </a:extLst>
              </a:tr>
              <a:tr h="518160">
                <a:tc>
                  <a:txBody>
                    <a:bodyPr/>
                    <a:lstStyle/>
                    <a:p>
                      <a:pPr marL="91440">
                        <a:lnSpc>
                          <a:spcPct val="100000"/>
                        </a:lnSpc>
                        <a:spcBef>
                          <a:spcPts val="360"/>
                        </a:spcBef>
                      </a:pPr>
                      <a:r>
                        <a:rPr sz="1400" spc="-325" dirty="0">
                          <a:latin typeface="BIZ UDPゴシック" panose="020B0400000000000000" pitchFamily="50" charset="-128"/>
                          <a:ea typeface="BIZ UDPゴシック" panose="020B0400000000000000" pitchFamily="50" charset="-128"/>
                          <a:cs typeface="VL PGothic"/>
                        </a:rPr>
                        <a:t>グ</a:t>
                      </a:r>
                      <a:r>
                        <a:rPr sz="1400" spc="-275" dirty="0">
                          <a:latin typeface="BIZ UDPゴシック" panose="020B0400000000000000" pitchFamily="50" charset="-128"/>
                          <a:ea typeface="BIZ UDPゴシック" panose="020B0400000000000000" pitchFamily="50" charset="-128"/>
                          <a:cs typeface="VL PGothic"/>
                        </a:rPr>
                        <a:t>ル</a:t>
                      </a:r>
                      <a:r>
                        <a:rPr sz="1400" spc="-360" dirty="0">
                          <a:latin typeface="BIZ UDPゴシック" panose="020B0400000000000000" pitchFamily="50" charset="-128"/>
                          <a:ea typeface="BIZ UDPゴシック" panose="020B0400000000000000" pitchFamily="50" charset="-128"/>
                          <a:cs typeface="VL PGothic"/>
                        </a:rPr>
                        <a:t>コ</a:t>
                      </a:r>
                      <a:r>
                        <a:rPr sz="1400" spc="-370" dirty="0">
                          <a:latin typeface="BIZ UDPゴシック" panose="020B0400000000000000" pitchFamily="50" charset="-128"/>
                          <a:ea typeface="BIZ UDPゴシック" panose="020B0400000000000000" pitchFamily="50" charset="-128"/>
                          <a:cs typeface="VL PGothic"/>
                        </a:rPr>
                        <a:t>ー</a:t>
                      </a:r>
                      <a:r>
                        <a:rPr sz="1400" spc="-345" dirty="0">
                          <a:latin typeface="BIZ UDPゴシック" panose="020B0400000000000000" pitchFamily="50" charset="-128"/>
                          <a:ea typeface="BIZ UDPゴシック" panose="020B0400000000000000" pitchFamily="50" charset="-128"/>
                          <a:cs typeface="VL PGothic"/>
                        </a:rPr>
                        <a:t>ス</a:t>
                      </a:r>
                      <a:r>
                        <a:rPr sz="1400" spc="-395" dirty="0">
                          <a:latin typeface="BIZ UDPゴシック" panose="020B0400000000000000" pitchFamily="50" charset="-128"/>
                          <a:ea typeface="BIZ UDPゴシック" panose="020B0400000000000000" pitchFamily="50" charset="-128"/>
                          <a:cs typeface="VL PGothic"/>
                        </a:rPr>
                        <a:t>コ</a:t>
                      </a:r>
                      <a:r>
                        <a:rPr sz="1400" spc="-405" dirty="0">
                          <a:latin typeface="BIZ UDPゴシック" panose="020B0400000000000000" pitchFamily="50" charset="-128"/>
                          <a:ea typeface="BIZ UDPゴシック" panose="020B0400000000000000" pitchFamily="50" charset="-128"/>
                          <a:cs typeface="VL PGothic"/>
                        </a:rPr>
                        <a:t>ス</a:t>
                      </a:r>
                      <a:r>
                        <a:rPr sz="1400" spc="-420" dirty="0">
                          <a:latin typeface="BIZ UDPゴシック" panose="020B0400000000000000" pitchFamily="50" charset="-128"/>
                          <a:ea typeface="BIZ UDPゴシック" panose="020B0400000000000000" pitchFamily="50" charset="-128"/>
                          <a:cs typeface="VL PGothic"/>
                        </a:rPr>
                        <a:t>ト</a:t>
                      </a:r>
                      <a:r>
                        <a:rPr sz="1400" spc="-25" dirty="0">
                          <a:latin typeface="BIZ UDPゴシック" panose="020B0400000000000000" pitchFamily="50" charset="-128"/>
                          <a:ea typeface="BIZ UDPゴシック" panose="020B0400000000000000" pitchFamily="50" charset="-128"/>
                          <a:cs typeface="VL PGothic"/>
                        </a:rPr>
                        <a:t>/kg</a:t>
                      </a:r>
                      <a:endParaRPr sz="1400">
                        <a:latin typeface="BIZ UDPゴシック" panose="020B0400000000000000" pitchFamily="50" charset="-128"/>
                        <a:ea typeface="BIZ UDPゴシック" panose="020B0400000000000000" pitchFamily="50" charset="-128"/>
                        <a:cs typeface="VL PGothic"/>
                      </a:endParaRPr>
                    </a:p>
                    <a:p>
                      <a:pPr marL="91440">
                        <a:lnSpc>
                          <a:spcPct val="100000"/>
                        </a:lnSpc>
                      </a:pPr>
                      <a:r>
                        <a:rPr sz="1400" spc="-15" dirty="0">
                          <a:latin typeface="BIZ UDPゴシック" panose="020B0400000000000000" pitchFamily="50" charset="-128"/>
                          <a:ea typeface="BIZ UDPゴシック" panose="020B0400000000000000" pitchFamily="50" charset="-128"/>
                          <a:cs typeface="VL PGothic"/>
                        </a:rPr>
                        <a:t>（40</a:t>
                      </a:r>
                      <a:r>
                        <a:rPr sz="1400" spc="-10" dirty="0">
                          <a:latin typeface="BIZ UDPゴシック" panose="020B0400000000000000" pitchFamily="50" charset="-128"/>
                          <a:ea typeface="BIZ UDPゴシック" panose="020B0400000000000000" pitchFamily="50" charset="-128"/>
                          <a:cs typeface="VL PGothic"/>
                        </a:rPr>
                        <a:t>円</a:t>
                      </a:r>
                      <a:r>
                        <a:rPr sz="1400" spc="-35" dirty="0">
                          <a:latin typeface="BIZ UDPゴシック" panose="020B0400000000000000" pitchFamily="50" charset="-128"/>
                          <a:ea typeface="BIZ UDPゴシック" panose="020B0400000000000000" pitchFamily="50" charset="-128"/>
                          <a:cs typeface="VL PGothic"/>
                        </a:rPr>
                        <a:t>/kg-</a:t>
                      </a:r>
                      <a:r>
                        <a:rPr sz="1400" spc="-325" dirty="0">
                          <a:latin typeface="BIZ UDPゴシック" panose="020B0400000000000000" pitchFamily="50" charset="-128"/>
                          <a:ea typeface="BIZ UDPゴシック" panose="020B0400000000000000" pitchFamily="50" charset="-128"/>
                          <a:cs typeface="VL PGothic"/>
                        </a:rPr>
                        <a:t>グ</a:t>
                      </a:r>
                      <a:r>
                        <a:rPr sz="1400" spc="-280" dirty="0">
                          <a:latin typeface="BIZ UDPゴシック" panose="020B0400000000000000" pitchFamily="50" charset="-128"/>
                          <a:ea typeface="BIZ UDPゴシック" panose="020B0400000000000000" pitchFamily="50" charset="-128"/>
                          <a:cs typeface="VL PGothic"/>
                        </a:rPr>
                        <a:t>ル</a:t>
                      </a:r>
                      <a:r>
                        <a:rPr sz="1400" spc="-355" dirty="0">
                          <a:latin typeface="BIZ UDPゴシック" panose="020B0400000000000000" pitchFamily="50" charset="-128"/>
                          <a:ea typeface="BIZ UDPゴシック" panose="020B0400000000000000" pitchFamily="50" charset="-128"/>
                          <a:cs typeface="VL PGothic"/>
                        </a:rPr>
                        <a:t>コ</a:t>
                      </a:r>
                      <a:r>
                        <a:rPr sz="1400" spc="-365" dirty="0">
                          <a:latin typeface="BIZ UDPゴシック" panose="020B0400000000000000" pitchFamily="50" charset="-128"/>
                          <a:ea typeface="BIZ UDPゴシック" panose="020B0400000000000000" pitchFamily="50" charset="-128"/>
                          <a:cs typeface="VL PGothic"/>
                        </a:rPr>
                        <a:t>ー</a:t>
                      </a:r>
                      <a:r>
                        <a:rPr sz="1400" spc="-350" dirty="0">
                          <a:latin typeface="BIZ UDPゴシック" panose="020B0400000000000000" pitchFamily="50" charset="-128"/>
                          <a:ea typeface="BIZ UDPゴシック" panose="020B0400000000000000" pitchFamily="50" charset="-128"/>
                          <a:cs typeface="VL PGothic"/>
                        </a:rPr>
                        <a:t>ス</a:t>
                      </a:r>
                      <a:r>
                        <a:rPr sz="1400" spc="-10" dirty="0">
                          <a:latin typeface="BIZ UDPゴシック" panose="020B0400000000000000" pitchFamily="50" charset="-128"/>
                          <a:ea typeface="BIZ UDPゴシック" panose="020B0400000000000000" pitchFamily="50" charset="-128"/>
                          <a:cs typeface="VL PGothic"/>
                        </a:rPr>
                        <a:t>）</a:t>
                      </a:r>
                      <a:endParaRPr sz="14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EF7"/>
                    </a:solidFill>
                  </a:tcPr>
                </a:tc>
                <a:tc>
                  <a:txBody>
                    <a:bodyPr/>
                    <a:lstStyle/>
                    <a:p>
                      <a:pPr marL="2540" algn="ctr">
                        <a:lnSpc>
                          <a:spcPct val="100000"/>
                        </a:lnSpc>
                        <a:spcBef>
                          <a:spcPts val="1200"/>
                        </a:spcBef>
                      </a:pPr>
                      <a:r>
                        <a:rPr sz="1400" spc="-20" dirty="0">
                          <a:latin typeface="BIZ UDPゴシック" panose="020B0400000000000000" pitchFamily="50" charset="-128"/>
                          <a:ea typeface="BIZ UDPゴシック" panose="020B0400000000000000" pitchFamily="50" charset="-128"/>
                          <a:cs typeface="VL PGothic"/>
                        </a:rPr>
                        <a:t>98</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2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350" algn="ctr">
                        <a:lnSpc>
                          <a:spcPct val="100000"/>
                        </a:lnSpc>
                        <a:spcBef>
                          <a:spcPts val="1200"/>
                        </a:spcBef>
                      </a:pPr>
                      <a:r>
                        <a:rPr sz="1400" spc="-20" dirty="0">
                          <a:latin typeface="BIZ UDPゴシック" panose="020B0400000000000000" pitchFamily="50" charset="-128"/>
                          <a:ea typeface="BIZ UDPゴシック" panose="020B0400000000000000" pitchFamily="50" charset="-128"/>
                          <a:cs typeface="VL PGothic"/>
                        </a:rPr>
                        <a:t>97</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2400" marB="0">
                    <a:lnL w="12700">
                      <a:solidFill>
                        <a:srgbClr val="000000"/>
                      </a:solidFill>
                      <a:prstDash val="solid"/>
                    </a:lnL>
                    <a:lnR w="53975">
                      <a:solidFill>
                        <a:srgbClr val="FF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1200"/>
                        </a:spcBef>
                      </a:pPr>
                      <a:r>
                        <a:rPr sz="1400" spc="-20" dirty="0">
                          <a:latin typeface="BIZ UDPゴシック" panose="020B0400000000000000" pitchFamily="50" charset="-128"/>
                          <a:ea typeface="BIZ UDPゴシック" panose="020B0400000000000000" pitchFamily="50" charset="-128"/>
                          <a:cs typeface="VL PGothic"/>
                        </a:rPr>
                        <a:t>47</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2400" marB="0">
                    <a:lnL w="53975">
                      <a:solidFill>
                        <a:srgbClr val="FF0000"/>
                      </a:solidFill>
                      <a:prstDash val="solid"/>
                    </a:lnL>
                    <a:lnR w="53975">
                      <a:solidFill>
                        <a:srgbClr val="FF0000"/>
                      </a:solidFill>
                      <a:prstDash val="solid"/>
                    </a:lnR>
                    <a:lnT w="12700">
                      <a:solidFill>
                        <a:srgbClr val="000000"/>
                      </a:solidFill>
                      <a:prstDash val="solid"/>
                    </a:lnT>
                    <a:lnB w="12700">
                      <a:solidFill>
                        <a:srgbClr val="000000"/>
                      </a:solidFill>
                      <a:prstDash val="solid"/>
                    </a:lnB>
                    <a:solidFill>
                      <a:srgbClr val="FFD5FF"/>
                    </a:solidFill>
                  </a:tcPr>
                </a:tc>
                <a:tc>
                  <a:txBody>
                    <a:bodyPr/>
                    <a:lstStyle/>
                    <a:p>
                      <a:pPr marL="19685" algn="ctr">
                        <a:lnSpc>
                          <a:spcPct val="100000"/>
                        </a:lnSpc>
                        <a:spcBef>
                          <a:spcPts val="1200"/>
                        </a:spcBef>
                      </a:pPr>
                      <a:r>
                        <a:rPr sz="1400" spc="-20" dirty="0">
                          <a:latin typeface="BIZ UDPゴシック" panose="020B0400000000000000" pitchFamily="50" charset="-128"/>
                          <a:ea typeface="BIZ UDPゴシック" panose="020B0400000000000000" pitchFamily="50" charset="-128"/>
                          <a:cs typeface="VL PGothic"/>
                        </a:rPr>
                        <a:t>161</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2400" marB="0">
                    <a:lnL w="539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 algn="ctr">
                        <a:lnSpc>
                          <a:spcPct val="100000"/>
                        </a:lnSpc>
                        <a:spcBef>
                          <a:spcPts val="1200"/>
                        </a:spcBef>
                      </a:pPr>
                      <a:r>
                        <a:rPr sz="1400" spc="-20" dirty="0">
                          <a:latin typeface="BIZ UDPゴシック" panose="020B0400000000000000" pitchFamily="50" charset="-128"/>
                          <a:ea typeface="BIZ UDPゴシック" panose="020B0400000000000000" pitchFamily="50" charset="-128"/>
                          <a:cs typeface="VL PGothic"/>
                        </a:rPr>
                        <a:t>80</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2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18160">
                <a:tc>
                  <a:txBody>
                    <a:bodyPr/>
                    <a:lstStyle/>
                    <a:p>
                      <a:pPr marL="91440">
                        <a:lnSpc>
                          <a:spcPct val="100000"/>
                        </a:lnSpc>
                        <a:spcBef>
                          <a:spcPts val="360"/>
                        </a:spcBef>
                      </a:pPr>
                      <a:r>
                        <a:rPr sz="1400" spc="-325" dirty="0">
                          <a:latin typeface="BIZ UDPゴシック" panose="020B0400000000000000" pitchFamily="50" charset="-128"/>
                          <a:ea typeface="BIZ UDPゴシック" panose="020B0400000000000000" pitchFamily="50" charset="-128"/>
                          <a:cs typeface="VL PGothic"/>
                        </a:rPr>
                        <a:t>グ</a:t>
                      </a:r>
                      <a:r>
                        <a:rPr sz="1400" spc="-275" dirty="0">
                          <a:latin typeface="BIZ UDPゴシック" panose="020B0400000000000000" pitchFamily="50" charset="-128"/>
                          <a:ea typeface="BIZ UDPゴシック" panose="020B0400000000000000" pitchFamily="50" charset="-128"/>
                          <a:cs typeface="VL PGothic"/>
                        </a:rPr>
                        <a:t>ル</a:t>
                      </a:r>
                      <a:r>
                        <a:rPr sz="1400" spc="-360" dirty="0">
                          <a:latin typeface="BIZ UDPゴシック" panose="020B0400000000000000" pitchFamily="50" charset="-128"/>
                          <a:ea typeface="BIZ UDPゴシック" panose="020B0400000000000000" pitchFamily="50" charset="-128"/>
                          <a:cs typeface="VL PGothic"/>
                        </a:rPr>
                        <a:t>コ</a:t>
                      </a:r>
                      <a:r>
                        <a:rPr sz="1400" spc="-370" dirty="0">
                          <a:latin typeface="BIZ UDPゴシック" panose="020B0400000000000000" pitchFamily="50" charset="-128"/>
                          <a:ea typeface="BIZ UDPゴシック" panose="020B0400000000000000" pitchFamily="50" charset="-128"/>
                          <a:cs typeface="VL PGothic"/>
                        </a:rPr>
                        <a:t>ー</a:t>
                      </a:r>
                      <a:r>
                        <a:rPr sz="1400" spc="-345" dirty="0">
                          <a:latin typeface="BIZ UDPゴシック" panose="020B0400000000000000" pitchFamily="50" charset="-128"/>
                          <a:ea typeface="BIZ UDPゴシック" panose="020B0400000000000000" pitchFamily="50" charset="-128"/>
                          <a:cs typeface="VL PGothic"/>
                        </a:rPr>
                        <a:t>ス</a:t>
                      </a:r>
                      <a:r>
                        <a:rPr sz="1400" spc="-395" dirty="0">
                          <a:latin typeface="BIZ UDPゴシック" panose="020B0400000000000000" pitchFamily="50" charset="-128"/>
                          <a:ea typeface="BIZ UDPゴシック" panose="020B0400000000000000" pitchFamily="50" charset="-128"/>
                          <a:cs typeface="VL PGothic"/>
                        </a:rPr>
                        <a:t>コ</a:t>
                      </a:r>
                      <a:r>
                        <a:rPr sz="1400" spc="-405" dirty="0">
                          <a:latin typeface="BIZ UDPゴシック" panose="020B0400000000000000" pitchFamily="50" charset="-128"/>
                          <a:ea typeface="BIZ UDPゴシック" panose="020B0400000000000000" pitchFamily="50" charset="-128"/>
                          <a:cs typeface="VL PGothic"/>
                        </a:rPr>
                        <a:t>ス</a:t>
                      </a:r>
                      <a:r>
                        <a:rPr sz="1400" spc="-420" dirty="0">
                          <a:latin typeface="BIZ UDPゴシック" panose="020B0400000000000000" pitchFamily="50" charset="-128"/>
                          <a:ea typeface="BIZ UDPゴシック" panose="020B0400000000000000" pitchFamily="50" charset="-128"/>
                          <a:cs typeface="VL PGothic"/>
                        </a:rPr>
                        <a:t>ト</a:t>
                      </a:r>
                      <a:r>
                        <a:rPr sz="1400" spc="-25" dirty="0">
                          <a:latin typeface="BIZ UDPゴシック" panose="020B0400000000000000" pitchFamily="50" charset="-128"/>
                          <a:ea typeface="BIZ UDPゴシック" panose="020B0400000000000000" pitchFamily="50" charset="-128"/>
                          <a:cs typeface="VL PGothic"/>
                        </a:rPr>
                        <a:t>/kg</a:t>
                      </a:r>
                      <a:endParaRPr sz="1400">
                        <a:latin typeface="BIZ UDPゴシック" panose="020B0400000000000000" pitchFamily="50" charset="-128"/>
                        <a:ea typeface="BIZ UDPゴシック" panose="020B0400000000000000" pitchFamily="50" charset="-128"/>
                        <a:cs typeface="VL PGothic"/>
                      </a:endParaRPr>
                    </a:p>
                    <a:p>
                      <a:pPr marL="91440">
                        <a:lnSpc>
                          <a:spcPct val="100000"/>
                        </a:lnSpc>
                      </a:pPr>
                      <a:r>
                        <a:rPr sz="1400" spc="-15" dirty="0">
                          <a:latin typeface="BIZ UDPゴシック" panose="020B0400000000000000" pitchFamily="50" charset="-128"/>
                          <a:ea typeface="BIZ UDPゴシック" panose="020B0400000000000000" pitchFamily="50" charset="-128"/>
                          <a:cs typeface="VL PGothic"/>
                        </a:rPr>
                        <a:t>（20</a:t>
                      </a:r>
                      <a:r>
                        <a:rPr sz="1400" spc="-10" dirty="0">
                          <a:latin typeface="BIZ UDPゴシック" panose="020B0400000000000000" pitchFamily="50" charset="-128"/>
                          <a:ea typeface="BIZ UDPゴシック" panose="020B0400000000000000" pitchFamily="50" charset="-128"/>
                          <a:cs typeface="VL PGothic"/>
                        </a:rPr>
                        <a:t>円</a:t>
                      </a:r>
                      <a:r>
                        <a:rPr sz="1400" spc="-35" dirty="0">
                          <a:latin typeface="BIZ UDPゴシック" panose="020B0400000000000000" pitchFamily="50" charset="-128"/>
                          <a:ea typeface="BIZ UDPゴシック" panose="020B0400000000000000" pitchFamily="50" charset="-128"/>
                          <a:cs typeface="VL PGothic"/>
                        </a:rPr>
                        <a:t>/kg-</a:t>
                      </a:r>
                      <a:r>
                        <a:rPr sz="1400" spc="-325" dirty="0">
                          <a:latin typeface="BIZ UDPゴシック" panose="020B0400000000000000" pitchFamily="50" charset="-128"/>
                          <a:ea typeface="BIZ UDPゴシック" panose="020B0400000000000000" pitchFamily="50" charset="-128"/>
                          <a:cs typeface="VL PGothic"/>
                        </a:rPr>
                        <a:t>グ</a:t>
                      </a:r>
                      <a:r>
                        <a:rPr sz="1400" spc="-280" dirty="0">
                          <a:latin typeface="BIZ UDPゴシック" panose="020B0400000000000000" pitchFamily="50" charset="-128"/>
                          <a:ea typeface="BIZ UDPゴシック" panose="020B0400000000000000" pitchFamily="50" charset="-128"/>
                          <a:cs typeface="VL PGothic"/>
                        </a:rPr>
                        <a:t>ル</a:t>
                      </a:r>
                      <a:r>
                        <a:rPr sz="1400" spc="-355" dirty="0">
                          <a:latin typeface="BIZ UDPゴシック" panose="020B0400000000000000" pitchFamily="50" charset="-128"/>
                          <a:ea typeface="BIZ UDPゴシック" panose="020B0400000000000000" pitchFamily="50" charset="-128"/>
                          <a:cs typeface="VL PGothic"/>
                        </a:rPr>
                        <a:t>コ</a:t>
                      </a:r>
                      <a:r>
                        <a:rPr sz="1400" spc="-365" dirty="0">
                          <a:latin typeface="BIZ UDPゴシック" panose="020B0400000000000000" pitchFamily="50" charset="-128"/>
                          <a:ea typeface="BIZ UDPゴシック" panose="020B0400000000000000" pitchFamily="50" charset="-128"/>
                          <a:cs typeface="VL PGothic"/>
                        </a:rPr>
                        <a:t>ー</a:t>
                      </a:r>
                      <a:r>
                        <a:rPr sz="1400" spc="-350" dirty="0">
                          <a:latin typeface="BIZ UDPゴシック" panose="020B0400000000000000" pitchFamily="50" charset="-128"/>
                          <a:ea typeface="BIZ UDPゴシック" panose="020B0400000000000000" pitchFamily="50" charset="-128"/>
                          <a:cs typeface="VL PGothic"/>
                        </a:rPr>
                        <a:t>ス</a:t>
                      </a:r>
                      <a:r>
                        <a:rPr sz="1400" spc="-10" dirty="0">
                          <a:latin typeface="BIZ UDPゴシック" panose="020B0400000000000000" pitchFamily="50" charset="-128"/>
                          <a:ea typeface="BIZ UDPゴシック" panose="020B0400000000000000" pitchFamily="50" charset="-128"/>
                          <a:cs typeface="VL PGothic"/>
                        </a:rPr>
                        <a:t>）</a:t>
                      </a:r>
                      <a:endParaRPr sz="1400">
                        <a:latin typeface="BIZ UDPゴシック" panose="020B0400000000000000" pitchFamily="50" charset="-128"/>
                        <a:ea typeface="BIZ UDPゴシック" panose="020B0400000000000000" pitchFamily="50" charset="-128"/>
                        <a:cs typeface="VL PGothic"/>
                      </a:endParaRPr>
                    </a:p>
                  </a:txBody>
                  <a:tcPr marL="0" marR="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2DEEE"/>
                    </a:solidFill>
                  </a:tcPr>
                </a:tc>
                <a:tc>
                  <a:txBody>
                    <a:bodyPr/>
                    <a:lstStyle/>
                    <a:p>
                      <a:pPr marL="2540" algn="ctr">
                        <a:lnSpc>
                          <a:spcPct val="100000"/>
                        </a:lnSpc>
                        <a:spcBef>
                          <a:spcPts val="1200"/>
                        </a:spcBef>
                      </a:pPr>
                      <a:r>
                        <a:rPr sz="1400" spc="-20" dirty="0">
                          <a:latin typeface="BIZ UDPゴシック" panose="020B0400000000000000" pitchFamily="50" charset="-128"/>
                          <a:ea typeface="BIZ UDPゴシック" panose="020B0400000000000000" pitchFamily="50" charset="-128"/>
                          <a:cs typeface="VL PGothic"/>
                        </a:rPr>
                        <a:t>49</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2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985" algn="ctr">
                        <a:lnSpc>
                          <a:spcPct val="100000"/>
                        </a:lnSpc>
                        <a:spcBef>
                          <a:spcPts val="1200"/>
                        </a:spcBef>
                      </a:pPr>
                      <a:r>
                        <a:rPr sz="1400" spc="-20" dirty="0">
                          <a:latin typeface="BIZ UDPゴシック" panose="020B0400000000000000" pitchFamily="50" charset="-128"/>
                          <a:ea typeface="BIZ UDPゴシック" panose="020B0400000000000000" pitchFamily="50" charset="-128"/>
                          <a:cs typeface="VL PGothic"/>
                        </a:rPr>
                        <a:t>49</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2400" marB="0">
                    <a:lnL w="12700">
                      <a:solidFill>
                        <a:srgbClr val="000000"/>
                      </a:solidFill>
                      <a:prstDash val="solid"/>
                    </a:lnL>
                    <a:lnR w="53975">
                      <a:solidFill>
                        <a:srgbClr val="FF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1200"/>
                        </a:spcBef>
                      </a:pPr>
                      <a:r>
                        <a:rPr sz="1400" spc="-20" dirty="0">
                          <a:latin typeface="BIZ UDPゴシック" panose="020B0400000000000000" pitchFamily="50" charset="-128"/>
                          <a:ea typeface="BIZ UDPゴシック" panose="020B0400000000000000" pitchFamily="50" charset="-128"/>
                          <a:cs typeface="VL PGothic"/>
                        </a:rPr>
                        <a:t>24</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2400" marB="0">
                    <a:lnL w="53975">
                      <a:solidFill>
                        <a:srgbClr val="FF0000"/>
                      </a:solidFill>
                      <a:prstDash val="solid"/>
                    </a:lnL>
                    <a:lnR w="53975">
                      <a:solidFill>
                        <a:srgbClr val="FF0000"/>
                      </a:solidFill>
                      <a:prstDash val="solid"/>
                    </a:lnR>
                    <a:lnT w="12700">
                      <a:solidFill>
                        <a:srgbClr val="000000"/>
                      </a:solidFill>
                      <a:prstDash val="solid"/>
                    </a:lnT>
                    <a:lnB w="12700">
                      <a:solidFill>
                        <a:srgbClr val="FF0000"/>
                      </a:solidFill>
                      <a:prstDash val="solid"/>
                    </a:lnB>
                    <a:solidFill>
                      <a:srgbClr val="FFD5FF"/>
                    </a:solidFill>
                  </a:tcPr>
                </a:tc>
                <a:tc>
                  <a:txBody>
                    <a:bodyPr/>
                    <a:lstStyle/>
                    <a:p>
                      <a:pPr marL="19050" algn="ctr">
                        <a:lnSpc>
                          <a:spcPct val="100000"/>
                        </a:lnSpc>
                        <a:spcBef>
                          <a:spcPts val="1200"/>
                        </a:spcBef>
                      </a:pPr>
                      <a:r>
                        <a:rPr sz="1400" spc="-20" dirty="0">
                          <a:latin typeface="BIZ UDPゴシック" panose="020B0400000000000000" pitchFamily="50" charset="-128"/>
                          <a:ea typeface="BIZ UDPゴシック" panose="020B0400000000000000" pitchFamily="50" charset="-128"/>
                          <a:cs typeface="VL PGothic"/>
                        </a:rPr>
                        <a:t>81</a:t>
                      </a:r>
                      <a:r>
                        <a:rPr sz="1400" spc="-10" dirty="0">
                          <a:latin typeface="BIZ UDPゴシック" panose="020B0400000000000000" pitchFamily="50" charset="-128"/>
                          <a:ea typeface="BIZ UDPゴシック" panose="020B0400000000000000" pitchFamily="50" charset="-128"/>
                          <a:cs typeface="VL PGothic"/>
                        </a:rPr>
                        <a:t>円</a:t>
                      </a:r>
                      <a:endParaRPr sz="1400">
                        <a:latin typeface="BIZ UDPゴシック" panose="020B0400000000000000" pitchFamily="50" charset="-128"/>
                        <a:ea typeface="BIZ UDPゴシック" panose="020B0400000000000000" pitchFamily="50" charset="-128"/>
                        <a:cs typeface="VL PGothic"/>
                      </a:endParaRPr>
                    </a:p>
                  </a:txBody>
                  <a:tcPr marL="0" marR="0" marT="152400" marB="0">
                    <a:lnL w="53975">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 algn="ctr">
                        <a:lnSpc>
                          <a:spcPct val="100000"/>
                        </a:lnSpc>
                        <a:spcBef>
                          <a:spcPts val="1200"/>
                        </a:spcBef>
                      </a:pPr>
                      <a:r>
                        <a:rPr sz="1400" spc="-20" dirty="0">
                          <a:latin typeface="BIZ UDPゴシック" panose="020B0400000000000000" pitchFamily="50" charset="-128"/>
                          <a:ea typeface="BIZ UDPゴシック" panose="020B0400000000000000" pitchFamily="50" charset="-128"/>
                          <a:cs typeface="VL PGothic"/>
                        </a:rPr>
                        <a:t>40</a:t>
                      </a:r>
                      <a:r>
                        <a:rPr sz="1400" spc="-10" dirty="0">
                          <a:latin typeface="BIZ UDPゴシック" panose="020B0400000000000000" pitchFamily="50" charset="-128"/>
                          <a:ea typeface="BIZ UDPゴシック" panose="020B0400000000000000" pitchFamily="50" charset="-128"/>
                          <a:cs typeface="VL PGothic"/>
                        </a:rPr>
                        <a:t>円</a:t>
                      </a:r>
                      <a:endParaRPr sz="1400" dirty="0">
                        <a:latin typeface="BIZ UDPゴシック" panose="020B0400000000000000" pitchFamily="50" charset="-128"/>
                        <a:ea typeface="BIZ UDPゴシック" panose="020B0400000000000000" pitchFamily="50" charset="-128"/>
                        <a:cs typeface="VL PGothic"/>
                      </a:endParaRPr>
                    </a:p>
                  </a:txBody>
                  <a:tcPr marL="0" marR="0" marT="152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pSp>
        <p:nvGrpSpPr>
          <p:cNvPr id="35" name="object 22">
            <a:extLst>
              <a:ext uri="{FF2B5EF4-FFF2-40B4-BE49-F238E27FC236}">
                <a16:creationId xmlns:a16="http://schemas.microsoft.com/office/drawing/2014/main" id="{73DB8034-8DE3-416A-BDED-ADED426EDEDD}"/>
              </a:ext>
            </a:extLst>
          </p:cNvPr>
          <p:cNvGrpSpPr/>
          <p:nvPr/>
        </p:nvGrpSpPr>
        <p:grpSpPr>
          <a:xfrm>
            <a:off x="4536294" y="4797350"/>
            <a:ext cx="3298190" cy="859790"/>
            <a:chOff x="3121151" y="4779264"/>
            <a:chExt cx="3298190" cy="859790"/>
          </a:xfrm>
        </p:grpSpPr>
        <p:sp>
          <p:nvSpPr>
            <p:cNvPr id="36" name="object 23">
              <a:extLst>
                <a:ext uri="{FF2B5EF4-FFF2-40B4-BE49-F238E27FC236}">
                  <a16:creationId xmlns:a16="http://schemas.microsoft.com/office/drawing/2014/main" id="{CDBEF3CB-613D-4E9B-8452-08108EC6F282}"/>
                </a:ext>
              </a:extLst>
            </p:cNvPr>
            <p:cNvSpPr/>
            <p:nvPr/>
          </p:nvSpPr>
          <p:spPr>
            <a:xfrm>
              <a:off x="3134867" y="4808220"/>
              <a:ext cx="789940" cy="287020"/>
            </a:xfrm>
            <a:custGeom>
              <a:avLst/>
              <a:gdLst/>
              <a:ahLst/>
              <a:cxnLst/>
              <a:rect l="l" t="t" r="r" b="b"/>
              <a:pathLst>
                <a:path w="789939" h="287020">
                  <a:moveTo>
                    <a:pt x="0" y="143255"/>
                  </a:moveTo>
                  <a:lnTo>
                    <a:pt x="20116" y="97974"/>
                  </a:lnTo>
                  <a:lnTo>
                    <a:pt x="76139" y="58649"/>
                  </a:lnTo>
                  <a:lnTo>
                    <a:pt x="115585" y="41957"/>
                  </a:lnTo>
                  <a:lnTo>
                    <a:pt x="161574" y="27639"/>
                  </a:lnTo>
                  <a:lnTo>
                    <a:pt x="213293" y="15989"/>
                  </a:lnTo>
                  <a:lnTo>
                    <a:pt x="269930" y="7303"/>
                  </a:lnTo>
                  <a:lnTo>
                    <a:pt x="330675" y="1874"/>
                  </a:lnTo>
                  <a:lnTo>
                    <a:pt x="394716" y="0"/>
                  </a:lnTo>
                  <a:lnTo>
                    <a:pt x="458725" y="1874"/>
                  </a:lnTo>
                  <a:lnTo>
                    <a:pt x="519452" y="7303"/>
                  </a:lnTo>
                  <a:lnTo>
                    <a:pt x="576082" y="15989"/>
                  </a:lnTo>
                  <a:lnTo>
                    <a:pt x="627802" y="27639"/>
                  </a:lnTo>
                  <a:lnTo>
                    <a:pt x="673798" y="41957"/>
                  </a:lnTo>
                  <a:lnTo>
                    <a:pt x="713256" y="58649"/>
                  </a:lnTo>
                  <a:lnTo>
                    <a:pt x="769303" y="97974"/>
                  </a:lnTo>
                  <a:lnTo>
                    <a:pt x="789432" y="143255"/>
                  </a:lnTo>
                  <a:lnTo>
                    <a:pt x="784264" y="166493"/>
                  </a:lnTo>
                  <a:lnTo>
                    <a:pt x="745362" y="209091"/>
                  </a:lnTo>
                  <a:lnTo>
                    <a:pt x="673798" y="244554"/>
                  </a:lnTo>
                  <a:lnTo>
                    <a:pt x="627802" y="258872"/>
                  </a:lnTo>
                  <a:lnTo>
                    <a:pt x="576082" y="270522"/>
                  </a:lnTo>
                  <a:lnTo>
                    <a:pt x="519452" y="279208"/>
                  </a:lnTo>
                  <a:lnTo>
                    <a:pt x="458725" y="284637"/>
                  </a:lnTo>
                  <a:lnTo>
                    <a:pt x="394716" y="286511"/>
                  </a:lnTo>
                  <a:lnTo>
                    <a:pt x="330675" y="284637"/>
                  </a:lnTo>
                  <a:lnTo>
                    <a:pt x="269930" y="279208"/>
                  </a:lnTo>
                  <a:lnTo>
                    <a:pt x="213293" y="270522"/>
                  </a:lnTo>
                  <a:lnTo>
                    <a:pt x="161574" y="258872"/>
                  </a:lnTo>
                  <a:lnTo>
                    <a:pt x="115585" y="244554"/>
                  </a:lnTo>
                  <a:lnTo>
                    <a:pt x="76139" y="227862"/>
                  </a:lnTo>
                  <a:lnTo>
                    <a:pt x="20116" y="188537"/>
                  </a:lnTo>
                  <a:lnTo>
                    <a:pt x="0" y="143255"/>
                  </a:lnTo>
                  <a:close/>
                </a:path>
              </a:pathLst>
            </a:custGeom>
            <a:ln w="27432">
              <a:solidFill>
                <a:srgbClr val="FF0000"/>
              </a:solidFill>
              <a:prstDash val="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37" name="object 24">
              <a:extLst>
                <a:ext uri="{FF2B5EF4-FFF2-40B4-BE49-F238E27FC236}">
                  <a16:creationId xmlns:a16="http://schemas.microsoft.com/office/drawing/2014/main" id="{2B484EA9-DA45-41A4-8C72-19663D3BA49B}"/>
                </a:ext>
              </a:extLst>
            </p:cNvPr>
            <p:cNvSpPr/>
            <p:nvPr/>
          </p:nvSpPr>
          <p:spPr>
            <a:xfrm>
              <a:off x="3134867" y="5335524"/>
              <a:ext cx="789940" cy="289560"/>
            </a:xfrm>
            <a:custGeom>
              <a:avLst/>
              <a:gdLst/>
              <a:ahLst/>
              <a:cxnLst/>
              <a:rect l="l" t="t" r="r" b="b"/>
              <a:pathLst>
                <a:path w="789939" h="289560">
                  <a:moveTo>
                    <a:pt x="0" y="144779"/>
                  </a:moveTo>
                  <a:lnTo>
                    <a:pt x="20116" y="98999"/>
                  </a:lnTo>
                  <a:lnTo>
                    <a:pt x="76139" y="59253"/>
                  </a:lnTo>
                  <a:lnTo>
                    <a:pt x="115585" y="42386"/>
                  </a:lnTo>
                  <a:lnTo>
                    <a:pt x="161574" y="27919"/>
                  </a:lnTo>
                  <a:lnTo>
                    <a:pt x="213293" y="16150"/>
                  </a:lnTo>
                  <a:lnTo>
                    <a:pt x="269930" y="7376"/>
                  </a:lnTo>
                  <a:lnTo>
                    <a:pt x="330675" y="1893"/>
                  </a:lnTo>
                  <a:lnTo>
                    <a:pt x="394716" y="0"/>
                  </a:lnTo>
                  <a:lnTo>
                    <a:pt x="458725" y="1893"/>
                  </a:lnTo>
                  <a:lnTo>
                    <a:pt x="519452" y="7376"/>
                  </a:lnTo>
                  <a:lnTo>
                    <a:pt x="576082" y="16150"/>
                  </a:lnTo>
                  <a:lnTo>
                    <a:pt x="627802" y="27919"/>
                  </a:lnTo>
                  <a:lnTo>
                    <a:pt x="673798" y="42386"/>
                  </a:lnTo>
                  <a:lnTo>
                    <a:pt x="713256" y="59253"/>
                  </a:lnTo>
                  <a:lnTo>
                    <a:pt x="769303" y="98999"/>
                  </a:lnTo>
                  <a:lnTo>
                    <a:pt x="789432" y="144779"/>
                  </a:lnTo>
                  <a:lnTo>
                    <a:pt x="784264" y="168276"/>
                  </a:lnTo>
                  <a:lnTo>
                    <a:pt x="745362" y="211336"/>
                  </a:lnTo>
                  <a:lnTo>
                    <a:pt x="673798" y="247173"/>
                  </a:lnTo>
                  <a:lnTo>
                    <a:pt x="627802" y="261640"/>
                  </a:lnTo>
                  <a:lnTo>
                    <a:pt x="576082" y="273409"/>
                  </a:lnTo>
                  <a:lnTo>
                    <a:pt x="519452" y="282183"/>
                  </a:lnTo>
                  <a:lnTo>
                    <a:pt x="458725" y="287666"/>
                  </a:lnTo>
                  <a:lnTo>
                    <a:pt x="394716" y="289559"/>
                  </a:lnTo>
                  <a:lnTo>
                    <a:pt x="330675" y="287666"/>
                  </a:lnTo>
                  <a:lnTo>
                    <a:pt x="269930" y="282183"/>
                  </a:lnTo>
                  <a:lnTo>
                    <a:pt x="213293" y="273409"/>
                  </a:lnTo>
                  <a:lnTo>
                    <a:pt x="161574" y="261640"/>
                  </a:lnTo>
                  <a:lnTo>
                    <a:pt x="115585" y="247173"/>
                  </a:lnTo>
                  <a:lnTo>
                    <a:pt x="76139" y="230306"/>
                  </a:lnTo>
                  <a:lnTo>
                    <a:pt x="20116" y="190560"/>
                  </a:lnTo>
                  <a:lnTo>
                    <a:pt x="0" y="144779"/>
                  </a:lnTo>
                  <a:close/>
                </a:path>
              </a:pathLst>
            </a:custGeom>
            <a:ln w="27432">
              <a:solidFill>
                <a:srgbClr val="FF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38" name="object 25">
              <a:extLst>
                <a:ext uri="{FF2B5EF4-FFF2-40B4-BE49-F238E27FC236}">
                  <a16:creationId xmlns:a16="http://schemas.microsoft.com/office/drawing/2014/main" id="{D39291E8-16F2-4D44-B6F5-0E75917CA366}"/>
                </a:ext>
              </a:extLst>
            </p:cNvPr>
            <p:cNvSpPr/>
            <p:nvPr/>
          </p:nvSpPr>
          <p:spPr>
            <a:xfrm>
              <a:off x="4436363" y="4792980"/>
              <a:ext cx="792480" cy="289560"/>
            </a:xfrm>
            <a:custGeom>
              <a:avLst/>
              <a:gdLst/>
              <a:ahLst/>
              <a:cxnLst/>
              <a:rect l="l" t="t" r="r" b="b"/>
              <a:pathLst>
                <a:path w="792479" h="289560">
                  <a:moveTo>
                    <a:pt x="0" y="144780"/>
                  </a:moveTo>
                  <a:lnTo>
                    <a:pt x="20202" y="98999"/>
                  </a:lnTo>
                  <a:lnTo>
                    <a:pt x="76456" y="59253"/>
                  </a:lnTo>
                  <a:lnTo>
                    <a:pt x="116062" y="42386"/>
                  </a:lnTo>
                  <a:lnTo>
                    <a:pt x="162232" y="27919"/>
                  </a:lnTo>
                  <a:lnTo>
                    <a:pt x="214152" y="16150"/>
                  </a:lnTo>
                  <a:lnTo>
                    <a:pt x="271003" y="7376"/>
                  </a:lnTo>
                  <a:lnTo>
                    <a:pt x="331971" y="1893"/>
                  </a:lnTo>
                  <a:lnTo>
                    <a:pt x="396239" y="0"/>
                  </a:lnTo>
                  <a:lnTo>
                    <a:pt x="460508" y="1893"/>
                  </a:lnTo>
                  <a:lnTo>
                    <a:pt x="521476" y="7376"/>
                  </a:lnTo>
                  <a:lnTo>
                    <a:pt x="578327" y="16150"/>
                  </a:lnTo>
                  <a:lnTo>
                    <a:pt x="630247" y="27919"/>
                  </a:lnTo>
                  <a:lnTo>
                    <a:pt x="676417" y="42386"/>
                  </a:lnTo>
                  <a:lnTo>
                    <a:pt x="716023" y="59253"/>
                  </a:lnTo>
                  <a:lnTo>
                    <a:pt x="772277" y="98999"/>
                  </a:lnTo>
                  <a:lnTo>
                    <a:pt x="792480" y="144780"/>
                  </a:lnTo>
                  <a:lnTo>
                    <a:pt x="787293" y="168276"/>
                  </a:lnTo>
                  <a:lnTo>
                    <a:pt x="748249" y="211336"/>
                  </a:lnTo>
                  <a:lnTo>
                    <a:pt x="676417" y="247173"/>
                  </a:lnTo>
                  <a:lnTo>
                    <a:pt x="630247" y="261640"/>
                  </a:lnTo>
                  <a:lnTo>
                    <a:pt x="578327" y="273409"/>
                  </a:lnTo>
                  <a:lnTo>
                    <a:pt x="521476" y="282183"/>
                  </a:lnTo>
                  <a:lnTo>
                    <a:pt x="460508" y="287666"/>
                  </a:lnTo>
                  <a:lnTo>
                    <a:pt x="396239" y="289560"/>
                  </a:lnTo>
                  <a:lnTo>
                    <a:pt x="331971" y="287666"/>
                  </a:lnTo>
                  <a:lnTo>
                    <a:pt x="271003" y="282183"/>
                  </a:lnTo>
                  <a:lnTo>
                    <a:pt x="214152" y="273409"/>
                  </a:lnTo>
                  <a:lnTo>
                    <a:pt x="162232" y="261640"/>
                  </a:lnTo>
                  <a:lnTo>
                    <a:pt x="116062" y="247173"/>
                  </a:lnTo>
                  <a:lnTo>
                    <a:pt x="76456" y="230306"/>
                  </a:lnTo>
                  <a:lnTo>
                    <a:pt x="20202" y="190560"/>
                  </a:lnTo>
                  <a:lnTo>
                    <a:pt x="0" y="144780"/>
                  </a:lnTo>
                  <a:close/>
                </a:path>
              </a:pathLst>
            </a:custGeom>
            <a:ln w="27431">
              <a:solidFill>
                <a:srgbClr val="FF0000"/>
              </a:solidFill>
              <a:prstDash val="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39" name="object 26">
              <a:extLst>
                <a:ext uri="{FF2B5EF4-FFF2-40B4-BE49-F238E27FC236}">
                  <a16:creationId xmlns:a16="http://schemas.microsoft.com/office/drawing/2014/main" id="{A75165D8-2933-4DA2-9472-188EA2442096}"/>
                </a:ext>
              </a:extLst>
            </p:cNvPr>
            <p:cNvSpPr/>
            <p:nvPr/>
          </p:nvSpPr>
          <p:spPr>
            <a:xfrm>
              <a:off x="4436363" y="5323332"/>
              <a:ext cx="792480" cy="287020"/>
            </a:xfrm>
            <a:custGeom>
              <a:avLst/>
              <a:gdLst/>
              <a:ahLst/>
              <a:cxnLst/>
              <a:rect l="l" t="t" r="r" b="b"/>
              <a:pathLst>
                <a:path w="792479" h="287020">
                  <a:moveTo>
                    <a:pt x="0" y="143256"/>
                  </a:moveTo>
                  <a:lnTo>
                    <a:pt x="20202" y="97974"/>
                  </a:lnTo>
                  <a:lnTo>
                    <a:pt x="76456" y="58649"/>
                  </a:lnTo>
                  <a:lnTo>
                    <a:pt x="116062" y="41957"/>
                  </a:lnTo>
                  <a:lnTo>
                    <a:pt x="162232" y="27639"/>
                  </a:lnTo>
                  <a:lnTo>
                    <a:pt x="214152" y="15989"/>
                  </a:lnTo>
                  <a:lnTo>
                    <a:pt x="271003" y="7303"/>
                  </a:lnTo>
                  <a:lnTo>
                    <a:pt x="331971" y="1874"/>
                  </a:lnTo>
                  <a:lnTo>
                    <a:pt x="396239" y="0"/>
                  </a:lnTo>
                  <a:lnTo>
                    <a:pt x="460508" y="1874"/>
                  </a:lnTo>
                  <a:lnTo>
                    <a:pt x="521476" y="7303"/>
                  </a:lnTo>
                  <a:lnTo>
                    <a:pt x="578327" y="15989"/>
                  </a:lnTo>
                  <a:lnTo>
                    <a:pt x="630247" y="27639"/>
                  </a:lnTo>
                  <a:lnTo>
                    <a:pt x="676417" y="41957"/>
                  </a:lnTo>
                  <a:lnTo>
                    <a:pt x="716023" y="58649"/>
                  </a:lnTo>
                  <a:lnTo>
                    <a:pt x="772277" y="97974"/>
                  </a:lnTo>
                  <a:lnTo>
                    <a:pt x="792480" y="143256"/>
                  </a:lnTo>
                  <a:lnTo>
                    <a:pt x="787293" y="166493"/>
                  </a:lnTo>
                  <a:lnTo>
                    <a:pt x="748249" y="209091"/>
                  </a:lnTo>
                  <a:lnTo>
                    <a:pt x="676417" y="244554"/>
                  </a:lnTo>
                  <a:lnTo>
                    <a:pt x="630247" y="258872"/>
                  </a:lnTo>
                  <a:lnTo>
                    <a:pt x="578327" y="270522"/>
                  </a:lnTo>
                  <a:lnTo>
                    <a:pt x="521476" y="279208"/>
                  </a:lnTo>
                  <a:lnTo>
                    <a:pt x="460508" y="284637"/>
                  </a:lnTo>
                  <a:lnTo>
                    <a:pt x="396239" y="286512"/>
                  </a:lnTo>
                  <a:lnTo>
                    <a:pt x="331971" y="284637"/>
                  </a:lnTo>
                  <a:lnTo>
                    <a:pt x="271003" y="279208"/>
                  </a:lnTo>
                  <a:lnTo>
                    <a:pt x="214152" y="270522"/>
                  </a:lnTo>
                  <a:lnTo>
                    <a:pt x="162232" y="258872"/>
                  </a:lnTo>
                  <a:lnTo>
                    <a:pt x="116062" y="244554"/>
                  </a:lnTo>
                  <a:lnTo>
                    <a:pt x="76456" y="227862"/>
                  </a:lnTo>
                  <a:lnTo>
                    <a:pt x="20202" y="188537"/>
                  </a:lnTo>
                  <a:lnTo>
                    <a:pt x="0" y="143256"/>
                  </a:lnTo>
                  <a:close/>
                </a:path>
              </a:pathLst>
            </a:custGeom>
            <a:ln w="27431">
              <a:solidFill>
                <a:srgbClr val="FF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40" name="object 27">
              <a:extLst>
                <a:ext uri="{FF2B5EF4-FFF2-40B4-BE49-F238E27FC236}">
                  <a16:creationId xmlns:a16="http://schemas.microsoft.com/office/drawing/2014/main" id="{4DF34CB7-6434-4091-B48C-9D62837D14F8}"/>
                </a:ext>
              </a:extLst>
            </p:cNvPr>
            <p:cNvSpPr/>
            <p:nvPr/>
          </p:nvSpPr>
          <p:spPr>
            <a:xfrm>
              <a:off x="5615939" y="5335524"/>
              <a:ext cx="789940" cy="289560"/>
            </a:xfrm>
            <a:custGeom>
              <a:avLst/>
              <a:gdLst/>
              <a:ahLst/>
              <a:cxnLst/>
              <a:rect l="l" t="t" r="r" b="b"/>
              <a:pathLst>
                <a:path w="789939" h="289560">
                  <a:moveTo>
                    <a:pt x="0" y="144779"/>
                  </a:moveTo>
                  <a:lnTo>
                    <a:pt x="20116" y="98999"/>
                  </a:lnTo>
                  <a:lnTo>
                    <a:pt x="76139" y="59253"/>
                  </a:lnTo>
                  <a:lnTo>
                    <a:pt x="115585" y="42386"/>
                  </a:lnTo>
                  <a:lnTo>
                    <a:pt x="161574" y="27919"/>
                  </a:lnTo>
                  <a:lnTo>
                    <a:pt x="213293" y="16150"/>
                  </a:lnTo>
                  <a:lnTo>
                    <a:pt x="269930" y="7376"/>
                  </a:lnTo>
                  <a:lnTo>
                    <a:pt x="330675" y="1893"/>
                  </a:lnTo>
                  <a:lnTo>
                    <a:pt x="394715" y="0"/>
                  </a:lnTo>
                  <a:lnTo>
                    <a:pt x="458725" y="1893"/>
                  </a:lnTo>
                  <a:lnTo>
                    <a:pt x="519452" y="7376"/>
                  </a:lnTo>
                  <a:lnTo>
                    <a:pt x="576082" y="16150"/>
                  </a:lnTo>
                  <a:lnTo>
                    <a:pt x="627802" y="27919"/>
                  </a:lnTo>
                  <a:lnTo>
                    <a:pt x="673798" y="42386"/>
                  </a:lnTo>
                  <a:lnTo>
                    <a:pt x="713256" y="59253"/>
                  </a:lnTo>
                  <a:lnTo>
                    <a:pt x="769303" y="98999"/>
                  </a:lnTo>
                  <a:lnTo>
                    <a:pt x="789432" y="144779"/>
                  </a:lnTo>
                  <a:lnTo>
                    <a:pt x="784264" y="168276"/>
                  </a:lnTo>
                  <a:lnTo>
                    <a:pt x="745362" y="211336"/>
                  </a:lnTo>
                  <a:lnTo>
                    <a:pt x="673798" y="247173"/>
                  </a:lnTo>
                  <a:lnTo>
                    <a:pt x="627802" y="261640"/>
                  </a:lnTo>
                  <a:lnTo>
                    <a:pt x="576082" y="273409"/>
                  </a:lnTo>
                  <a:lnTo>
                    <a:pt x="519452" y="282183"/>
                  </a:lnTo>
                  <a:lnTo>
                    <a:pt x="458725" y="287666"/>
                  </a:lnTo>
                  <a:lnTo>
                    <a:pt x="394715" y="289559"/>
                  </a:lnTo>
                  <a:lnTo>
                    <a:pt x="330675" y="287666"/>
                  </a:lnTo>
                  <a:lnTo>
                    <a:pt x="269930" y="282183"/>
                  </a:lnTo>
                  <a:lnTo>
                    <a:pt x="213293" y="273409"/>
                  </a:lnTo>
                  <a:lnTo>
                    <a:pt x="161574" y="261640"/>
                  </a:lnTo>
                  <a:lnTo>
                    <a:pt x="115585" y="247173"/>
                  </a:lnTo>
                  <a:lnTo>
                    <a:pt x="76139" y="230306"/>
                  </a:lnTo>
                  <a:lnTo>
                    <a:pt x="20116" y="190560"/>
                  </a:lnTo>
                  <a:lnTo>
                    <a:pt x="0" y="144779"/>
                  </a:lnTo>
                  <a:close/>
                </a:path>
              </a:pathLst>
            </a:custGeom>
            <a:ln w="27432">
              <a:solidFill>
                <a:srgbClr val="FF0000"/>
              </a:solidFill>
              <a:prstDash val="dash"/>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sp>
        <p:nvSpPr>
          <p:cNvPr id="41" name="object 28">
            <a:extLst>
              <a:ext uri="{FF2B5EF4-FFF2-40B4-BE49-F238E27FC236}">
                <a16:creationId xmlns:a16="http://schemas.microsoft.com/office/drawing/2014/main" id="{1DF71F9A-A1B8-4462-AE51-9FDC6712B3C0}"/>
              </a:ext>
            </a:extLst>
          </p:cNvPr>
          <p:cNvSpPr/>
          <p:nvPr/>
        </p:nvSpPr>
        <p:spPr>
          <a:xfrm>
            <a:off x="7770477" y="63805"/>
            <a:ext cx="2609215" cy="1085850"/>
          </a:xfrm>
          <a:custGeom>
            <a:avLst/>
            <a:gdLst/>
            <a:ahLst/>
            <a:cxnLst/>
            <a:rect l="l" t="t" r="r" b="b"/>
            <a:pathLst>
              <a:path w="2609215" h="1085850">
                <a:moveTo>
                  <a:pt x="880617" y="0"/>
                </a:moveTo>
                <a:lnTo>
                  <a:pt x="1168654" y="0"/>
                </a:lnTo>
                <a:lnTo>
                  <a:pt x="1600708" y="0"/>
                </a:lnTo>
                <a:lnTo>
                  <a:pt x="2608834" y="0"/>
                </a:lnTo>
                <a:lnTo>
                  <a:pt x="2608834" y="225805"/>
                </a:lnTo>
                <a:lnTo>
                  <a:pt x="2608834" y="322579"/>
                </a:lnTo>
                <a:lnTo>
                  <a:pt x="2608834" y="387095"/>
                </a:lnTo>
                <a:lnTo>
                  <a:pt x="1600708" y="387095"/>
                </a:lnTo>
                <a:lnTo>
                  <a:pt x="0" y="1085595"/>
                </a:lnTo>
                <a:lnTo>
                  <a:pt x="1168654" y="387095"/>
                </a:lnTo>
                <a:lnTo>
                  <a:pt x="880617" y="387095"/>
                </a:lnTo>
                <a:lnTo>
                  <a:pt x="880617" y="322579"/>
                </a:lnTo>
                <a:lnTo>
                  <a:pt x="880617" y="225805"/>
                </a:lnTo>
                <a:lnTo>
                  <a:pt x="880617" y="0"/>
                </a:lnTo>
                <a:close/>
              </a:path>
            </a:pathLst>
          </a:custGeom>
          <a:ln w="12192">
            <a:solidFill>
              <a:srgbClr val="FF0000"/>
            </a:solidFill>
          </a:ln>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42" name="object 29">
            <a:extLst>
              <a:ext uri="{FF2B5EF4-FFF2-40B4-BE49-F238E27FC236}">
                <a16:creationId xmlns:a16="http://schemas.microsoft.com/office/drawing/2014/main" id="{0B14C721-5571-4327-B532-77D428DBF54D}"/>
              </a:ext>
            </a:extLst>
          </p:cNvPr>
          <p:cNvSpPr txBox="1"/>
          <p:nvPr/>
        </p:nvSpPr>
        <p:spPr>
          <a:xfrm>
            <a:off x="8946497" y="107747"/>
            <a:ext cx="114300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0000"/>
                </a:solidFill>
                <a:latin typeface="BIZ UDPゴシック" panose="020B0400000000000000" pitchFamily="50" charset="-128"/>
                <a:ea typeface="BIZ UDPゴシック" panose="020B0400000000000000" pitchFamily="50" charset="-128"/>
                <a:cs typeface="VL PGothic"/>
              </a:rPr>
              <a:t>商業化済み</a:t>
            </a:r>
            <a:endParaRPr sz="1800">
              <a:latin typeface="BIZ UDPゴシック" panose="020B0400000000000000" pitchFamily="50" charset="-128"/>
              <a:ea typeface="BIZ UDPゴシック" panose="020B0400000000000000" pitchFamily="50" charset="-128"/>
              <a:cs typeface="VL PGothic"/>
            </a:endParaRPr>
          </a:p>
        </p:txBody>
      </p:sp>
      <p:sp>
        <p:nvSpPr>
          <p:cNvPr id="44" name="object 30">
            <a:extLst>
              <a:ext uri="{FF2B5EF4-FFF2-40B4-BE49-F238E27FC236}">
                <a16:creationId xmlns:a16="http://schemas.microsoft.com/office/drawing/2014/main" id="{0BE5402D-D949-48C5-BAC2-5E6BB8D958BA}"/>
              </a:ext>
            </a:extLst>
          </p:cNvPr>
          <p:cNvSpPr txBox="1"/>
          <p:nvPr/>
        </p:nvSpPr>
        <p:spPr>
          <a:xfrm>
            <a:off x="2509375" y="5940350"/>
            <a:ext cx="6602095" cy="662361"/>
          </a:xfrm>
          <a:prstGeom prst="rect">
            <a:avLst/>
          </a:prstGeom>
          <a:solidFill>
            <a:srgbClr val="FFCCFF"/>
          </a:solidFill>
        </p:spPr>
        <p:txBody>
          <a:bodyPr vert="horz" wrap="square" lIns="0" tIns="46355" rIns="0" bIns="0" rtlCol="0">
            <a:spAutoFit/>
          </a:bodyPr>
          <a:lstStyle/>
          <a:p>
            <a:pPr marR="222885" algn="r">
              <a:lnSpc>
                <a:spcPct val="100000"/>
              </a:lnSpc>
              <a:spcBef>
                <a:spcPts val="365"/>
              </a:spcBef>
              <a:tabLst>
                <a:tab pos="3545840" algn="l"/>
                <a:tab pos="3969385" algn="l"/>
              </a:tabLst>
            </a:pPr>
            <a:r>
              <a:rPr sz="2000" spc="-495" dirty="0">
                <a:solidFill>
                  <a:srgbClr val="FF0000"/>
                </a:solidFill>
                <a:latin typeface="BIZ UDPゴシック" panose="020B0400000000000000" pitchFamily="50" charset="-128"/>
                <a:ea typeface="BIZ UDPゴシック" panose="020B0400000000000000" pitchFamily="50" charset="-128"/>
                <a:cs typeface="VL PGothic"/>
              </a:rPr>
              <a:t>エ</a:t>
            </a:r>
            <a:r>
              <a:rPr sz="2000" spc="-635" dirty="0">
                <a:solidFill>
                  <a:srgbClr val="FF0000"/>
                </a:solidFill>
                <a:latin typeface="BIZ UDPゴシック" panose="020B0400000000000000" pitchFamily="50" charset="-128"/>
                <a:ea typeface="BIZ UDPゴシック" panose="020B0400000000000000" pitchFamily="50" charset="-128"/>
                <a:cs typeface="VL PGothic"/>
              </a:rPr>
              <a:t>タ</a:t>
            </a:r>
            <a:r>
              <a:rPr sz="2000" spc="-535" dirty="0">
                <a:solidFill>
                  <a:srgbClr val="FF0000"/>
                </a:solidFill>
                <a:latin typeface="BIZ UDPゴシック" panose="020B0400000000000000" pitchFamily="50" charset="-128"/>
                <a:ea typeface="BIZ UDPゴシック" panose="020B0400000000000000" pitchFamily="50" charset="-128"/>
                <a:cs typeface="VL PGothic"/>
              </a:rPr>
              <a:t>ノ</a:t>
            </a:r>
            <a:r>
              <a:rPr sz="2000" spc="-525" dirty="0">
                <a:solidFill>
                  <a:srgbClr val="FF0000"/>
                </a:solidFill>
                <a:latin typeface="BIZ UDPゴシック" panose="020B0400000000000000" pitchFamily="50" charset="-128"/>
                <a:ea typeface="BIZ UDPゴシック" panose="020B0400000000000000" pitchFamily="50" charset="-128"/>
                <a:cs typeface="VL PGothic"/>
              </a:rPr>
              <a:t>ー</a:t>
            </a:r>
            <a:r>
              <a:rPr sz="2000" spc="-375" dirty="0">
                <a:solidFill>
                  <a:srgbClr val="FF0000"/>
                </a:solidFill>
                <a:latin typeface="BIZ UDPゴシック" panose="020B0400000000000000" pitchFamily="50" charset="-128"/>
                <a:ea typeface="BIZ UDPゴシック" panose="020B0400000000000000" pitchFamily="50" charset="-128"/>
                <a:cs typeface="VL PGothic"/>
              </a:rPr>
              <a:t>ルの</a:t>
            </a:r>
            <a:r>
              <a:rPr sz="2000" spc="-425" dirty="0">
                <a:solidFill>
                  <a:srgbClr val="FF0000"/>
                </a:solidFill>
                <a:latin typeface="BIZ UDPゴシック" panose="020B0400000000000000" pitchFamily="50" charset="-128"/>
                <a:ea typeface="BIZ UDPゴシック" panose="020B0400000000000000" pitchFamily="50" charset="-128"/>
                <a:cs typeface="VL PGothic"/>
              </a:rPr>
              <a:t>グ</a:t>
            </a:r>
            <a:r>
              <a:rPr sz="2000" spc="-420" dirty="0">
                <a:solidFill>
                  <a:srgbClr val="FF0000"/>
                </a:solidFill>
                <a:latin typeface="BIZ UDPゴシック" panose="020B0400000000000000" pitchFamily="50" charset="-128"/>
                <a:ea typeface="BIZ UDPゴシック" panose="020B0400000000000000" pitchFamily="50" charset="-128"/>
                <a:cs typeface="VL PGothic"/>
              </a:rPr>
              <a:t>ル</a:t>
            </a:r>
            <a:r>
              <a:rPr sz="2000" spc="-635" dirty="0">
                <a:solidFill>
                  <a:srgbClr val="FF0000"/>
                </a:solidFill>
                <a:latin typeface="BIZ UDPゴシック" panose="020B0400000000000000" pitchFamily="50" charset="-128"/>
                <a:ea typeface="BIZ UDPゴシック" panose="020B0400000000000000" pitchFamily="50" charset="-128"/>
                <a:cs typeface="VL PGothic"/>
              </a:rPr>
              <a:t>コ</a:t>
            </a:r>
            <a:r>
              <a:rPr sz="2000" spc="-375" dirty="0">
                <a:solidFill>
                  <a:srgbClr val="FF0000"/>
                </a:solidFill>
                <a:latin typeface="BIZ UDPゴシック" panose="020B0400000000000000" pitchFamily="50" charset="-128"/>
                <a:ea typeface="BIZ UDPゴシック" panose="020B0400000000000000" pitchFamily="50" charset="-128"/>
                <a:cs typeface="VL PGothic"/>
              </a:rPr>
              <a:t>ー</a:t>
            </a:r>
            <a:r>
              <a:rPr sz="2000" spc="-470" dirty="0">
                <a:solidFill>
                  <a:srgbClr val="FF0000"/>
                </a:solidFill>
                <a:latin typeface="BIZ UDPゴシック" panose="020B0400000000000000" pitchFamily="50" charset="-128"/>
                <a:ea typeface="BIZ UDPゴシック" panose="020B0400000000000000" pitchFamily="50" charset="-128"/>
                <a:cs typeface="VL PGothic"/>
              </a:rPr>
              <a:t>ス</a:t>
            </a:r>
            <a:r>
              <a:rPr sz="2000" spc="-70" dirty="0">
                <a:solidFill>
                  <a:srgbClr val="FF0000"/>
                </a:solidFill>
                <a:latin typeface="BIZ UDPゴシック" panose="020B0400000000000000" pitchFamily="50" charset="-128"/>
                <a:ea typeface="BIZ UDPゴシック" panose="020B0400000000000000" pitchFamily="50" charset="-128"/>
                <a:cs typeface="VL PGothic"/>
              </a:rPr>
              <a:t>原単位は２</a:t>
            </a:r>
            <a:r>
              <a:rPr sz="2000" dirty="0">
                <a:solidFill>
                  <a:srgbClr val="FF0000"/>
                </a:solidFill>
                <a:latin typeface="BIZ UDPゴシック" panose="020B0400000000000000" pitchFamily="50" charset="-128"/>
                <a:ea typeface="BIZ UDPゴシック" panose="020B0400000000000000" pitchFamily="50" charset="-128"/>
                <a:cs typeface="VL PGothic"/>
              </a:rPr>
              <a:t>	</a:t>
            </a:r>
            <a:r>
              <a:rPr sz="2000" spc="-10" dirty="0">
                <a:solidFill>
                  <a:srgbClr val="FF0000"/>
                </a:solidFill>
                <a:latin typeface="BIZ UDPゴシック" panose="020B0400000000000000" pitchFamily="50" charset="-128"/>
                <a:ea typeface="BIZ UDPゴシック" panose="020B0400000000000000" pitchFamily="50" charset="-128"/>
                <a:cs typeface="VL PGothic"/>
              </a:rPr>
              <a:t>⇒</a:t>
            </a:r>
            <a:r>
              <a:rPr sz="2000" dirty="0">
                <a:solidFill>
                  <a:srgbClr val="FF0000"/>
                </a:solidFill>
                <a:latin typeface="BIZ UDPゴシック" panose="020B0400000000000000" pitchFamily="50" charset="-128"/>
                <a:ea typeface="BIZ UDPゴシック" panose="020B0400000000000000" pitchFamily="50" charset="-128"/>
                <a:cs typeface="VL PGothic"/>
              </a:rPr>
              <a:t>	</a:t>
            </a:r>
            <a:r>
              <a:rPr sz="2000" spc="-10" dirty="0">
                <a:solidFill>
                  <a:srgbClr val="FF0000"/>
                </a:solidFill>
                <a:latin typeface="BIZ UDPゴシック" panose="020B0400000000000000" pitchFamily="50" charset="-128"/>
                <a:ea typeface="BIZ UDPゴシック" panose="020B0400000000000000" pitchFamily="50" charset="-128"/>
                <a:cs typeface="VL PGothic"/>
              </a:rPr>
              <a:t>40円</a:t>
            </a:r>
            <a:r>
              <a:rPr sz="2000" spc="-140" dirty="0">
                <a:solidFill>
                  <a:srgbClr val="FF0000"/>
                </a:solidFill>
                <a:latin typeface="BIZ UDPゴシック" panose="020B0400000000000000" pitchFamily="50" charset="-128"/>
                <a:ea typeface="BIZ UDPゴシック" panose="020B0400000000000000" pitchFamily="50" charset="-128"/>
                <a:cs typeface="VL PGothic"/>
              </a:rPr>
              <a:t>/</a:t>
            </a:r>
            <a:r>
              <a:rPr sz="2000" spc="-15" dirty="0">
                <a:solidFill>
                  <a:srgbClr val="FF0000"/>
                </a:solidFill>
                <a:latin typeface="BIZ UDPゴシック" panose="020B0400000000000000" pitchFamily="50" charset="-128"/>
                <a:ea typeface="BIZ UDPゴシック" panose="020B0400000000000000" pitchFamily="50" charset="-128"/>
                <a:cs typeface="VL PGothic"/>
              </a:rPr>
              <a:t>k</a:t>
            </a:r>
            <a:r>
              <a:rPr sz="2000" spc="65" dirty="0">
                <a:solidFill>
                  <a:srgbClr val="FF0000"/>
                </a:solidFill>
                <a:latin typeface="BIZ UDPゴシック" panose="020B0400000000000000" pitchFamily="50" charset="-128"/>
                <a:ea typeface="BIZ UDPゴシック" panose="020B0400000000000000" pitchFamily="50" charset="-128"/>
                <a:cs typeface="VL PGothic"/>
              </a:rPr>
              <a:t>g</a:t>
            </a:r>
            <a:r>
              <a:rPr sz="2000" spc="-425" dirty="0">
                <a:solidFill>
                  <a:srgbClr val="FF0000"/>
                </a:solidFill>
                <a:latin typeface="BIZ UDPゴシック" panose="020B0400000000000000" pitchFamily="50" charset="-128"/>
                <a:ea typeface="BIZ UDPゴシック" panose="020B0400000000000000" pitchFamily="50" charset="-128"/>
                <a:cs typeface="VL PGothic"/>
              </a:rPr>
              <a:t>グ</a:t>
            </a:r>
            <a:r>
              <a:rPr sz="2000" spc="-420" dirty="0">
                <a:solidFill>
                  <a:srgbClr val="FF0000"/>
                </a:solidFill>
                <a:latin typeface="BIZ UDPゴシック" panose="020B0400000000000000" pitchFamily="50" charset="-128"/>
                <a:ea typeface="BIZ UDPゴシック" panose="020B0400000000000000" pitchFamily="50" charset="-128"/>
                <a:cs typeface="VL PGothic"/>
              </a:rPr>
              <a:t>ル</a:t>
            </a:r>
            <a:r>
              <a:rPr sz="2000" spc="-635" dirty="0">
                <a:solidFill>
                  <a:srgbClr val="FF0000"/>
                </a:solidFill>
                <a:latin typeface="BIZ UDPゴシック" panose="020B0400000000000000" pitchFamily="50" charset="-128"/>
                <a:ea typeface="BIZ UDPゴシック" panose="020B0400000000000000" pitchFamily="50" charset="-128"/>
                <a:cs typeface="VL PGothic"/>
              </a:rPr>
              <a:t>コ</a:t>
            </a:r>
            <a:r>
              <a:rPr sz="2000" spc="-375" dirty="0">
                <a:solidFill>
                  <a:srgbClr val="FF0000"/>
                </a:solidFill>
                <a:latin typeface="BIZ UDPゴシック" panose="020B0400000000000000" pitchFamily="50" charset="-128"/>
                <a:ea typeface="BIZ UDPゴシック" panose="020B0400000000000000" pitchFamily="50" charset="-128"/>
                <a:cs typeface="VL PGothic"/>
              </a:rPr>
              <a:t>ー</a:t>
            </a:r>
            <a:r>
              <a:rPr sz="2000" spc="-470" dirty="0">
                <a:solidFill>
                  <a:srgbClr val="FF0000"/>
                </a:solidFill>
                <a:latin typeface="BIZ UDPゴシック" panose="020B0400000000000000" pitchFamily="50" charset="-128"/>
                <a:ea typeface="BIZ UDPゴシック" panose="020B0400000000000000" pitchFamily="50" charset="-128"/>
                <a:cs typeface="VL PGothic"/>
              </a:rPr>
              <a:t>ス</a:t>
            </a:r>
            <a:r>
              <a:rPr sz="2000" spc="-600" dirty="0">
                <a:solidFill>
                  <a:srgbClr val="FF0000"/>
                </a:solidFill>
                <a:latin typeface="BIZ UDPゴシック" panose="020B0400000000000000" pitchFamily="50" charset="-128"/>
                <a:ea typeface="BIZ UDPゴシック" panose="020B0400000000000000" pitchFamily="50" charset="-128"/>
                <a:cs typeface="VL PGothic"/>
              </a:rPr>
              <a:t>だと</a:t>
            </a:r>
            <a:endParaRPr sz="2000" dirty="0">
              <a:latin typeface="BIZ UDPゴシック" panose="020B0400000000000000" pitchFamily="50" charset="-128"/>
              <a:ea typeface="BIZ UDPゴシック" panose="020B0400000000000000" pitchFamily="50" charset="-128"/>
              <a:cs typeface="VL PGothic"/>
            </a:endParaRPr>
          </a:p>
          <a:p>
            <a:pPr marR="149225" algn="r">
              <a:lnSpc>
                <a:spcPct val="100000"/>
              </a:lnSpc>
            </a:pPr>
            <a:r>
              <a:rPr sz="2000" spc="-465" dirty="0">
                <a:solidFill>
                  <a:srgbClr val="FF0000"/>
                </a:solidFill>
                <a:latin typeface="BIZ UDPゴシック" panose="020B0400000000000000" pitchFamily="50" charset="-128"/>
                <a:ea typeface="BIZ UDPゴシック" panose="020B0400000000000000" pitchFamily="50" charset="-128"/>
                <a:cs typeface="VL PGothic"/>
              </a:rPr>
              <a:t>グルコー</a:t>
            </a:r>
            <a:r>
              <a:rPr sz="2000" spc="-459" dirty="0">
                <a:solidFill>
                  <a:srgbClr val="FF0000"/>
                </a:solidFill>
                <a:latin typeface="BIZ UDPゴシック" panose="020B0400000000000000" pitchFamily="50" charset="-128"/>
                <a:ea typeface="BIZ UDPゴシック" panose="020B0400000000000000" pitchFamily="50" charset="-128"/>
                <a:cs typeface="VL PGothic"/>
              </a:rPr>
              <a:t>ス</a:t>
            </a:r>
            <a:r>
              <a:rPr sz="2000" spc="-640" dirty="0">
                <a:solidFill>
                  <a:srgbClr val="FF0000"/>
                </a:solidFill>
                <a:latin typeface="BIZ UDPゴシック" panose="020B0400000000000000" pitchFamily="50" charset="-128"/>
                <a:ea typeface="BIZ UDPゴシック" panose="020B0400000000000000" pitchFamily="50" charset="-128"/>
                <a:cs typeface="VL PGothic"/>
              </a:rPr>
              <a:t>コ</a:t>
            </a:r>
            <a:r>
              <a:rPr sz="2000" spc="-470" dirty="0">
                <a:solidFill>
                  <a:srgbClr val="FF0000"/>
                </a:solidFill>
                <a:latin typeface="BIZ UDPゴシック" panose="020B0400000000000000" pitchFamily="50" charset="-128"/>
                <a:ea typeface="BIZ UDPゴシック" panose="020B0400000000000000" pitchFamily="50" charset="-128"/>
                <a:cs typeface="VL PGothic"/>
              </a:rPr>
              <a:t>ス</a:t>
            </a:r>
            <a:r>
              <a:rPr sz="2000" spc="-450" dirty="0">
                <a:solidFill>
                  <a:srgbClr val="FF0000"/>
                </a:solidFill>
                <a:latin typeface="BIZ UDPゴシック" panose="020B0400000000000000" pitchFamily="50" charset="-128"/>
                <a:ea typeface="BIZ UDPゴシック" panose="020B0400000000000000" pitchFamily="50" charset="-128"/>
                <a:cs typeface="VL PGothic"/>
              </a:rPr>
              <a:t>ト</a:t>
            </a:r>
            <a:r>
              <a:rPr sz="2000" spc="-440" dirty="0">
                <a:solidFill>
                  <a:srgbClr val="FF0000"/>
                </a:solidFill>
                <a:latin typeface="BIZ UDPゴシック" panose="020B0400000000000000" pitchFamily="50" charset="-128"/>
                <a:ea typeface="BIZ UDPゴシック" panose="020B0400000000000000" pitchFamily="50" charset="-128"/>
                <a:cs typeface="VL PGothic"/>
              </a:rPr>
              <a:t>は</a:t>
            </a:r>
            <a:r>
              <a:rPr sz="2000" spc="-15" dirty="0">
                <a:solidFill>
                  <a:srgbClr val="FF0000"/>
                </a:solidFill>
                <a:latin typeface="BIZ UDPゴシック" panose="020B0400000000000000" pitchFamily="50" charset="-128"/>
                <a:ea typeface="BIZ UDPゴシック" panose="020B0400000000000000" pitchFamily="50" charset="-128"/>
                <a:cs typeface="VL PGothic"/>
              </a:rPr>
              <a:t>80</a:t>
            </a:r>
            <a:r>
              <a:rPr sz="2000" spc="-10" dirty="0">
                <a:solidFill>
                  <a:srgbClr val="FF0000"/>
                </a:solidFill>
                <a:latin typeface="BIZ UDPゴシック" panose="020B0400000000000000" pitchFamily="50" charset="-128"/>
                <a:ea typeface="BIZ UDPゴシック" panose="020B0400000000000000" pitchFamily="50" charset="-128"/>
                <a:cs typeface="VL PGothic"/>
              </a:rPr>
              <a:t>円</a:t>
            </a:r>
            <a:endParaRPr sz="2000" dirty="0">
              <a:latin typeface="BIZ UDPゴシック" panose="020B0400000000000000" pitchFamily="50" charset="-128"/>
              <a:ea typeface="BIZ UDPゴシック" panose="020B0400000000000000" pitchFamily="50" charset="-128"/>
              <a:cs typeface="VL PGothic"/>
            </a:endParaRPr>
          </a:p>
        </p:txBody>
      </p:sp>
    </p:spTree>
    <p:extLst>
      <p:ext uri="{BB962C8B-B14F-4D97-AF65-F5344CB8AC3E}">
        <p14:creationId xmlns:p14="http://schemas.microsoft.com/office/powerpoint/2010/main" val="35019190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object 125"/>
          <p:cNvSpPr/>
          <p:nvPr/>
        </p:nvSpPr>
        <p:spPr>
          <a:xfrm>
            <a:off x="11233702" y="3955976"/>
            <a:ext cx="736600" cy="1316990"/>
          </a:xfrm>
          <a:custGeom>
            <a:avLst/>
            <a:gdLst/>
            <a:ahLst/>
            <a:cxnLst/>
            <a:rect l="l" t="t" r="r" b="b"/>
            <a:pathLst>
              <a:path w="736600" h="1316989">
                <a:moveTo>
                  <a:pt x="0" y="0"/>
                </a:moveTo>
                <a:lnTo>
                  <a:pt x="736092" y="0"/>
                </a:lnTo>
                <a:lnTo>
                  <a:pt x="736092" y="1316736"/>
                </a:lnTo>
                <a:lnTo>
                  <a:pt x="0" y="1316736"/>
                </a:lnTo>
                <a:lnTo>
                  <a:pt x="0" y="0"/>
                </a:lnTo>
                <a:close/>
              </a:path>
            </a:pathLst>
          </a:custGeom>
          <a:ln w="12192">
            <a:solidFill>
              <a:srgbClr val="000000"/>
            </a:solidFill>
            <a:prstDash val="sysDash"/>
          </a:ln>
        </p:spPr>
        <p:txBody>
          <a:bodyPr wrap="square" lIns="0" tIns="0" rIns="0" bIns="0" rtlCol="0"/>
          <a:lstStyle/>
          <a:p>
            <a:endParaRPr/>
          </a:p>
        </p:txBody>
      </p:sp>
      <p:sp>
        <p:nvSpPr>
          <p:cNvPr id="126" name="object 126"/>
          <p:cNvSpPr txBox="1"/>
          <p:nvPr/>
        </p:nvSpPr>
        <p:spPr>
          <a:xfrm>
            <a:off x="11437346" y="3716872"/>
            <a:ext cx="278765" cy="166071"/>
          </a:xfrm>
          <a:prstGeom prst="rect">
            <a:avLst/>
          </a:prstGeom>
        </p:spPr>
        <p:txBody>
          <a:bodyPr vert="horz" wrap="square" lIns="0" tIns="12065" rIns="0" bIns="0" rtlCol="0">
            <a:spAutoFit/>
          </a:bodyPr>
          <a:lstStyle/>
          <a:p>
            <a:pPr marL="12700">
              <a:spcBef>
                <a:spcPts val="95"/>
              </a:spcBef>
            </a:pPr>
            <a:r>
              <a:rPr sz="1000" b="1" spc="-5" dirty="0">
                <a:latin typeface="游ゴシック"/>
                <a:cs typeface="游ゴシック"/>
              </a:rPr>
              <a:t>凡例</a:t>
            </a:r>
            <a:endParaRPr sz="1000">
              <a:latin typeface="游ゴシック"/>
              <a:cs typeface="游ゴシック"/>
            </a:endParaRPr>
          </a:p>
        </p:txBody>
      </p:sp>
      <p:sp>
        <p:nvSpPr>
          <p:cNvPr id="124" name="object 124"/>
          <p:cNvSpPr txBox="1"/>
          <p:nvPr/>
        </p:nvSpPr>
        <p:spPr>
          <a:xfrm>
            <a:off x="2098017" y="452482"/>
            <a:ext cx="483870" cy="136576"/>
          </a:xfrm>
          <a:prstGeom prst="rect">
            <a:avLst/>
          </a:prstGeom>
        </p:spPr>
        <p:txBody>
          <a:bodyPr vert="horz" wrap="square" lIns="0" tIns="13335" rIns="0" bIns="0" rtlCol="0">
            <a:spAutoFit/>
          </a:bodyPr>
          <a:lstStyle/>
          <a:p>
            <a:pPr marL="12700">
              <a:spcBef>
                <a:spcPts val="105"/>
              </a:spcBef>
            </a:pPr>
            <a:r>
              <a:rPr sz="800" spc="-10" dirty="0">
                <a:latin typeface="Meiryo UI"/>
                <a:cs typeface="Meiryo UI"/>
              </a:rPr>
              <a:t>(</a:t>
            </a:r>
            <a:r>
              <a:rPr sz="800" dirty="0">
                <a:latin typeface="Meiryo UI"/>
                <a:cs typeface="Meiryo UI"/>
              </a:rPr>
              <a:t>円</a:t>
            </a:r>
            <a:r>
              <a:rPr sz="800" spc="-5" dirty="0">
                <a:latin typeface="Meiryo UI"/>
                <a:cs typeface="Meiryo UI"/>
              </a:rPr>
              <a:t>/kWh)</a:t>
            </a:r>
            <a:endParaRPr sz="800" dirty="0">
              <a:latin typeface="Meiryo UI"/>
              <a:cs typeface="Meiryo UI"/>
            </a:endParaRPr>
          </a:p>
        </p:txBody>
      </p:sp>
      <p:sp>
        <p:nvSpPr>
          <p:cNvPr id="177" name="object 177"/>
          <p:cNvSpPr/>
          <p:nvPr/>
        </p:nvSpPr>
        <p:spPr>
          <a:xfrm>
            <a:off x="11290853" y="4272206"/>
            <a:ext cx="649605" cy="204470"/>
          </a:xfrm>
          <a:custGeom>
            <a:avLst/>
            <a:gdLst/>
            <a:ahLst/>
            <a:cxnLst/>
            <a:rect l="l" t="t" r="r" b="b"/>
            <a:pathLst>
              <a:path w="649604" h="204470">
                <a:moveTo>
                  <a:pt x="649224" y="0"/>
                </a:moveTo>
                <a:lnTo>
                  <a:pt x="0" y="0"/>
                </a:lnTo>
                <a:lnTo>
                  <a:pt x="0" y="204215"/>
                </a:lnTo>
                <a:lnTo>
                  <a:pt x="649224" y="204215"/>
                </a:lnTo>
                <a:lnTo>
                  <a:pt x="649224" y="0"/>
                </a:lnTo>
                <a:close/>
              </a:path>
            </a:pathLst>
          </a:custGeom>
          <a:solidFill>
            <a:srgbClr val="FFC000"/>
          </a:solidFill>
        </p:spPr>
        <p:txBody>
          <a:bodyPr wrap="square" lIns="0" tIns="0" rIns="0" bIns="0" rtlCol="0"/>
          <a:lstStyle/>
          <a:p>
            <a:endParaRPr/>
          </a:p>
        </p:txBody>
      </p:sp>
      <p:sp>
        <p:nvSpPr>
          <p:cNvPr id="178" name="object 178"/>
          <p:cNvSpPr txBox="1"/>
          <p:nvPr/>
        </p:nvSpPr>
        <p:spPr>
          <a:xfrm>
            <a:off x="11290853" y="4019221"/>
            <a:ext cx="649605" cy="163506"/>
          </a:xfrm>
          <a:prstGeom prst="rect">
            <a:avLst/>
          </a:prstGeom>
          <a:solidFill>
            <a:srgbClr val="6FAC46"/>
          </a:solidFill>
        </p:spPr>
        <p:txBody>
          <a:bodyPr vert="horz" wrap="square" lIns="0" tIns="24765" rIns="0" bIns="0" rtlCol="0">
            <a:spAutoFit/>
          </a:bodyPr>
          <a:lstStyle/>
          <a:p>
            <a:pPr marL="104775">
              <a:spcBef>
                <a:spcPts val="195"/>
              </a:spcBef>
            </a:pPr>
            <a:r>
              <a:rPr sz="900" dirty="0">
                <a:latin typeface="Meiryo UI"/>
                <a:cs typeface="Meiryo UI"/>
              </a:rPr>
              <a:t>政策経費</a:t>
            </a:r>
            <a:endParaRPr sz="900">
              <a:latin typeface="Meiryo UI"/>
              <a:cs typeface="Meiryo UI"/>
            </a:endParaRPr>
          </a:p>
        </p:txBody>
      </p:sp>
      <p:sp>
        <p:nvSpPr>
          <p:cNvPr id="179" name="object 179"/>
          <p:cNvSpPr txBox="1"/>
          <p:nvPr/>
        </p:nvSpPr>
        <p:spPr>
          <a:xfrm>
            <a:off x="11356013" y="4304273"/>
            <a:ext cx="535940" cy="135935"/>
          </a:xfrm>
          <a:prstGeom prst="rect">
            <a:avLst/>
          </a:prstGeom>
        </p:spPr>
        <p:txBody>
          <a:bodyPr vert="horz" wrap="square" lIns="0" tIns="12700" rIns="0" bIns="0" rtlCol="0">
            <a:spAutoFit/>
          </a:bodyPr>
          <a:lstStyle/>
          <a:p>
            <a:pPr marL="12700">
              <a:spcBef>
                <a:spcPts val="100"/>
              </a:spcBef>
            </a:pPr>
            <a:r>
              <a:rPr sz="800" dirty="0">
                <a:latin typeface="Meiryo UI"/>
                <a:cs typeface="Meiryo UI"/>
              </a:rPr>
              <a:t>社会的費用</a:t>
            </a:r>
            <a:endParaRPr sz="800">
              <a:latin typeface="Meiryo UI"/>
              <a:cs typeface="Meiryo UI"/>
            </a:endParaRPr>
          </a:p>
        </p:txBody>
      </p:sp>
      <p:sp>
        <p:nvSpPr>
          <p:cNvPr id="180" name="object 180"/>
          <p:cNvSpPr txBox="1"/>
          <p:nvPr/>
        </p:nvSpPr>
        <p:spPr>
          <a:xfrm>
            <a:off x="11290853" y="4522142"/>
            <a:ext cx="649605" cy="180178"/>
          </a:xfrm>
          <a:prstGeom prst="rect">
            <a:avLst/>
          </a:prstGeom>
          <a:solidFill>
            <a:srgbClr val="FF9999"/>
          </a:solidFill>
        </p:spPr>
        <p:txBody>
          <a:bodyPr vert="horz" wrap="square" lIns="0" tIns="41275" rIns="0" bIns="0" rtlCol="0">
            <a:spAutoFit/>
          </a:bodyPr>
          <a:lstStyle/>
          <a:p>
            <a:pPr marL="161290">
              <a:spcBef>
                <a:spcPts val="325"/>
              </a:spcBef>
            </a:pPr>
            <a:r>
              <a:rPr sz="900" dirty="0">
                <a:latin typeface="Meiryo UI"/>
                <a:cs typeface="Meiryo UI"/>
              </a:rPr>
              <a:t>燃料費</a:t>
            </a:r>
            <a:endParaRPr sz="900">
              <a:latin typeface="Meiryo UI"/>
              <a:cs typeface="Meiryo UI"/>
            </a:endParaRPr>
          </a:p>
        </p:txBody>
      </p:sp>
      <p:sp>
        <p:nvSpPr>
          <p:cNvPr id="181" name="object 181"/>
          <p:cNvSpPr txBox="1"/>
          <p:nvPr/>
        </p:nvSpPr>
        <p:spPr>
          <a:xfrm>
            <a:off x="11290853" y="4765982"/>
            <a:ext cx="649605" cy="163506"/>
          </a:xfrm>
          <a:prstGeom prst="rect">
            <a:avLst/>
          </a:prstGeom>
          <a:solidFill>
            <a:srgbClr val="EC7C30"/>
          </a:solidFill>
        </p:spPr>
        <p:txBody>
          <a:bodyPr vert="horz" wrap="square" lIns="0" tIns="40005" rIns="0" bIns="0" rtlCol="0">
            <a:spAutoFit/>
          </a:bodyPr>
          <a:lstStyle/>
          <a:p>
            <a:pPr marL="77470">
              <a:spcBef>
                <a:spcPts val="315"/>
              </a:spcBef>
            </a:pPr>
            <a:r>
              <a:rPr sz="800" dirty="0">
                <a:solidFill>
                  <a:srgbClr val="FFFFFF"/>
                </a:solidFill>
                <a:latin typeface="Meiryo UI"/>
                <a:cs typeface="Meiryo UI"/>
              </a:rPr>
              <a:t>運転維持費</a:t>
            </a:r>
            <a:endParaRPr sz="800">
              <a:latin typeface="Meiryo UI"/>
              <a:cs typeface="Meiryo UI"/>
            </a:endParaRPr>
          </a:p>
        </p:txBody>
      </p:sp>
      <p:sp>
        <p:nvSpPr>
          <p:cNvPr id="182" name="object 182"/>
          <p:cNvSpPr txBox="1"/>
          <p:nvPr/>
        </p:nvSpPr>
        <p:spPr>
          <a:xfrm>
            <a:off x="11290853" y="5015918"/>
            <a:ext cx="649605" cy="163506"/>
          </a:xfrm>
          <a:prstGeom prst="rect">
            <a:avLst/>
          </a:prstGeom>
          <a:solidFill>
            <a:srgbClr val="5B9BD4"/>
          </a:solidFill>
        </p:spPr>
        <p:txBody>
          <a:bodyPr vert="horz" wrap="square" lIns="0" tIns="24765" rIns="0" bIns="0" rtlCol="0">
            <a:spAutoFit/>
          </a:bodyPr>
          <a:lstStyle/>
          <a:p>
            <a:pPr marL="161290">
              <a:spcBef>
                <a:spcPts val="195"/>
              </a:spcBef>
            </a:pPr>
            <a:r>
              <a:rPr sz="900" dirty="0">
                <a:solidFill>
                  <a:srgbClr val="FFFFFF"/>
                </a:solidFill>
                <a:latin typeface="Meiryo UI"/>
                <a:cs typeface="Meiryo UI"/>
              </a:rPr>
              <a:t>資本費</a:t>
            </a:r>
            <a:endParaRPr sz="900">
              <a:latin typeface="Meiryo UI"/>
              <a:cs typeface="Meiryo UI"/>
            </a:endParaRPr>
          </a:p>
        </p:txBody>
      </p:sp>
      <p:grpSp>
        <p:nvGrpSpPr>
          <p:cNvPr id="464" name="グループ化 463">
            <a:extLst>
              <a:ext uri="{FF2B5EF4-FFF2-40B4-BE49-F238E27FC236}">
                <a16:creationId xmlns:a16="http://schemas.microsoft.com/office/drawing/2014/main" id="{77035311-13DF-47FD-AB3A-B30C4813FCA8}"/>
              </a:ext>
            </a:extLst>
          </p:cNvPr>
          <p:cNvGrpSpPr/>
          <p:nvPr/>
        </p:nvGrpSpPr>
        <p:grpSpPr>
          <a:xfrm>
            <a:off x="2675414" y="401096"/>
            <a:ext cx="8573718" cy="1729420"/>
            <a:chOff x="1380817" y="3699265"/>
            <a:chExt cx="8573718" cy="1729420"/>
          </a:xfrm>
        </p:grpSpPr>
        <p:sp>
          <p:nvSpPr>
            <p:cNvPr id="184" name="object 2">
              <a:extLst>
                <a:ext uri="{FF2B5EF4-FFF2-40B4-BE49-F238E27FC236}">
                  <a16:creationId xmlns:a16="http://schemas.microsoft.com/office/drawing/2014/main" id="{1FEE5334-FB00-48F8-8761-810BFC010D22}"/>
                </a:ext>
              </a:extLst>
            </p:cNvPr>
            <p:cNvSpPr/>
            <p:nvPr/>
          </p:nvSpPr>
          <p:spPr>
            <a:xfrm>
              <a:off x="1603249" y="5115305"/>
              <a:ext cx="1275715" cy="0"/>
            </a:xfrm>
            <a:custGeom>
              <a:avLst/>
              <a:gdLst/>
              <a:ahLst/>
              <a:cxnLst/>
              <a:rect l="l" t="t" r="r" b="b"/>
              <a:pathLst>
                <a:path w="1275714">
                  <a:moveTo>
                    <a:pt x="0" y="0"/>
                  </a:moveTo>
                  <a:lnTo>
                    <a:pt x="1275588" y="0"/>
                  </a:lnTo>
                </a:path>
              </a:pathLst>
            </a:custGeom>
            <a:ln w="4572">
              <a:solidFill>
                <a:srgbClr val="D9D9D9"/>
              </a:solidFill>
            </a:ln>
          </p:spPr>
          <p:txBody>
            <a:bodyPr wrap="square" lIns="0" tIns="0" rIns="0" bIns="0" rtlCol="0"/>
            <a:lstStyle/>
            <a:p>
              <a:endParaRPr/>
            </a:p>
          </p:txBody>
        </p:sp>
        <p:grpSp>
          <p:nvGrpSpPr>
            <p:cNvPr id="185" name="object 3">
              <a:extLst>
                <a:ext uri="{FF2B5EF4-FFF2-40B4-BE49-F238E27FC236}">
                  <a16:creationId xmlns:a16="http://schemas.microsoft.com/office/drawing/2014/main" id="{293C3986-315D-4255-88CB-CA4F22876A24}"/>
                </a:ext>
              </a:extLst>
            </p:cNvPr>
            <p:cNvGrpSpPr/>
            <p:nvPr/>
          </p:nvGrpSpPr>
          <p:grpSpPr>
            <a:xfrm>
              <a:off x="1603249" y="5113021"/>
              <a:ext cx="8162925" cy="9525"/>
              <a:chOff x="460248" y="5113020"/>
              <a:chExt cx="8162925" cy="9525"/>
            </a:xfrm>
          </p:grpSpPr>
          <p:sp>
            <p:nvSpPr>
              <p:cNvPr id="186" name="object 4">
                <a:extLst>
                  <a:ext uri="{FF2B5EF4-FFF2-40B4-BE49-F238E27FC236}">
                    <a16:creationId xmlns:a16="http://schemas.microsoft.com/office/drawing/2014/main" id="{91C80D8C-A98B-4424-BE3B-C5F42D2EC8AD}"/>
                  </a:ext>
                </a:extLst>
              </p:cNvPr>
              <p:cNvSpPr/>
              <p:nvPr/>
            </p:nvSpPr>
            <p:spPr>
              <a:xfrm>
                <a:off x="8436864" y="5115306"/>
                <a:ext cx="186055" cy="0"/>
              </a:xfrm>
              <a:custGeom>
                <a:avLst/>
                <a:gdLst/>
                <a:ahLst/>
                <a:cxnLst/>
                <a:rect l="l" t="t" r="r" b="b"/>
                <a:pathLst>
                  <a:path w="186054">
                    <a:moveTo>
                      <a:pt x="0" y="0"/>
                    </a:moveTo>
                    <a:lnTo>
                      <a:pt x="185927" y="0"/>
                    </a:lnTo>
                  </a:path>
                </a:pathLst>
              </a:custGeom>
              <a:ln w="4572">
                <a:solidFill>
                  <a:srgbClr val="D9D9D9"/>
                </a:solidFill>
              </a:ln>
            </p:spPr>
            <p:txBody>
              <a:bodyPr wrap="square" lIns="0" tIns="0" rIns="0" bIns="0" rtlCol="0"/>
              <a:lstStyle/>
              <a:p>
                <a:endParaRPr/>
              </a:p>
            </p:txBody>
          </p:sp>
          <p:sp>
            <p:nvSpPr>
              <p:cNvPr id="187" name="object 5">
                <a:extLst>
                  <a:ext uri="{FF2B5EF4-FFF2-40B4-BE49-F238E27FC236}">
                    <a16:creationId xmlns:a16="http://schemas.microsoft.com/office/drawing/2014/main" id="{2594867E-800D-4F55-B126-9F37E62CA11B}"/>
                  </a:ext>
                </a:extLst>
              </p:cNvPr>
              <p:cNvSpPr/>
              <p:nvPr/>
            </p:nvSpPr>
            <p:spPr>
              <a:xfrm>
                <a:off x="460248" y="5119878"/>
                <a:ext cx="8162925" cy="0"/>
              </a:xfrm>
              <a:custGeom>
                <a:avLst/>
                <a:gdLst/>
                <a:ahLst/>
                <a:cxnLst/>
                <a:rect l="l" t="t" r="r" b="b"/>
                <a:pathLst>
                  <a:path w="8162925">
                    <a:moveTo>
                      <a:pt x="0" y="0"/>
                    </a:moveTo>
                    <a:lnTo>
                      <a:pt x="8162544" y="0"/>
                    </a:lnTo>
                  </a:path>
                </a:pathLst>
              </a:custGeom>
              <a:ln w="4571">
                <a:solidFill>
                  <a:srgbClr val="D9D9D9"/>
                </a:solidFill>
              </a:ln>
            </p:spPr>
            <p:txBody>
              <a:bodyPr wrap="square" lIns="0" tIns="0" rIns="0" bIns="0" rtlCol="0"/>
              <a:lstStyle/>
              <a:p>
                <a:endParaRPr/>
              </a:p>
            </p:txBody>
          </p:sp>
        </p:grpSp>
        <p:sp>
          <p:nvSpPr>
            <p:cNvPr id="188" name="object 6">
              <a:extLst>
                <a:ext uri="{FF2B5EF4-FFF2-40B4-BE49-F238E27FC236}">
                  <a16:creationId xmlns:a16="http://schemas.microsoft.com/office/drawing/2014/main" id="{A6D32F6E-38C5-4676-B480-1CDBA6358147}"/>
                </a:ext>
              </a:extLst>
            </p:cNvPr>
            <p:cNvSpPr/>
            <p:nvPr/>
          </p:nvSpPr>
          <p:spPr>
            <a:xfrm>
              <a:off x="3049523" y="5115305"/>
              <a:ext cx="373380" cy="0"/>
            </a:xfrm>
            <a:custGeom>
              <a:avLst/>
              <a:gdLst/>
              <a:ahLst/>
              <a:cxnLst/>
              <a:rect l="l" t="t" r="r" b="b"/>
              <a:pathLst>
                <a:path w="373380">
                  <a:moveTo>
                    <a:pt x="0" y="0"/>
                  </a:moveTo>
                  <a:lnTo>
                    <a:pt x="373380" y="0"/>
                  </a:lnTo>
                </a:path>
              </a:pathLst>
            </a:custGeom>
            <a:ln w="4572">
              <a:solidFill>
                <a:srgbClr val="D9D9D9"/>
              </a:solidFill>
            </a:ln>
          </p:spPr>
          <p:txBody>
            <a:bodyPr wrap="square" lIns="0" tIns="0" rIns="0" bIns="0" rtlCol="0"/>
            <a:lstStyle/>
            <a:p>
              <a:endParaRPr/>
            </a:p>
          </p:txBody>
        </p:sp>
        <p:sp>
          <p:nvSpPr>
            <p:cNvPr id="189" name="object 7">
              <a:extLst>
                <a:ext uri="{FF2B5EF4-FFF2-40B4-BE49-F238E27FC236}">
                  <a16:creationId xmlns:a16="http://schemas.microsoft.com/office/drawing/2014/main" id="{6921F46F-90A2-4B08-8E6F-8829CB84844D}"/>
                </a:ext>
              </a:extLst>
            </p:cNvPr>
            <p:cNvSpPr/>
            <p:nvPr/>
          </p:nvSpPr>
          <p:spPr>
            <a:xfrm>
              <a:off x="3593592" y="5115305"/>
              <a:ext cx="373380" cy="0"/>
            </a:xfrm>
            <a:custGeom>
              <a:avLst/>
              <a:gdLst/>
              <a:ahLst/>
              <a:cxnLst/>
              <a:rect l="l" t="t" r="r" b="b"/>
              <a:pathLst>
                <a:path w="373380">
                  <a:moveTo>
                    <a:pt x="0" y="0"/>
                  </a:moveTo>
                  <a:lnTo>
                    <a:pt x="373380" y="0"/>
                  </a:lnTo>
                </a:path>
              </a:pathLst>
            </a:custGeom>
            <a:ln w="4572">
              <a:solidFill>
                <a:srgbClr val="D9D9D9"/>
              </a:solidFill>
            </a:ln>
          </p:spPr>
          <p:txBody>
            <a:bodyPr wrap="square" lIns="0" tIns="0" rIns="0" bIns="0" rtlCol="0"/>
            <a:lstStyle/>
            <a:p>
              <a:endParaRPr/>
            </a:p>
          </p:txBody>
        </p:sp>
        <p:sp>
          <p:nvSpPr>
            <p:cNvPr id="190" name="object 8">
              <a:extLst>
                <a:ext uri="{FF2B5EF4-FFF2-40B4-BE49-F238E27FC236}">
                  <a16:creationId xmlns:a16="http://schemas.microsoft.com/office/drawing/2014/main" id="{E3ABA3FF-64B1-4DEC-B754-73A18D8D7965}"/>
                </a:ext>
              </a:extLst>
            </p:cNvPr>
            <p:cNvSpPr/>
            <p:nvPr/>
          </p:nvSpPr>
          <p:spPr>
            <a:xfrm>
              <a:off x="4137660" y="5115305"/>
              <a:ext cx="373380" cy="0"/>
            </a:xfrm>
            <a:custGeom>
              <a:avLst/>
              <a:gdLst/>
              <a:ahLst/>
              <a:cxnLst/>
              <a:rect l="l" t="t" r="r" b="b"/>
              <a:pathLst>
                <a:path w="373379">
                  <a:moveTo>
                    <a:pt x="0" y="0"/>
                  </a:moveTo>
                  <a:lnTo>
                    <a:pt x="373379" y="0"/>
                  </a:lnTo>
                </a:path>
              </a:pathLst>
            </a:custGeom>
            <a:ln w="4572">
              <a:solidFill>
                <a:srgbClr val="D9D9D9"/>
              </a:solidFill>
            </a:ln>
          </p:spPr>
          <p:txBody>
            <a:bodyPr wrap="square" lIns="0" tIns="0" rIns="0" bIns="0" rtlCol="0"/>
            <a:lstStyle/>
            <a:p>
              <a:endParaRPr/>
            </a:p>
          </p:txBody>
        </p:sp>
        <p:sp>
          <p:nvSpPr>
            <p:cNvPr id="191" name="object 9">
              <a:extLst>
                <a:ext uri="{FF2B5EF4-FFF2-40B4-BE49-F238E27FC236}">
                  <a16:creationId xmlns:a16="http://schemas.microsoft.com/office/drawing/2014/main" id="{B72B97E9-BD55-400D-8903-5A374D3D28E6}"/>
                </a:ext>
              </a:extLst>
            </p:cNvPr>
            <p:cNvSpPr/>
            <p:nvPr/>
          </p:nvSpPr>
          <p:spPr>
            <a:xfrm>
              <a:off x="4681728" y="5115305"/>
              <a:ext cx="373380" cy="0"/>
            </a:xfrm>
            <a:custGeom>
              <a:avLst/>
              <a:gdLst/>
              <a:ahLst/>
              <a:cxnLst/>
              <a:rect l="l" t="t" r="r" b="b"/>
              <a:pathLst>
                <a:path w="373379">
                  <a:moveTo>
                    <a:pt x="0" y="0"/>
                  </a:moveTo>
                  <a:lnTo>
                    <a:pt x="373380" y="0"/>
                  </a:lnTo>
                </a:path>
              </a:pathLst>
            </a:custGeom>
            <a:ln w="4572">
              <a:solidFill>
                <a:srgbClr val="D9D9D9"/>
              </a:solidFill>
            </a:ln>
          </p:spPr>
          <p:txBody>
            <a:bodyPr wrap="square" lIns="0" tIns="0" rIns="0" bIns="0" rtlCol="0"/>
            <a:lstStyle/>
            <a:p>
              <a:endParaRPr/>
            </a:p>
          </p:txBody>
        </p:sp>
        <p:sp>
          <p:nvSpPr>
            <p:cNvPr id="192" name="object 10">
              <a:extLst>
                <a:ext uri="{FF2B5EF4-FFF2-40B4-BE49-F238E27FC236}">
                  <a16:creationId xmlns:a16="http://schemas.microsoft.com/office/drawing/2014/main" id="{8B8981D3-ECB8-4F5D-8F0B-961E0A993576}"/>
                </a:ext>
              </a:extLst>
            </p:cNvPr>
            <p:cNvSpPr/>
            <p:nvPr/>
          </p:nvSpPr>
          <p:spPr>
            <a:xfrm>
              <a:off x="5225796" y="5115305"/>
              <a:ext cx="373380" cy="0"/>
            </a:xfrm>
            <a:custGeom>
              <a:avLst/>
              <a:gdLst/>
              <a:ahLst/>
              <a:cxnLst/>
              <a:rect l="l" t="t" r="r" b="b"/>
              <a:pathLst>
                <a:path w="373379">
                  <a:moveTo>
                    <a:pt x="0" y="0"/>
                  </a:moveTo>
                  <a:lnTo>
                    <a:pt x="373379" y="0"/>
                  </a:lnTo>
                </a:path>
              </a:pathLst>
            </a:custGeom>
            <a:ln w="4572">
              <a:solidFill>
                <a:srgbClr val="D9D9D9"/>
              </a:solidFill>
            </a:ln>
          </p:spPr>
          <p:txBody>
            <a:bodyPr wrap="square" lIns="0" tIns="0" rIns="0" bIns="0" rtlCol="0"/>
            <a:lstStyle/>
            <a:p>
              <a:endParaRPr/>
            </a:p>
          </p:txBody>
        </p:sp>
        <p:sp>
          <p:nvSpPr>
            <p:cNvPr id="193" name="object 11">
              <a:extLst>
                <a:ext uri="{FF2B5EF4-FFF2-40B4-BE49-F238E27FC236}">
                  <a16:creationId xmlns:a16="http://schemas.microsoft.com/office/drawing/2014/main" id="{CFA18274-7341-498A-B59A-1AF5B09D52B7}"/>
                </a:ext>
              </a:extLst>
            </p:cNvPr>
            <p:cNvSpPr/>
            <p:nvPr/>
          </p:nvSpPr>
          <p:spPr>
            <a:xfrm>
              <a:off x="5769864" y="5115305"/>
              <a:ext cx="373380" cy="0"/>
            </a:xfrm>
            <a:custGeom>
              <a:avLst/>
              <a:gdLst/>
              <a:ahLst/>
              <a:cxnLst/>
              <a:rect l="l" t="t" r="r" b="b"/>
              <a:pathLst>
                <a:path w="373379">
                  <a:moveTo>
                    <a:pt x="0" y="0"/>
                  </a:moveTo>
                  <a:lnTo>
                    <a:pt x="373380" y="0"/>
                  </a:lnTo>
                </a:path>
              </a:pathLst>
            </a:custGeom>
            <a:ln w="4572">
              <a:solidFill>
                <a:srgbClr val="D9D9D9"/>
              </a:solidFill>
            </a:ln>
          </p:spPr>
          <p:txBody>
            <a:bodyPr wrap="square" lIns="0" tIns="0" rIns="0" bIns="0" rtlCol="0"/>
            <a:lstStyle/>
            <a:p>
              <a:endParaRPr/>
            </a:p>
          </p:txBody>
        </p:sp>
        <p:sp>
          <p:nvSpPr>
            <p:cNvPr id="194" name="object 12">
              <a:extLst>
                <a:ext uri="{FF2B5EF4-FFF2-40B4-BE49-F238E27FC236}">
                  <a16:creationId xmlns:a16="http://schemas.microsoft.com/office/drawing/2014/main" id="{0B070936-2EB6-42C8-9DBF-5272AB3651E0}"/>
                </a:ext>
              </a:extLst>
            </p:cNvPr>
            <p:cNvSpPr/>
            <p:nvPr/>
          </p:nvSpPr>
          <p:spPr>
            <a:xfrm>
              <a:off x="6313932" y="5115305"/>
              <a:ext cx="373380" cy="0"/>
            </a:xfrm>
            <a:custGeom>
              <a:avLst/>
              <a:gdLst/>
              <a:ahLst/>
              <a:cxnLst/>
              <a:rect l="l" t="t" r="r" b="b"/>
              <a:pathLst>
                <a:path w="373379">
                  <a:moveTo>
                    <a:pt x="0" y="0"/>
                  </a:moveTo>
                  <a:lnTo>
                    <a:pt x="373379" y="0"/>
                  </a:lnTo>
                </a:path>
              </a:pathLst>
            </a:custGeom>
            <a:ln w="4572">
              <a:solidFill>
                <a:srgbClr val="D9D9D9"/>
              </a:solidFill>
            </a:ln>
          </p:spPr>
          <p:txBody>
            <a:bodyPr wrap="square" lIns="0" tIns="0" rIns="0" bIns="0" rtlCol="0"/>
            <a:lstStyle/>
            <a:p>
              <a:endParaRPr/>
            </a:p>
          </p:txBody>
        </p:sp>
        <p:sp>
          <p:nvSpPr>
            <p:cNvPr id="195" name="object 13">
              <a:extLst>
                <a:ext uri="{FF2B5EF4-FFF2-40B4-BE49-F238E27FC236}">
                  <a16:creationId xmlns:a16="http://schemas.microsoft.com/office/drawing/2014/main" id="{6177990E-0B1F-4A8A-A9AF-489081F6CEB5}"/>
                </a:ext>
              </a:extLst>
            </p:cNvPr>
            <p:cNvSpPr/>
            <p:nvPr/>
          </p:nvSpPr>
          <p:spPr>
            <a:xfrm>
              <a:off x="6858001" y="5115305"/>
              <a:ext cx="375285" cy="0"/>
            </a:xfrm>
            <a:custGeom>
              <a:avLst/>
              <a:gdLst/>
              <a:ahLst/>
              <a:cxnLst/>
              <a:rect l="l" t="t" r="r" b="b"/>
              <a:pathLst>
                <a:path w="375285">
                  <a:moveTo>
                    <a:pt x="0" y="0"/>
                  </a:moveTo>
                  <a:lnTo>
                    <a:pt x="374903" y="0"/>
                  </a:lnTo>
                </a:path>
              </a:pathLst>
            </a:custGeom>
            <a:ln w="4572">
              <a:solidFill>
                <a:srgbClr val="D9D9D9"/>
              </a:solidFill>
            </a:ln>
          </p:spPr>
          <p:txBody>
            <a:bodyPr wrap="square" lIns="0" tIns="0" rIns="0" bIns="0" rtlCol="0"/>
            <a:lstStyle/>
            <a:p>
              <a:endParaRPr/>
            </a:p>
          </p:txBody>
        </p:sp>
        <p:sp>
          <p:nvSpPr>
            <p:cNvPr id="196" name="object 14">
              <a:extLst>
                <a:ext uri="{FF2B5EF4-FFF2-40B4-BE49-F238E27FC236}">
                  <a16:creationId xmlns:a16="http://schemas.microsoft.com/office/drawing/2014/main" id="{5EF838CD-B3AD-44EC-B540-2CB3201B8CF2}"/>
                </a:ext>
              </a:extLst>
            </p:cNvPr>
            <p:cNvSpPr/>
            <p:nvPr/>
          </p:nvSpPr>
          <p:spPr>
            <a:xfrm>
              <a:off x="7403591" y="5115305"/>
              <a:ext cx="373380" cy="0"/>
            </a:xfrm>
            <a:custGeom>
              <a:avLst/>
              <a:gdLst/>
              <a:ahLst/>
              <a:cxnLst/>
              <a:rect l="l" t="t" r="r" b="b"/>
              <a:pathLst>
                <a:path w="373379">
                  <a:moveTo>
                    <a:pt x="0" y="0"/>
                  </a:moveTo>
                  <a:lnTo>
                    <a:pt x="373380" y="0"/>
                  </a:lnTo>
                </a:path>
              </a:pathLst>
            </a:custGeom>
            <a:ln w="4572">
              <a:solidFill>
                <a:srgbClr val="D9D9D9"/>
              </a:solidFill>
            </a:ln>
          </p:spPr>
          <p:txBody>
            <a:bodyPr wrap="square" lIns="0" tIns="0" rIns="0" bIns="0" rtlCol="0"/>
            <a:lstStyle/>
            <a:p>
              <a:endParaRPr/>
            </a:p>
          </p:txBody>
        </p:sp>
        <p:sp>
          <p:nvSpPr>
            <p:cNvPr id="197" name="object 15">
              <a:extLst>
                <a:ext uri="{FF2B5EF4-FFF2-40B4-BE49-F238E27FC236}">
                  <a16:creationId xmlns:a16="http://schemas.microsoft.com/office/drawing/2014/main" id="{1720EA1D-11A1-4074-A046-F2D138FD8877}"/>
                </a:ext>
              </a:extLst>
            </p:cNvPr>
            <p:cNvSpPr/>
            <p:nvPr/>
          </p:nvSpPr>
          <p:spPr>
            <a:xfrm>
              <a:off x="7947659" y="5115305"/>
              <a:ext cx="373380" cy="0"/>
            </a:xfrm>
            <a:custGeom>
              <a:avLst/>
              <a:gdLst/>
              <a:ahLst/>
              <a:cxnLst/>
              <a:rect l="l" t="t" r="r" b="b"/>
              <a:pathLst>
                <a:path w="373379">
                  <a:moveTo>
                    <a:pt x="0" y="0"/>
                  </a:moveTo>
                  <a:lnTo>
                    <a:pt x="373379" y="0"/>
                  </a:lnTo>
                </a:path>
              </a:pathLst>
            </a:custGeom>
            <a:ln w="4572">
              <a:solidFill>
                <a:srgbClr val="D9D9D9"/>
              </a:solidFill>
            </a:ln>
          </p:spPr>
          <p:txBody>
            <a:bodyPr wrap="square" lIns="0" tIns="0" rIns="0" bIns="0" rtlCol="0"/>
            <a:lstStyle/>
            <a:p>
              <a:endParaRPr/>
            </a:p>
          </p:txBody>
        </p:sp>
        <p:sp>
          <p:nvSpPr>
            <p:cNvPr id="198" name="object 16">
              <a:extLst>
                <a:ext uri="{FF2B5EF4-FFF2-40B4-BE49-F238E27FC236}">
                  <a16:creationId xmlns:a16="http://schemas.microsoft.com/office/drawing/2014/main" id="{7A662520-D644-4BCB-AA8B-F61A44C70023}"/>
                </a:ext>
              </a:extLst>
            </p:cNvPr>
            <p:cNvSpPr/>
            <p:nvPr/>
          </p:nvSpPr>
          <p:spPr>
            <a:xfrm>
              <a:off x="8491729" y="5115305"/>
              <a:ext cx="917575" cy="0"/>
            </a:xfrm>
            <a:custGeom>
              <a:avLst/>
              <a:gdLst/>
              <a:ahLst/>
              <a:cxnLst/>
              <a:rect l="l" t="t" r="r" b="b"/>
              <a:pathLst>
                <a:path w="917575">
                  <a:moveTo>
                    <a:pt x="0" y="0"/>
                  </a:moveTo>
                  <a:lnTo>
                    <a:pt x="917447" y="0"/>
                  </a:lnTo>
                </a:path>
              </a:pathLst>
            </a:custGeom>
            <a:ln w="4572">
              <a:solidFill>
                <a:srgbClr val="D9D9D9"/>
              </a:solidFill>
            </a:ln>
          </p:spPr>
          <p:txBody>
            <a:bodyPr wrap="square" lIns="0" tIns="0" rIns="0" bIns="0" rtlCol="0"/>
            <a:lstStyle/>
            <a:p>
              <a:endParaRPr/>
            </a:p>
          </p:txBody>
        </p:sp>
        <p:sp>
          <p:nvSpPr>
            <p:cNvPr id="199" name="object 17">
              <a:extLst>
                <a:ext uri="{FF2B5EF4-FFF2-40B4-BE49-F238E27FC236}">
                  <a16:creationId xmlns:a16="http://schemas.microsoft.com/office/drawing/2014/main" id="{AEB979FF-FF9E-4459-9864-AC7604A02618}"/>
                </a:ext>
              </a:extLst>
            </p:cNvPr>
            <p:cNvSpPr/>
            <p:nvPr/>
          </p:nvSpPr>
          <p:spPr>
            <a:xfrm>
              <a:off x="1603248" y="4939284"/>
              <a:ext cx="187960" cy="0"/>
            </a:xfrm>
            <a:custGeom>
              <a:avLst/>
              <a:gdLst/>
              <a:ahLst/>
              <a:cxnLst/>
              <a:rect l="l" t="t" r="r" b="b"/>
              <a:pathLst>
                <a:path w="187959">
                  <a:moveTo>
                    <a:pt x="0" y="0"/>
                  </a:moveTo>
                  <a:lnTo>
                    <a:pt x="187451" y="0"/>
                  </a:lnTo>
                </a:path>
              </a:pathLst>
            </a:custGeom>
            <a:ln w="3175">
              <a:solidFill>
                <a:srgbClr val="D9D9D9"/>
              </a:solidFill>
            </a:ln>
          </p:spPr>
          <p:txBody>
            <a:bodyPr wrap="square" lIns="0" tIns="0" rIns="0" bIns="0" rtlCol="0"/>
            <a:lstStyle/>
            <a:p>
              <a:endParaRPr/>
            </a:p>
          </p:txBody>
        </p:sp>
        <p:sp>
          <p:nvSpPr>
            <p:cNvPr id="200" name="object 18">
              <a:extLst>
                <a:ext uri="{FF2B5EF4-FFF2-40B4-BE49-F238E27FC236}">
                  <a16:creationId xmlns:a16="http://schemas.microsoft.com/office/drawing/2014/main" id="{65E9B02E-30CD-4CD7-9437-7962BF49BD15}"/>
                </a:ext>
              </a:extLst>
            </p:cNvPr>
            <p:cNvSpPr/>
            <p:nvPr/>
          </p:nvSpPr>
          <p:spPr>
            <a:xfrm>
              <a:off x="1961388" y="4939284"/>
              <a:ext cx="373380" cy="0"/>
            </a:xfrm>
            <a:custGeom>
              <a:avLst/>
              <a:gdLst/>
              <a:ahLst/>
              <a:cxnLst/>
              <a:rect l="l" t="t" r="r" b="b"/>
              <a:pathLst>
                <a:path w="373380">
                  <a:moveTo>
                    <a:pt x="0" y="0"/>
                  </a:moveTo>
                  <a:lnTo>
                    <a:pt x="373380" y="0"/>
                  </a:lnTo>
                </a:path>
              </a:pathLst>
            </a:custGeom>
            <a:ln w="3175">
              <a:solidFill>
                <a:srgbClr val="D9D9D9"/>
              </a:solidFill>
            </a:ln>
          </p:spPr>
          <p:txBody>
            <a:bodyPr wrap="square" lIns="0" tIns="0" rIns="0" bIns="0" rtlCol="0"/>
            <a:lstStyle/>
            <a:p>
              <a:endParaRPr/>
            </a:p>
          </p:txBody>
        </p:sp>
        <p:sp>
          <p:nvSpPr>
            <p:cNvPr id="201" name="object 19">
              <a:extLst>
                <a:ext uri="{FF2B5EF4-FFF2-40B4-BE49-F238E27FC236}">
                  <a16:creationId xmlns:a16="http://schemas.microsoft.com/office/drawing/2014/main" id="{7B34B73C-D397-47DB-A8E7-AF3F9971CC07}"/>
                </a:ext>
              </a:extLst>
            </p:cNvPr>
            <p:cNvSpPr/>
            <p:nvPr/>
          </p:nvSpPr>
          <p:spPr>
            <a:xfrm>
              <a:off x="2505455" y="4939284"/>
              <a:ext cx="373380" cy="0"/>
            </a:xfrm>
            <a:custGeom>
              <a:avLst/>
              <a:gdLst/>
              <a:ahLst/>
              <a:cxnLst/>
              <a:rect l="l" t="t" r="r" b="b"/>
              <a:pathLst>
                <a:path w="373380">
                  <a:moveTo>
                    <a:pt x="0" y="0"/>
                  </a:moveTo>
                  <a:lnTo>
                    <a:pt x="373380" y="0"/>
                  </a:lnTo>
                </a:path>
              </a:pathLst>
            </a:custGeom>
            <a:ln w="3175">
              <a:solidFill>
                <a:srgbClr val="D9D9D9"/>
              </a:solidFill>
            </a:ln>
          </p:spPr>
          <p:txBody>
            <a:bodyPr wrap="square" lIns="0" tIns="0" rIns="0" bIns="0" rtlCol="0"/>
            <a:lstStyle/>
            <a:p>
              <a:endParaRPr/>
            </a:p>
          </p:txBody>
        </p:sp>
        <p:sp>
          <p:nvSpPr>
            <p:cNvPr id="202" name="object 20">
              <a:extLst>
                <a:ext uri="{FF2B5EF4-FFF2-40B4-BE49-F238E27FC236}">
                  <a16:creationId xmlns:a16="http://schemas.microsoft.com/office/drawing/2014/main" id="{8D547727-6056-4B81-9EFF-6DC2DB242F71}"/>
                </a:ext>
              </a:extLst>
            </p:cNvPr>
            <p:cNvSpPr/>
            <p:nvPr/>
          </p:nvSpPr>
          <p:spPr>
            <a:xfrm>
              <a:off x="3049524" y="4939284"/>
              <a:ext cx="917575" cy="0"/>
            </a:xfrm>
            <a:custGeom>
              <a:avLst/>
              <a:gdLst/>
              <a:ahLst/>
              <a:cxnLst/>
              <a:rect l="l" t="t" r="r" b="b"/>
              <a:pathLst>
                <a:path w="917575">
                  <a:moveTo>
                    <a:pt x="0" y="0"/>
                  </a:moveTo>
                  <a:lnTo>
                    <a:pt x="917448" y="0"/>
                  </a:lnTo>
                </a:path>
              </a:pathLst>
            </a:custGeom>
            <a:ln w="3175">
              <a:solidFill>
                <a:srgbClr val="D9D9D9"/>
              </a:solidFill>
            </a:ln>
          </p:spPr>
          <p:txBody>
            <a:bodyPr wrap="square" lIns="0" tIns="0" rIns="0" bIns="0" rtlCol="0"/>
            <a:lstStyle/>
            <a:p>
              <a:endParaRPr/>
            </a:p>
          </p:txBody>
        </p:sp>
        <p:sp>
          <p:nvSpPr>
            <p:cNvPr id="203" name="object 21">
              <a:extLst>
                <a:ext uri="{FF2B5EF4-FFF2-40B4-BE49-F238E27FC236}">
                  <a16:creationId xmlns:a16="http://schemas.microsoft.com/office/drawing/2014/main" id="{578D3A47-DDD7-4441-9310-7AA076712BD5}"/>
                </a:ext>
              </a:extLst>
            </p:cNvPr>
            <p:cNvSpPr/>
            <p:nvPr/>
          </p:nvSpPr>
          <p:spPr>
            <a:xfrm>
              <a:off x="4137660" y="4939284"/>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04" name="object 22">
              <a:extLst>
                <a:ext uri="{FF2B5EF4-FFF2-40B4-BE49-F238E27FC236}">
                  <a16:creationId xmlns:a16="http://schemas.microsoft.com/office/drawing/2014/main" id="{5BA1B57C-4549-4D71-A184-B69BB563CBA3}"/>
                </a:ext>
              </a:extLst>
            </p:cNvPr>
            <p:cNvSpPr/>
            <p:nvPr/>
          </p:nvSpPr>
          <p:spPr>
            <a:xfrm>
              <a:off x="4681728" y="4939284"/>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05" name="object 23">
              <a:extLst>
                <a:ext uri="{FF2B5EF4-FFF2-40B4-BE49-F238E27FC236}">
                  <a16:creationId xmlns:a16="http://schemas.microsoft.com/office/drawing/2014/main" id="{64596C24-1F99-4354-8354-204243203FEF}"/>
                </a:ext>
              </a:extLst>
            </p:cNvPr>
            <p:cNvSpPr/>
            <p:nvPr/>
          </p:nvSpPr>
          <p:spPr>
            <a:xfrm>
              <a:off x="5225796" y="4939284"/>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06" name="object 24">
              <a:extLst>
                <a:ext uri="{FF2B5EF4-FFF2-40B4-BE49-F238E27FC236}">
                  <a16:creationId xmlns:a16="http://schemas.microsoft.com/office/drawing/2014/main" id="{3606E780-AEC2-4233-B058-48479C897F52}"/>
                </a:ext>
              </a:extLst>
            </p:cNvPr>
            <p:cNvSpPr/>
            <p:nvPr/>
          </p:nvSpPr>
          <p:spPr>
            <a:xfrm>
              <a:off x="5769864" y="4939284"/>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07" name="object 25">
              <a:extLst>
                <a:ext uri="{FF2B5EF4-FFF2-40B4-BE49-F238E27FC236}">
                  <a16:creationId xmlns:a16="http://schemas.microsoft.com/office/drawing/2014/main" id="{39363553-119B-4235-BBB6-DC1FECFC5D17}"/>
                </a:ext>
              </a:extLst>
            </p:cNvPr>
            <p:cNvSpPr/>
            <p:nvPr/>
          </p:nvSpPr>
          <p:spPr>
            <a:xfrm>
              <a:off x="6313932" y="4939284"/>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08" name="object 26">
              <a:extLst>
                <a:ext uri="{FF2B5EF4-FFF2-40B4-BE49-F238E27FC236}">
                  <a16:creationId xmlns:a16="http://schemas.microsoft.com/office/drawing/2014/main" id="{34F5116A-6071-4990-BBAD-05BDD1EDD27E}"/>
                </a:ext>
              </a:extLst>
            </p:cNvPr>
            <p:cNvSpPr/>
            <p:nvPr/>
          </p:nvSpPr>
          <p:spPr>
            <a:xfrm>
              <a:off x="6858001" y="4939284"/>
              <a:ext cx="375285" cy="0"/>
            </a:xfrm>
            <a:custGeom>
              <a:avLst/>
              <a:gdLst/>
              <a:ahLst/>
              <a:cxnLst/>
              <a:rect l="l" t="t" r="r" b="b"/>
              <a:pathLst>
                <a:path w="375285">
                  <a:moveTo>
                    <a:pt x="0" y="0"/>
                  </a:moveTo>
                  <a:lnTo>
                    <a:pt x="374903" y="0"/>
                  </a:lnTo>
                </a:path>
              </a:pathLst>
            </a:custGeom>
            <a:ln w="3175">
              <a:solidFill>
                <a:srgbClr val="D9D9D9"/>
              </a:solidFill>
            </a:ln>
          </p:spPr>
          <p:txBody>
            <a:bodyPr wrap="square" lIns="0" tIns="0" rIns="0" bIns="0" rtlCol="0"/>
            <a:lstStyle/>
            <a:p>
              <a:endParaRPr/>
            </a:p>
          </p:txBody>
        </p:sp>
        <p:sp>
          <p:nvSpPr>
            <p:cNvPr id="209" name="object 27">
              <a:extLst>
                <a:ext uri="{FF2B5EF4-FFF2-40B4-BE49-F238E27FC236}">
                  <a16:creationId xmlns:a16="http://schemas.microsoft.com/office/drawing/2014/main" id="{04C64FFB-DFD9-495B-88DF-A080021E688E}"/>
                </a:ext>
              </a:extLst>
            </p:cNvPr>
            <p:cNvSpPr/>
            <p:nvPr/>
          </p:nvSpPr>
          <p:spPr>
            <a:xfrm>
              <a:off x="7403591" y="4939284"/>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10" name="object 28">
              <a:extLst>
                <a:ext uri="{FF2B5EF4-FFF2-40B4-BE49-F238E27FC236}">
                  <a16:creationId xmlns:a16="http://schemas.microsoft.com/office/drawing/2014/main" id="{F70528D3-A34E-4B6E-9077-30E968569086}"/>
                </a:ext>
              </a:extLst>
            </p:cNvPr>
            <p:cNvSpPr/>
            <p:nvPr/>
          </p:nvSpPr>
          <p:spPr>
            <a:xfrm>
              <a:off x="7947659" y="4939284"/>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11" name="object 29">
              <a:extLst>
                <a:ext uri="{FF2B5EF4-FFF2-40B4-BE49-F238E27FC236}">
                  <a16:creationId xmlns:a16="http://schemas.microsoft.com/office/drawing/2014/main" id="{2FD5069A-9F1F-416D-836E-6F53D2BA99D0}"/>
                </a:ext>
              </a:extLst>
            </p:cNvPr>
            <p:cNvSpPr/>
            <p:nvPr/>
          </p:nvSpPr>
          <p:spPr>
            <a:xfrm>
              <a:off x="8491728" y="4939284"/>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12" name="object 30">
              <a:extLst>
                <a:ext uri="{FF2B5EF4-FFF2-40B4-BE49-F238E27FC236}">
                  <a16:creationId xmlns:a16="http://schemas.microsoft.com/office/drawing/2014/main" id="{A571A556-113C-461E-9FC7-B6F32D52BCE8}"/>
                </a:ext>
              </a:extLst>
            </p:cNvPr>
            <p:cNvSpPr/>
            <p:nvPr/>
          </p:nvSpPr>
          <p:spPr>
            <a:xfrm>
              <a:off x="9035795" y="4939284"/>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13" name="object 31">
              <a:extLst>
                <a:ext uri="{FF2B5EF4-FFF2-40B4-BE49-F238E27FC236}">
                  <a16:creationId xmlns:a16="http://schemas.microsoft.com/office/drawing/2014/main" id="{7A6E9ACA-8744-46E5-B510-622400466C46}"/>
                </a:ext>
              </a:extLst>
            </p:cNvPr>
            <p:cNvSpPr/>
            <p:nvPr/>
          </p:nvSpPr>
          <p:spPr>
            <a:xfrm>
              <a:off x="9579865" y="4939284"/>
              <a:ext cx="186055" cy="0"/>
            </a:xfrm>
            <a:custGeom>
              <a:avLst/>
              <a:gdLst/>
              <a:ahLst/>
              <a:cxnLst/>
              <a:rect l="l" t="t" r="r" b="b"/>
              <a:pathLst>
                <a:path w="186054">
                  <a:moveTo>
                    <a:pt x="0" y="0"/>
                  </a:moveTo>
                  <a:lnTo>
                    <a:pt x="185927" y="0"/>
                  </a:lnTo>
                </a:path>
              </a:pathLst>
            </a:custGeom>
            <a:ln w="3175">
              <a:solidFill>
                <a:srgbClr val="D9D9D9"/>
              </a:solidFill>
            </a:ln>
          </p:spPr>
          <p:txBody>
            <a:bodyPr wrap="square" lIns="0" tIns="0" rIns="0" bIns="0" rtlCol="0"/>
            <a:lstStyle/>
            <a:p>
              <a:endParaRPr/>
            </a:p>
          </p:txBody>
        </p:sp>
        <p:sp>
          <p:nvSpPr>
            <p:cNvPr id="214" name="object 32">
              <a:extLst>
                <a:ext uri="{FF2B5EF4-FFF2-40B4-BE49-F238E27FC236}">
                  <a16:creationId xmlns:a16="http://schemas.microsoft.com/office/drawing/2014/main" id="{F8569D48-C407-4083-9FF9-A856B1E3CAE1}"/>
                </a:ext>
              </a:extLst>
            </p:cNvPr>
            <p:cNvSpPr/>
            <p:nvPr/>
          </p:nvSpPr>
          <p:spPr>
            <a:xfrm>
              <a:off x="1603248" y="4934711"/>
              <a:ext cx="187960" cy="0"/>
            </a:xfrm>
            <a:custGeom>
              <a:avLst/>
              <a:gdLst/>
              <a:ahLst/>
              <a:cxnLst/>
              <a:rect l="l" t="t" r="r" b="b"/>
              <a:pathLst>
                <a:path w="187959">
                  <a:moveTo>
                    <a:pt x="0" y="0"/>
                  </a:moveTo>
                  <a:lnTo>
                    <a:pt x="187451" y="0"/>
                  </a:lnTo>
                </a:path>
              </a:pathLst>
            </a:custGeom>
            <a:ln w="3175">
              <a:solidFill>
                <a:srgbClr val="D9D9D9"/>
              </a:solidFill>
            </a:ln>
          </p:spPr>
          <p:txBody>
            <a:bodyPr wrap="square" lIns="0" tIns="0" rIns="0" bIns="0" rtlCol="0"/>
            <a:lstStyle/>
            <a:p>
              <a:endParaRPr/>
            </a:p>
          </p:txBody>
        </p:sp>
        <p:sp>
          <p:nvSpPr>
            <p:cNvPr id="215" name="object 33">
              <a:extLst>
                <a:ext uri="{FF2B5EF4-FFF2-40B4-BE49-F238E27FC236}">
                  <a16:creationId xmlns:a16="http://schemas.microsoft.com/office/drawing/2014/main" id="{35BA9D0E-47BA-4B7B-9E9D-D181D2BB8B15}"/>
                </a:ext>
              </a:extLst>
            </p:cNvPr>
            <p:cNvSpPr/>
            <p:nvPr/>
          </p:nvSpPr>
          <p:spPr>
            <a:xfrm>
              <a:off x="1961388" y="4934711"/>
              <a:ext cx="373380" cy="0"/>
            </a:xfrm>
            <a:custGeom>
              <a:avLst/>
              <a:gdLst/>
              <a:ahLst/>
              <a:cxnLst/>
              <a:rect l="l" t="t" r="r" b="b"/>
              <a:pathLst>
                <a:path w="373380">
                  <a:moveTo>
                    <a:pt x="0" y="0"/>
                  </a:moveTo>
                  <a:lnTo>
                    <a:pt x="373380" y="0"/>
                  </a:lnTo>
                </a:path>
              </a:pathLst>
            </a:custGeom>
            <a:ln w="3175">
              <a:solidFill>
                <a:srgbClr val="D9D9D9"/>
              </a:solidFill>
            </a:ln>
          </p:spPr>
          <p:txBody>
            <a:bodyPr wrap="square" lIns="0" tIns="0" rIns="0" bIns="0" rtlCol="0"/>
            <a:lstStyle/>
            <a:p>
              <a:endParaRPr/>
            </a:p>
          </p:txBody>
        </p:sp>
        <p:sp>
          <p:nvSpPr>
            <p:cNvPr id="216" name="object 34">
              <a:extLst>
                <a:ext uri="{FF2B5EF4-FFF2-40B4-BE49-F238E27FC236}">
                  <a16:creationId xmlns:a16="http://schemas.microsoft.com/office/drawing/2014/main" id="{8A28E4C5-E337-4E28-A6B2-29EA6690ACAC}"/>
                </a:ext>
              </a:extLst>
            </p:cNvPr>
            <p:cNvSpPr/>
            <p:nvPr/>
          </p:nvSpPr>
          <p:spPr>
            <a:xfrm>
              <a:off x="2505455" y="4934711"/>
              <a:ext cx="373380" cy="0"/>
            </a:xfrm>
            <a:custGeom>
              <a:avLst/>
              <a:gdLst/>
              <a:ahLst/>
              <a:cxnLst/>
              <a:rect l="l" t="t" r="r" b="b"/>
              <a:pathLst>
                <a:path w="373380">
                  <a:moveTo>
                    <a:pt x="0" y="0"/>
                  </a:moveTo>
                  <a:lnTo>
                    <a:pt x="373380" y="0"/>
                  </a:lnTo>
                </a:path>
              </a:pathLst>
            </a:custGeom>
            <a:ln w="3175">
              <a:solidFill>
                <a:srgbClr val="D9D9D9"/>
              </a:solidFill>
            </a:ln>
          </p:spPr>
          <p:txBody>
            <a:bodyPr wrap="square" lIns="0" tIns="0" rIns="0" bIns="0" rtlCol="0"/>
            <a:lstStyle/>
            <a:p>
              <a:endParaRPr/>
            </a:p>
          </p:txBody>
        </p:sp>
        <p:sp>
          <p:nvSpPr>
            <p:cNvPr id="217" name="object 35">
              <a:extLst>
                <a:ext uri="{FF2B5EF4-FFF2-40B4-BE49-F238E27FC236}">
                  <a16:creationId xmlns:a16="http://schemas.microsoft.com/office/drawing/2014/main" id="{3B1C6D01-ADA1-44DF-9CF3-57D558087042}"/>
                </a:ext>
              </a:extLst>
            </p:cNvPr>
            <p:cNvSpPr/>
            <p:nvPr/>
          </p:nvSpPr>
          <p:spPr>
            <a:xfrm>
              <a:off x="3049523" y="4934711"/>
              <a:ext cx="373380" cy="0"/>
            </a:xfrm>
            <a:custGeom>
              <a:avLst/>
              <a:gdLst/>
              <a:ahLst/>
              <a:cxnLst/>
              <a:rect l="l" t="t" r="r" b="b"/>
              <a:pathLst>
                <a:path w="373380">
                  <a:moveTo>
                    <a:pt x="0" y="0"/>
                  </a:moveTo>
                  <a:lnTo>
                    <a:pt x="373380" y="0"/>
                  </a:lnTo>
                </a:path>
              </a:pathLst>
            </a:custGeom>
            <a:ln w="3175">
              <a:solidFill>
                <a:srgbClr val="D9D9D9"/>
              </a:solidFill>
            </a:ln>
          </p:spPr>
          <p:txBody>
            <a:bodyPr wrap="square" lIns="0" tIns="0" rIns="0" bIns="0" rtlCol="0"/>
            <a:lstStyle/>
            <a:p>
              <a:endParaRPr/>
            </a:p>
          </p:txBody>
        </p:sp>
        <p:sp>
          <p:nvSpPr>
            <p:cNvPr id="218" name="object 36">
              <a:extLst>
                <a:ext uri="{FF2B5EF4-FFF2-40B4-BE49-F238E27FC236}">
                  <a16:creationId xmlns:a16="http://schemas.microsoft.com/office/drawing/2014/main" id="{0733F6EE-86EB-45BB-AD70-E1AD0038C6A6}"/>
                </a:ext>
              </a:extLst>
            </p:cNvPr>
            <p:cNvSpPr/>
            <p:nvPr/>
          </p:nvSpPr>
          <p:spPr>
            <a:xfrm>
              <a:off x="3593592" y="4934711"/>
              <a:ext cx="373380" cy="0"/>
            </a:xfrm>
            <a:custGeom>
              <a:avLst/>
              <a:gdLst/>
              <a:ahLst/>
              <a:cxnLst/>
              <a:rect l="l" t="t" r="r" b="b"/>
              <a:pathLst>
                <a:path w="373380">
                  <a:moveTo>
                    <a:pt x="0" y="0"/>
                  </a:moveTo>
                  <a:lnTo>
                    <a:pt x="373380" y="0"/>
                  </a:lnTo>
                </a:path>
              </a:pathLst>
            </a:custGeom>
            <a:ln w="3175">
              <a:solidFill>
                <a:srgbClr val="D9D9D9"/>
              </a:solidFill>
            </a:ln>
          </p:spPr>
          <p:txBody>
            <a:bodyPr wrap="square" lIns="0" tIns="0" rIns="0" bIns="0" rtlCol="0"/>
            <a:lstStyle/>
            <a:p>
              <a:endParaRPr/>
            </a:p>
          </p:txBody>
        </p:sp>
        <p:sp>
          <p:nvSpPr>
            <p:cNvPr id="219" name="object 37">
              <a:extLst>
                <a:ext uri="{FF2B5EF4-FFF2-40B4-BE49-F238E27FC236}">
                  <a16:creationId xmlns:a16="http://schemas.microsoft.com/office/drawing/2014/main" id="{7302AF0D-1C2B-4CE6-9899-BBD1D247AE8A}"/>
                </a:ext>
              </a:extLst>
            </p:cNvPr>
            <p:cNvSpPr/>
            <p:nvPr/>
          </p:nvSpPr>
          <p:spPr>
            <a:xfrm>
              <a:off x="4137660" y="4934711"/>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20" name="object 38">
              <a:extLst>
                <a:ext uri="{FF2B5EF4-FFF2-40B4-BE49-F238E27FC236}">
                  <a16:creationId xmlns:a16="http://schemas.microsoft.com/office/drawing/2014/main" id="{16B9BFB5-018A-4CB4-A93F-B111AA30227C}"/>
                </a:ext>
              </a:extLst>
            </p:cNvPr>
            <p:cNvSpPr/>
            <p:nvPr/>
          </p:nvSpPr>
          <p:spPr>
            <a:xfrm>
              <a:off x="4681728" y="4934711"/>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21" name="object 39">
              <a:extLst>
                <a:ext uri="{FF2B5EF4-FFF2-40B4-BE49-F238E27FC236}">
                  <a16:creationId xmlns:a16="http://schemas.microsoft.com/office/drawing/2014/main" id="{C7C764BF-BA2B-4D44-ADCA-9D5E1AFC7103}"/>
                </a:ext>
              </a:extLst>
            </p:cNvPr>
            <p:cNvSpPr/>
            <p:nvPr/>
          </p:nvSpPr>
          <p:spPr>
            <a:xfrm>
              <a:off x="5225796" y="4934711"/>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22" name="object 40">
              <a:extLst>
                <a:ext uri="{FF2B5EF4-FFF2-40B4-BE49-F238E27FC236}">
                  <a16:creationId xmlns:a16="http://schemas.microsoft.com/office/drawing/2014/main" id="{EE735538-FF3A-4B9C-8EDF-6967BF890940}"/>
                </a:ext>
              </a:extLst>
            </p:cNvPr>
            <p:cNvSpPr/>
            <p:nvPr/>
          </p:nvSpPr>
          <p:spPr>
            <a:xfrm>
              <a:off x="5769864" y="4934711"/>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23" name="object 41">
              <a:extLst>
                <a:ext uri="{FF2B5EF4-FFF2-40B4-BE49-F238E27FC236}">
                  <a16:creationId xmlns:a16="http://schemas.microsoft.com/office/drawing/2014/main" id="{6D0B47D3-A2DA-42B6-ADBC-2DA604F00341}"/>
                </a:ext>
              </a:extLst>
            </p:cNvPr>
            <p:cNvSpPr/>
            <p:nvPr/>
          </p:nvSpPr>
          <p:spPr>
            <a:xfrm>
              <a:off x="6313932" y="4934711"/>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24" name="object 42">
              <a:extLst>
                <a:ext uri="{FF2B5EF4-FFF2-40B4-BE49-F238E27FC236}">
                  <a16:creationId xmlns:a16="http://schemas.microsoft.com/office/drawing/2014/main" id="{3DB83529-D790-42D7-AD58-C9F026766286}"/>
                </a:ext>
              </a:extLst>
            </p:cNvPr>
            <p:cNvSpPr/>
            <p:nvPr/>
          </p:nvSpPr>
          <p:spPr>
            <a:xfrm>
              <a:off x="6858001" y="4934711"/>
              <a:ext cx="375285" cy="0"/>
            </a:xfrm>
            <a:custGeom>
              <a:avLst/>
              <a:gdLst/>
              <a:ahLst/>
              <a:cxnLst/>
              <a:rect l="l" t="t" r="r" b="b"/>
              <a:pathLst>
                <a:path w="375285">
                  <a:moveTo>
                    <a:pt x="0" y="0"/>
                  </a:moveTo>
                  <a:lnTo>
                    <a:pt x="374903" y="0"/>
                  </a:lnTo>
                </a:path>
              </a:pathLst>
            </a:custGeom>
            <a:ln w="3175">
              <a:solidFill>
                <a:srgbClr val="D9D9D9"/>
              </a:solidFill>
            </a:ln>
          </p:spPr>
          <p:txBody>
            <a:bodyPr wrap="square" lIns="0" tIns="0" rIns="0" bIns="0" rtlCol="0"/>
            <a:lstStyle/>
            <a:p>
              <a:endParaRPr/>
            </a:p>
          </p:txBody>
        </p:sp>
        <p:sp>
          <p:nvSpPr>
            <p:cNvPr id="225" name="object 43">
              <a:extLst>
                <a:ext uri="{FF2B5EF4-FFF2-40B4-BE49-F238E27FC236}">
                  <a16:creationId xmlns:a16="http://schemas.microsoft.com/office/drawing/2014/main" id="{2B1488A8-272E-41A6-9AA3-817A59C749B7}"/>
                </a:ext>
              </a:extLst>
            </p:cNvPr>
            <p:cNvSpPr/>
            <p:nvPr/>
          </p:nvSpPr>
          <p:spPr>
            <a:xfrm>
              <a:off x="7403591" y="4934711"/>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26" name="object 44">
              <a:extLst>
                <a:ext uri="{FF2B5EF4-FFF2-40B4-BE49-F238E27FC236}">
                  <a16:creationId xmlns:a16="http://schemas.microsoft.com/office/drawing/2014/main" id="{747AD5EC-5C4A-462C-85FC-4B7FB08B1198}"/>
                </a:ext>
              </a:extLst>
            </p:cNvPr>
            <p:cNvSpPr/>
            <p:nvPr/>
          </p:nvSpPr>
          <p:spPr>
            <a:xfrm>
              <a:off x="7947659" y="4934711"/>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27" name="object 45">
              <a:extLst>
                <a:ext uri="{FF2B5EF4-FFF2-40B4-BE49-F238E27FC236}">
                  <a16:creationId xmlns:a16="http://schemas.microsoft.com/office/drawing/2014/main" id="{8A940AF6-76EA-4A58-B12C-DADC29910616}"/>
                </a:ext>
              </a:extLst>
            </p:cNvPr>
            <p:cNvSpPr/>
            <p:nvPr/>
          </p:nvSpPr>
          <p:spPr>
            <a:xfrm>
              <a:off x="8491728" y="4934711"/>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28" name="object 46">
              <a:extLst>
                <a:ext uri="{FF2B5EF4-FFF2-40B4-BE49-F238E27FC236}">
                  <a16:creationId xmlns:a16="http://schemas.microsoft.com/office/drawing/2014/main" id="{05FE510E-28A3-4163-B6A9-33E738F2D965}"/>
                </a:ext>
              </a:extLst>
            </p:cNvPr>
            <p:cNvSpPr/>
            <p:nvPr/>
          </p:nvSpPr>
          <p:spPr>
            <a:xfrm>
              <a:off x="9035795" y="4934711"/>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29" name="object 47">
              <a:extLst>
                <a:ext uri="{FF2B5EF4-FFF2-40B4-BE49-F238E27FC236}">
                  <a16:creationId xmlns:a16="http://schemas.microsoft.com/office/drawing/2014/main" id="{6AB5C92E-1A74-4F25-9ECE-E7D484CEC10D}"/>
                </a:ext>
              </a:extLst>
            </p:cNvPr>
            <p:cNvSpPr/>
            <p:nvPr/>
          </p:nvSpPr>
          <p:spPr>
            <a:xfrm>
              <a:off x="9579865" y="4934711"/>
              <a:ext cx="186055" cy="0"/>
            </a:xfrm>
            <a:custGeom>
              <a:avLst/>
              <a:gdLst/>
              <a:ahLst/>
              <a:cxnLst/>
              <a:rect l="l" t="t" r="r" b="b"/>
              <a:pathLst>
                <a:path w="186054">
                  <a:moveTo>
                    <a:pt x="0" y="0"/>
                  </a:moveTo>
                  <a:lnTo>
                    <a:pt x="185927" y="0"/>
                  </a:lnTo>
                </a:path>
              </a:pathLst>
            </a:custGeom>
            <a:ln w="3175">
              <a:solidFill>
                <a:srgbClr val="D9D9D9"/>
              </a:solidFill>
            </a:ln>
          </p:spPr>
          <p:txBody>
            <a:bodyPr wrap="square" lIns="0" tIns="0" rIns="0" bIns="0" rtlCol="0"/>
            <a:lstStyle/>
            <a:p>
              <a:endParaRPr/>
            </a:p>
          </p:txBody>
        </p:sp>
        <p:sp>
          <p:nvSpPr>
            <p:cNvPr id="230" name="object 48">
              <a:extLst>
                <a:ext uri="{FF2B5EF4-FFF2-40B4-BE49-F238E27FC236}">
                  <a16:creationId xmlns:a16="http://schemas.microsoft.com/office/drawing/2014/main" id="{A9116D7F-B5E4-43B7-BE1F-4153AA4AF250}"/>
                </a:ext>
              </a:extLst>
            </p:cNvPr>
            <p:cNvSpPr/>
            <p:nvPr/>
          </p:nvSpPr>
          <p:spPr>
            <a:xfrm>
              <a:off x="1603248" y="4756403"/>
              <a:ext cx="187960" cy="0"/>
            </a:xfrm>
            <a:custGeom>
              <a:avLst/>
              <a:gdLst/>
              <a:ahLst/>
              <a:cxnLst/>
              <a:rect l="l" t="t" r="r" b="b"/>
              <a:pathLst>
                <a:path w="187959">
                  <a:moveTo>
                    <a:pt x="0" y="0"/>
                  </a:moveTo>
                  <a:lnTo>
                    <a:pt x="187451" y="0"/>
                  </a:lnTo>
                </a:path>
              </a:pathLst>
            </a:custGeom>
            <a:ln w="3175">
              <a:solidFill>
                <a:srgbClr val="D9D9D9"/>
              </a:solidFill>
            </a:ln>
          </p:spPr>
          <p:txBody>
            <a:bodyPr wrap="square" lIns="0" tIns="0" rIns="0" bIns="0" rtlCol="0"/>
            <a:lstStyle/>
            <a:p>
              <a:endParaRPr/>
            </a:p>
          </p:txBody>
        </p:sp>
        <p:sp>
          <p:nvSpPr>
            <p:cNvPr id="231" name="object 49">
              <a:extLst>
                <a:ext uri="{FF2B5EF4-FFF2-40B4-BE49-F238E27FC236}">
                  <a16:creationId xmlns:a16="http://schemas.microsoft.com/office/drawing/2014/main" id="{BF4FA7C1-B2D8-4289-8C01-3DA7D649F3B4}"/>
                </a:ext>
              </a:extLst>
            </p:cNvPr>
            <p:cNvSpPr/>
            <p:nvPr/>
          </p:nvSpPr>
          <p:spPr>
            <a:xfrm>
              <a:off x="1961388" y="4756403"/>
              <a:ext cx="373380" cy="0"/>
            </a:xfrm>
            <a:custGeom>
              <a:avLst/>
              <a:gdLst/>
              <a:ahLst/>
              <a:cxnLst/>
              <a:rect l="l" t="t" r="r" b="b"/>
              <a:pathLst>
                <a:path w="373380">
                  <a:moveTo>
                    <a:pt x="0" y="0"/>
                  </a:moveTo>
                  <a:lnTo>
                    <a:pt x="373380" y="0"/>
                  </a:lnTo>
                </a:path>
              </a:pathLst>
            </a:custGeom>
            <a:ln w="3175">
              <a:solidFill>
                <a:srgbClr val="D9D9D9"/>
              </a:solidFill>
            </a:ln>
          </p:spPr>
          <p:txBody>
            <a:bodyPr wrap="square" lIns="0" tIns="0" rIns="0" bIns="0" rtlCol="0"/>
            <a:lstStyle/>
            <a:p>
              <a:endParaRPr/>
            </a:p>
          </p:txBody>
        </p:sp>
        <p:sp>
          <p:nvSpPr>
            <p:cNvPr id="232" name="object 50">
              <a:extLst>
                <a:ext uri="{FF2B5EF4-FFF2-40B4-BE49-F238E27FC236}">
                  <a16:creationId xmlns:a16="http://schemas.microsoft.com/office/drawing/2014/main" id="{92B9FB9A-ED41-42B0-81E6-A5D283B57069}"/>
                </a:ext>
              </a:extLst>
            </p:cNvPr>
            <p:cNvSpPr/>
            <p:nvPr/>
          </p:nvSpPr>
          <p:spPr>
            <a:xfrm>
              <a:off x="2505456" y="4756403"/>
              <a:ext cx="917575" cy="0"/>
            </a:xfrm>
            <a:custGeom>
              <a:avLst/>
              <a:gdLst/>
              <a:ahLst/>
              <a:cxnLst/>
              <a:rect l="l" t="t" r="r" b="b"/>
              <a:pathLst>
                <a:path w="917575">
                  <a:moveTo>
                    <a:pt x="0" y="0"/>
                  </a:moveTo>
                  <a:lnTo>
                    <a:pt x="917448" y="0"/>
                  </a:lnTo>
                </a:path>
              </a:pathLst>
            </a:custGeom>
            <a:ln w="3175">
              <a:solidFill>
                <a:srgbClr val="D9D9D9"/>
              </a:solidFill>
            </a:ln>
          </p:spPr>
          <p:txBody>
            <a:bodyPr wrap="square" lIns="0" tIns="0" rIns="0" bIns="0" rtlCol="0"/>
            <a:lstStyle/>
            <a:p>
              <a:endParaRPr/>
            </a:p>
          </p:txBody>
        </p:sp>
        <p:sp>
          <p:nvSpPr>
            <p:cNvPr id="233" name="object 51">
              <a:extLst>
                <a:ext uri="{FF2B5EF4-FFF2-40B4-BE49-F238E27FC236}">
                  <a16:creationId xmlns:a16="http://schemas.microsoft.com/office/drawing/2014/main" id="{832632CC-7B7A-4E20-96D8-CE09017F808A}"/>
                </a:ext>
              </a:extLst>
            </p:cNvPr>
            <p:cNvSpPr/>
            <p:nvPr/>
          </p:nvSpPr>
          <p:spPr>
            <a:xfrm>
              <a:off x="3593593" y="4756403"/>
              <a:ext cx="917575" cy="0"/>
            </a:xfrm>
            <a:custGeom>
              <a:avLst/>
              <a:gdLst/>
              <a:ahLst/>
              <a:cxnLst/>
              <a:rect l="l" t="t" r="r" b="b"/>
              <a:pathLst>
                <a:path w="917575">
                  <a:moveTo>
                    <a:pt x="0" y="0"/>
                  </a:moveTo>
                  <a:lnTo>
                    <a:pt x="917447" y="0"/>
                  </a:lnTo>
                </a:path>
              </a:pathLst>
            </a:custGeom>
            <a:ln w="3175">
              <a:solidFill>
                <a:srgbClr val="D9D9D9"/>
              </a:solidFill>
            </a:ln>
          </p:spPr>
          <p:txBody>
            <a:bodyPr wrap="square" lIns="0" tIns="0" rIns="0" bIns="0" rtlCol="0"/>
            <a:lstStyle/>
            <a:p>
              <a:endParaRPr/>
            </a:p>
          </p:txBody>
        </p:sp>
        <p:sp>
          <p:nvSpPr>
            <p:cNvPr id="234" name="object 52">
              <a:extLst>
                <a:ext uri="{FF2B5EF4-FFF2-40B4-BE49-F238E27FC236}">
                  <a16:creationId xmlns:a16="http://schemas.microsoft.com/office/drawing/2014/main" id="{B2E1853B-1079-4EDC-9D0F-248DF8C78865}"/>
                </a:ext>
              </a:extLst>
            </p:cNvPr>
            <p:cNvSpPr/>
            <p:nvPr/>
          </p:nvSpPr>
          <p:spPr>
            <a:xfrm>
              <a:off x="4681728" y="4756403"/>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35" name="object 53">
              <a:extLst>
                <a:ext uri="{FF2B5EF4-FFF2-40B4-BE49-F238E27FC236}">
                  <a16:creationId xmlns:a16="http://schemas.microsoft.com/office/drawing/2014/main" id="{1CC8742D-9E00-4A97-9E7B-77CF81B31C8C}"/>
                </a:ext>
              </a:extLst>
            </p:cNvPr>
            <p:cNvSpPr/>
            <p:nvPr/>
          </p:nvSpPr>
          <p:spPr>
            <a:xfrm>
              <a:off x="5225796" y="4756403"/>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36" name="object 54">
              <a:extLst>
                <a:ext uri="{FF2B5EF4-FFF2-40B4-BE49-F238E27FC236}">
                  <a16:creationId xmlns:a16="http://schemas.microsoft.com/office/drawing/2014/main" id="{72980571-6A50-40D7-9AD5-C8A743FF8541}"/>
                </a:ext>
              </a:extLst>
            </p:cNvPr>
            <p:cNvSpPr/>
            <p:nvPr/>
          </p:nvSpPr>
          <p:spPr>
            <a:xfrm>
              <a:off x="5769864" y="4756403"/>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37" name="object 55">
              <a:extLst>
                <a:ext uri="{FF2B5EF4-FFF2-40B4-BE49-F238E27FC236}">
                  <a16:creationId xmlns:a16="http://schemas.microsoft.com/office/drawing/2014/main" id="{DFEF0552-6940-4D63-8950-500B39A7F8E7}"/>
                </a:ext>
              </a:extLst>
            </p:cNvPr>
            <p:cNvSpPr/>
            <p:nvPr/>
          </p:nvSpPr>
          <p:spPr>
            <a:xfrm>
              <a:off x="6313932" y="4756403"/>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38" name="object 56">
              <a:extLst>
                <a:ext uri="{FF2B5EF4-FFF2-40B4-BE49-F238E27FC236}">
                  <a16:creationId xmlns:a16="http://schemas.microsoft.com/office/drawing/2014/main" id="{32D14540-820D-42B3-88E5-C872CC2A0A00}"/>
                </a:ext>
              </a:extLst>
            </p:cNvPr>
            <p:cNvSpPr/>
            <p:nvPr/>
          </p:nvSpPr>
          <p:spPr>
            <a:xfrm>
              <a:off x="6858001" y="4756403"/>
              <a:ext cx="375285" cy="0"/>
            </a:xfrm>
            <a:custGeom>
              <a:avLst/>
              <a:gdLst/>
              <a:ahLst/>
              <a:cxnLst/>
              <a:rect l="l" t="t" r="r" b="b"/>
              <a:pathLst>
                <a:path w="375285">
                  <a:moveTo>
                    <a:pt x="0" y="0"/>
                  </a:moveTo>
                  <a:lnTo>
                    <a:pt x="374903" y="0"/>
                  </a:lnTo>
                </a:path>
              </a:pathLst>
            </a:custGeom>
            <a:ln w="3175">
              <a:solidFill>
                <a:srgbClr val="D9D9D9"/>
              </a:solidFill>
            </a:ln>
          </p:spPr>
          <p:txBody>
            <a:bodyPr wrap="square" lIns="0" tIns="0" rIns="0" bIns="0" rtlCol="0"/>
            <a:lstStyle/>
            <a:p>
              <a:endParaRPr/>
            </a:p>
          </p:txBody>
        </p:sp>
        <p:sp>
          <p:nvSpPr>
            <p:cNvPr id="239" name="object 57">
              <a:extLst>
                <a:ext uri="{FF2B5EF4-FFF2-40B4-BE49-F238E27FC236}">
                  <a16:creationId xmlns:a16="http://schemas.microsoft.com/office/drawing/2014/main" id="{0D04E9BC-6034-4DD9-95A3-1EBA3380F850}"/>
                </a:ext>
              </a:extLst>
            </p:cNvPr>
            <p:cNvSpPr/>
            <p:nvPr/>
          </p:nvSpPr>
          <p:spPr>
            <a:xfrm>
              <a:off x="7403591" y="4756403"/>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40" name="object 58">
              <a:extLst>
                <a:ext uri="{FF2B5EF4-FFF2-40B4-BE49-F238E27FC236}">
                  <a16:creationId xmlns:a16="http://schemas.microsoft.com/office/drawing/2014/main" id="{C21DDA4A-412B-4E68-8D9E-55F4D7AF7370}"/>
                </a:ext>
              </a:extLst>
            </p:cNvPr>
            <p:cNvSpPr/>
            <p:nvPr/>
          </p:nvSpPr>
          <p:spPr>
            <a:xfrm>
              <a:off x="7947659" y="4756403"/>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41" name="object 59">
              <a:extLst>
                <a:ext uri="{FF2B5EF4-FFF2-40B4-BE49-F238E27FC236}">
                  <a16:creationId xmlns:a16="http://schemas.microsoft.com/office/drawing/2014/main" id="{715E66F3-0058-496C-9859-EF7914E01E4A}"/>
                </a:ext>
              </a:extLst>
            </p:cNvPr>
            <p:cNvSpPr/>
            <p:nvPr/>
          </p:nvSpPr>
          <p:spPr>
            <a:xfrm>
              <a:off x="8491728" y="4756403"/>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42" name="object 60">
              <a:extLst>
                <a:ext uri="{FF2B5EF4-FFF2-40B4-BE49-F238E27FC236}">
                  <a16:creationId xmlns:a16="http://schemas.microsoft.com/office/drawing/2014/main" id="{3DD1E82E-18AD-44CB-817E-8212670E755A}"/>
                </a:ext>
              </a:extLst>
            </p:cNvPr>
            <p:cNvSpPr/>
            <p:nvPr/>
          </p:nvSpPr>
          <p:spPr>
            <a:xfrm>
              <a:off x="9035795" y="4756403"/>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43" name="object 61">
              <a:extLst>
                <a:ext uri="{FF2B5EF4-FFF2-40B4-BE49-F238E27FC236}">
                  <a16:creationId xmlns:a16="http://schemas.microsoft.com/office/drawing/2014/main" id="{FC2E12C9-35CF-484E-9624-81772E06F6BB}"/>
                </a:ext>
              </a:extLst>
            </p:cNvPr>
            <p:cNvSpPr/>
            <p:nvPr/>
          </p:nvSpPr>
          <p:spPr>
            <a:xfrm>
              <a:off x="9579865" y="4756403"/>
              <a:ext cx="186055" cy="0"/>
            </a:xfrm>
            <a:custGeom>
              <a:avLst/>
              <a:gdLst/>
              <a:ahLst/>
              <a:cxnLst/>
              <a:rect l="l" t="t" r="r" b="b"/>
              <a:pathLst>
                <a:path w="186054">
                  <a:moveTo>
                    <a:pt x="0" y="0"/>
                  </a:moveTo>
                  <a:lnTo>
                    <a:pt x="185927" y="0"/>
                  </a:lnTo>
                </a:path>
              </a:pathLst>
            </a:custGeom>
            <a:ln w="3175">
              <a:solidFill>
                <a:srgbClr val="D9D9D9"/>
              </a:solidFill>
            </a:ln>
          </p:spPr>
          <p:txBody>
            <a:bodyPr wrap="square" lIns="0" tIns="0" rIns="0" bIns="0" rtlCol="0"/>
            <a:lstStyle/>
            <a:p>
              <a:endParaRPr/>
            </a:p>
          </p:txBody>
        </p:sp>
        <p:sp>
          <p:nvSpPr>
            <p:cNvPr id="244" name="object 62">
              <a:extLst>
                <a:ext uri="{FF2B5EF4-FFF2-40B4-BE49-F238E27FC236}">
                  <a16:creationId xmlns:a16="http://schemas.microsoft.com/office/drawing/2014/main" id="{51F81140-2500-471B-9A7C-29219D06C0C1}"/>
                </a:ext>
              </a:extLst>
            </p:cNvPr>
            <p:cNvSpPr/>
            <p:nvPr/>
          </p:nvSpPr>
          <p:spPr>
            <a:xfrm>
              <a:off x="1603248" y="4751832"/>
              <a:ext cx="187960" cy="0"/>
            </a:xfrm>
            <a:custGeom>
              <a:avLst/>
              <a:gdLst/>
              <a:ahLst/>
              <a:cxnLst/>
              <a:rect l="l" t="t" r="r" b="b"/>
              <a:pathLst>
                <a:path w="187959">
                  <a:moveTo>
                    <a:pt x="0" y="0"/>
                  </a:moveTo>
                  <a:lnTo>
                    <a:pt x="187451" y="0"/>
                  </a:lnTo>
                </a:path>
              </a:pathLst>
            </a:custGeom>
            <a:ln w="3175">
              <a:solidFill>
                <a:srgbClr val="D9D9D9"/>
              </a:solidFill>
            </a:ln>
          </p:spPr>
          <p:txBody>
            <a:bodyPr wrap="square" lIns="0" tIns="0" rIns="0" bIns="0" rtlCol="0"/>
            <a:lstStyle/>
            <a:p>
              <a:endParaRPr/>
            </a:p>
          </p:txBody>
        </p:sp>
        <p:sp>
          <p:nvSpPr>
            <p:cNvPr id="245" name="object 63">
              <a:extLst>
                <a:ext uri="{FF2B5EF4-FFF2-40B4-BE49-F238E27FC236}">
                  <a16:creationId xmlns:a16="http://schemas.microsoft.com/office/drawing/2014/main" id="{AA23FC88-69A4-4420-88B1-ACD0453B847B}"/>
                </a:ext>
              </a:extLst>
            </p:cNvPr>
            <p:cNvSpPr/>
            <p:nvPr/>
          </p:nvSpPr>
          <p:spPr>
            <a:xfrm>
              <a:off x="1961388" y="4751832"/>
              <a:ext cx="373380" cy="0"/>
            </a:xfrm>
            <a:custGeom>
              <a:avLst/>
              <a:gdLst/>
              <a:ahLst/>
              <a:cxnLst/>
              <a:rect l="l" t="t" r="r" b="b"/>
              <a:pathLst>
                <a:path w="373380">
                  <a:moveTo>
                    <a:pt x="0" y="0"/>
                  </a:moveTo>
                  <a:lnTo>
                    <a:pt x="373380" y="0"/>
                  </a:lnTo>
                </a:path>
              </a:pathLst>
            </a:custGeom>
            <a:ln w="3175">
              <a:solidFill>
                <a:srgbClr val="D9D9D9"/>
              </a:solidFill>
            </a:ln>
          </p:spPr>
          <p:txBody>
            <a:bodyPr wrap="square" lIns="0" tIns="0" rIns="0" bIns="0" rtlCol="0"/>
            <a:lstStyle/>
            <a:p>
              <a:endParaRPr/>
            </a:p>
          </p:txBody>
        </p:sp>
        <p:sp>
          <p:nvSpPr>
            <p:cNvPr id="246" name="object 64">
              <a:extLst>
                <a:ext uri="{FF2B5EF4-FFF2-40B4-BE49-F238E27FC236}">
                  <a16:creationId xmlns:a16="http://schemas.microsoft.com/office/drawing/2014/main" id="{2723AEEB-2B99-44A8-8BDF-61A44D547AEE}"/>
                </a:ext>
              </a:extLst>
            </p:cNvPr>
            <p:cNvSpPr/>
            <p:nvPr/>
          </p:nvSpPr>
          <p:spPr>
            <a:xfrm>
              <a:off x="2505456" y="4751832"/>
              <a:ext cx="917575" cy="0"/>
            </a:xfrm>
            <a:custGeom>
              <a:avLst/>
              <a:gdLst/>
              <a:ahLst/>
              <a:cxnLst/>
              <a:rect l="l" t="t" r="r" b="b"/>
              <a:pathLst>
                <a:path w="917575">
                  <a:moveTo>
                    <a:pt x="0" y="0"/>
                  </a:moveTo>
                  <a:lnTo>
                    <a:pt x="917448" y="0"/>
                  </a:lnTo>
                </a:path>
              </a:pathLst>
            </a:custGeom>
            <a:ln w="3175">
              <a:solidFill>
                <a:srgbClr val="D9D9D9"/>
              </a:solidFill>
            </a:ln>
          </p:spPr>
          <p:txBody>
            <a:bodyPr wrap="square" lIns="0" tIns="0" rIns="0" bIns="0" rtlCol="0"/>
            <a:lstStyle/>
            <a:p>
              <a:endParaRPr/>
            </a:p>
          </p:txBody>
        </p:sp>
        <p:sp>
          <p:nvSpPr>
            <p:cNvPr id="247" name="object 65">
              <a:extLst>
                <a:ext uri="{FF2B5EF4-FFF2-40B4-BE49-F238E27FC236}">
                  <a16:creationId xmlns:a16="http://schemas.microsoft.com/office/drawing/2014/main" id="{DB6587CB-E5AF-4087-AFAD-23FE1C0B2232}"/>
                </a:ext>
              </a:extLst>
            </p:cNvPr>
            <p:cNvSpPr/>
            <p:nvPr/>
          </p:nvSpPr>
          <p:spPr>
            <a:xfrm>
              <a:off x="3593592" y="4751832"/>
              <a:ext cx="373380" cy="0"/>
            </a:xfrm>
            <a:custGeom>
              <a:avLst/>
              <a:gdLst/>
              <a:ahLst/>
              <a:cxnLst/>
              <a:rect l="l" t="t" r="r" b="b"/>
              <a:pathLst>
                <a:path w="373380">
                  <a:moveTo>
                    <a:pt x="0" y="0"/>
                  </a:moveTo>
                  <a:lnTo>
                    <a:pt x="373380" y="0"/>
                  </a:lnTo>
                </a:path>
              </a:pathLst>
            </a:custGeom>
            <a:ln w="3175">
              <a:solidFill>
                <a:srgbClr val="D9D9D9"/>
              </a:solidFill>
            </a:ln>
          </p:spPr>
          <p:txBody>
            <a:bodyPr wrap="square" lIns="0" tIns="0" rIns="0" bIns="0" rtlCol="0"/>
            <a:lstStyle/>
            <a:p>
              <a:endParaRPr/>
            </a:p>
          </p:txBody>
        </p:sp>
        <p:sp>
          <p:nvSpPr>
            <p:cNvPr id="248" name="object 66">
              <a:extLst>
                <a:ext uri="{FF2B5EF4-FFF2-40B4-BE49-F238E27FC236}">
                  <a16:creationId xmlns:a16="http://schemas.microsoft.com/office/drawing/2014/main" id="{13D60EE0-FE2E-4DD6-BB54-8983BF61E6A9}"/>
                </a:ext>
              </a:extLst>
            </p:cNvPr>
            <p:cNvSpPr/>
            <p:nvPr/>
          </p:nvSpPr>
          <p:spPr>
            <a:xfrm>
              <a:off x="4137660" y="4751832"/>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49" name="object 67">
              <a:extLst>
                <a:ext uri="{FF2B5EF4-FFF2-40B4-BE49-F238E27FC236}">
                  <a16:creationId xmlns:a16="http://schemas.microsoft.com/office/drawing/2014/main" id="{AADA17BD-008A-4618-A9EB-2AF821069B24}"/>
                </a:ext>
              </a:extLst>
            </p:cNvPr>
            <p:cNvSpPr/>
            <p:nvPr/>
          </p:nvSpPr>
          <p:spPr>
            <a:xfrm>
              <a:off x="4681728" y="4751832"/>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50" name="object 68">
              <a:extLst>
                <a:ext uri="{FF2B5EF4-FFF2-40B4-BE49-F238E27FC236}">
                  <a16:creationId xmlns:a16="http://schemas.microsoft.com/office/drawing/2014/main" id="{5D47AAED-60AE-42D2-8997-ADA5E8989E86}"/>
                </a:ext>
              </a:extLst>
            </p:cNvPr>
            <p:cNvSpPr/>
            <p:nvPr/>
          </p:nvSpPr>
          <p:spPr>
            <a:xfrm>
              <a:off x="5225796" y="4751832"/>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51" name="object 69">
              <a:extLst>
                <a:ext uri="{FF2B5EF4-FFF2-40B4-BE49-F238E27FC236}">
                  <a16:creationId xmlns:a16="http://schemas.microsoft.com/office/drawing/2014/main" id="{A15D3E18-7F2B-4424-9835-B16F89081CC2}"/>
                </a:ext>
              </a:extLst>
            </p:cNvPr>
            <p:cNvSpPr/>
            <p:nvPr/>
          </p:nvSpPr>
          <p:spPr>
            <a:xfrm>
              <a:off x="5769864" y="4751832"/>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52" name="object 70">
              <a:extLst>
                <a:ext uri="{FF2B5EF4-FFF2-40B4-BE49-F238E27FC236}">
                  <a16:creationId xmlns:a16="http://schemas.microsoft.com/office/drawing/2014/main" id="{02A01B76-183B-480D-9E28-4EBEDE02830E}"/>
                </a:ext>
              </a:extLst>
            </p:cNvPr>
            <p:cNvSpPr/>
            <p:nvPr/>
          </p:nvSpPr>
          <p:spPr>
            <a:xfrm>
              <a:off x="6313932" y="4751832"/>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53" name="object 71">
              <a:extLst>
                <a:ext uri="{FF2B5EF4-FFF2-40B4-BE49-F238E27FC236}">
                  <a16:creationId xmlns:a16="http://schemas.microsoft.com/office/drawing/2014/main" id="{A572F1C8-2A8F-4C94-ACD5-AA48D0ADF6F3}"/>
                </a:ext>
              </a:extLst>
            </p:cNvPr>
            <p:cNvSpPr/>
            <p:nvPr/>
          </p:nvSpPr>
          <p:spPr>
            <a:xfrm>
              <a:off x="6858001" y="4751832"/>
              <a:ext cx="375285" cy="0"/>
            </a:xfrm>
            <a:custGeom>
              <a:avLst/>
              <a:gdLst/>
              <a:ahLst/>
              <a:cxnLst/>
              <a:rect l="l" t="t" r="r" b="b"/>
              <a:pathLst>
                <a:path w="375285">
                  <a:moveTo>
                    <a:pt x="0" y="0"/>
                  </a:moveTo>
                  <a:lnTo>
                    <a:pt x="374903" y="0"/>
                  </a:lnTo>
                </a:path>
              </a:pathLst>
            </a:custGeom>
            <a:ln w="3175">
              <a:solidFill>
                <a:srgbClr val="D9D9D9"/>
              </a:solidFill>
            </a:ln>
          </p:spPr>
          <p:txBody>
            <a:bodyPr wrap="square" lIns="0" tIns="0" rIns="0" bIns="0" rtlCol="0"/>
            <a:lstStyle/>
            <a:p>
              <a:endParaRPr/>
            </a:p>
          </p:txBody>
        </p:sp>
        <p:sp>
          <p:nvSpPr>
            <p:cNvPr id="254" name="object 72">
              <a:extLst>
                <a:ext uri="{FF2B5EF4-FFF2-40B4-BE49-F238E27FC236}">
                  <a16:creationId xmlns:a16="http://schemas.microsoft.com/office/drawing/2014/main" id="{97037297-C6BB-4BE2-8652-43EA4CB905EF}"/>
                </a:ext>
              </a:extLst>
            </p:cNvPr>
            <p:cNvSpPr/>
            <p:nvPr/>
          </p:nvSpPr>
          <p:spPr>
            <a:xfrm>
              <a:off x="7403591" y="4751832"/>
              <a:ext cx="373380" cy="0"/>
            </a:xfrm>
            <a:custGeom>
              <a:avLst/>
              <a:gdLst/>
              <a:ahLst/>
              <a:cxnLst/>
              <a:rect l="l" t="t" r="r" b="b"/>
              <a:pathLst>
                <a:path w="373379">
                  <a:moveTo>
                    <a:pt x="0" y="0"/>
                  </a:moveTo>
                  <a:lnTo>
                    <a:pt x="373380" y="0"/>
                  </a:lnTo>
                </a:path>
              </a:pathLst>
            </a:custGeom>
            <a:ln w="3175">
              <a:solidFill>
                <a:srgbClr val="D9D9D9"/>
              </a:solidFill>
            </a:ln>
          </p:spPr>
          <p:txBody>
            <a:bodyPr wrap="square" lIns="0" tIns="0" rIns="0" bIns="0" rtlCol="0"/>
            <a:lstStyle/>
            <a:p>
              <a:endParaRPr/>
            </a:p>
          </p:txBody>
        </p:sp>
        <p:sp>
          <p:nvSpPr>
            <p:cNvPr id="255" name="object 73">
              <a:extLst>
                <a:ext uri="{FF2B5EF4-FFF2-40B4-BE49-F238E27FC236}">
                  <a16:creationId xmlns:a16="http://schemas.microsoft.com/office/drawing/2014/main" id="{C00F62CE-6F04-459E-9A00-1B63EF6979FA}"/>
                </a:ext>
              </a:extLst>
            </p:cNvPr>
            <p:cNvSpPr/>
            <p:nvPr/>
          </p:nvSpPr>
          <p:spPr>
            <a:xfrm>
              <a:off x="7947659" y="4751832"/>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56" name="object 74">
              <a:extLst>
                <a:ext uri="{FF2B5EF4-FFF2-40B4-BE49-F238E27FC236}">
                  <a16:creationId xmlns:a16="http://schemas.microsoft.com/office/drawing/2014/main" id="{2DA6A649-7D23-4EA6-B9B5-1712DE2D09B4}"/>
                </a:ext>
              </a:extLst>
            </p:cNvPr>
            <p:cNvSpPr/>
            <p:nvPr/>
          </p:nvSpPr>
          <p:spPr>
            <a:xfrm>
              <a:off x="8491728" y="4751832"/>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57" name="object 75">
              <a:extLst>
                <a:ext uri="{FF2B5EF4-FFF2-40B4-BE49-F238E27FC236}">
                  <a16:creationId xmlns:a16="http://schemas.microsoft.com/office/drawing/2014/main" id="{71EBD943-4E3C-4896-97E8-F7D0CD23CCD4}"/>
                </a:ext>
              </a:extLst>
            </p:cNvPr>
            <p:cNvSpPr/>
            <p:nvPr/>
          </p:nvSpPr>
          <p:spPr>
            <a:xfrm>
              <a:off x="9035795" y="4751832"/>
              <a:ext cx="373380" cy="0"/>
            </a:xfrm>
            <a:custGeom>
              <a:avLst/>
              <a:gdLst/>
              <a:ahLst/>
              <a:cxnLst/>
              <a:rect l="l" t="t" r="r" b="b"/>
              <a:pathLst>
                <a:path w="373379">
                  <a:moveTo>
                    <a:pt x="0" y="0"/>
                  </a:moveTo>
                  <a:lnTo>
                    <a:pt x="373379" y="0"/>
                  </a:lnTo>
                </a:path>
              </a:pathLst>
            </a:custGeom>
            <a:ln w="3175">
              <a:solidFill>
                <a:srgbClr val="D9D9D9"/>
              </a:solidFill>
            </a:ln>
          </p:spPr>
          <p:txBody>
            <a:bodyPr wrap="square" lIns="0" tIns="0" rIns="0" bIns="0" rtlCol="0"/>
            <a:lstStyle/>
            <a:p>
              <a:endParaRPr/>
            </a:p>
          </p:txBody>
        </p:sp>
        <p:sp>
          <p:nvSpPr>
            <p:cNvPr id="258" name="object 76">
              <a:extLst>
                <a:ext uri="{FF2B5EF4-FFF2-40B4-BE49-F238E27FC236}">
                  <a16:creationId xmlns:a16="http://schemas.microsoft.com/office/drawing/2014/main" id="{BCCF5CA7-B618-41EF-AE08-32002B08B1BE}"/>
                </a:ext>
              </a:extLst>
            </p:cNvPr>
            <p:cNvSpPr/>
            <p:nvPr/>
          </p:nvSpPr>
          <p:spPr>
            <a:xfrm>
              <a:off x="9579865" y="4751832"/>
              <a:ext cx="186055" cy="0"/>
            </a:xfrm>
            <a:custGeom>
              <a:avLst/>
              <a:gdLst/>
              <a:ahLst/>
              <a:cxnLst/>
              <a:rect l="l" t="t" r="r" b="b"/>
              <a:pathLst>
                <a:path w="186054">
                  <a:moveTo>
                    <a:pt x="0" y="0"/>
                  </a:moveTo>
                  <a:lnTo>
                    <a:pt x="185927" y="0"/>
                  </a:lnTo>
                </a:path>
              </a:pathLst>
            </a:custGeom>
            <a:ln w="3175">
              <a:solidFill>
                <a:srgbClr val="D9D9D9"/>
              </a:solidFill>
            </a:ln>
          </p:spPr>
          <p:txBody>
            <a:bodyPr wrap="square" lIns="0" tIns="0" rIns="0" bIns="0" rtlCol="0"/>
            <a:lstStyle/>
            <a:p>
              <a:endParaRPr/>
            </a:p>
          </p:txBody>
        </p:sp>
        <p:sp>
          <p:nvSpPr>
            <p:cNvPr id="259" name="object 77">
              <a:extLst>
                <a:ext uri="{FF2B5EF4-FFF2-40B4-BE49-F238E27FC236}">
                  <a16:creationId xmlns:a16="http://schemas.microsoft.com/office/drawing/2014/main" id="{C951436A-33C9-42F5-AD3E-4906302173A4}"/>
                </a:ext>
              </a:extLst>
            </p:cNvPr>
            <p:cNvSpPr/>
            <p:nvPr/>
          </p:nvSpPr>
          <p:spPr>
            <a:xfrm>
              <a:off x="1603248" y="4570476"/>
              <a:ext cx="1819910" cy="0"/>
            </a:xfrm>
            <a:custGeom>
              <a:avLst/>
              <a:gdLst/>
              <a:ahLst/>
              <a:cxnLst/>
              <a:rect l="l" t="t" r="r" b="b"/>
              <a:pathLst>
                <a:path w="1819910">
                  <a:moveTo>
                    <a:pt x="0" y="0"/>
                  </a:moveTo>
                  <a:lnTo>
                    <a:pt x="1819656" y="0"/>
                  </a:lnTo>
                </a:path>
              </a:pathLst>
            </a:custGeom>
            <a:ln w="9144">
              <a:solidFill>
                <a:srgbClr val="D9D9D9"/>
              </a:solidFill>
            </a:ln>
          </p:spPr>
          <p:txBody>
            <a:bodyPr wrap="square" lIns="0" tIns="0" rIns="0" bIns="0" rtlCol="0"/>
            <a:lstStyle/>
            <a:p>
              <a:endParaRPr/>
            </a:p>
          </p:txBody>
        </p:sp>
        <p:sp>
          <p:nvSpPr>
            <p:cNvPr id="260" name="object 78">
              <a:extLst>
                <a:ext uri="{FF2B5EF4-FFF2-40B4-BE49-F238E27FC236}">
                  <a16:creationId xmlns:a16="http://schemas.microsoft.com/office/drawing/2014/main" id="{DD7F9824-2186-4525-A9A9-8454F9611F85}"/>
                </a:ext>
              </a:extLst>
            </p:cNvPr>
            <p:cNvSpPr/>
            <p:nvPr/>
          </p:nvSpPr>
          <p:spPr>
            <a:xfrm>
              <a:off x="3593592" y="4570476"/>
              <a:ext cx="373380" cy="0"/>
            </a:xfrm>
            <a:custGeom>
              <a:avLst/>
              <a:gdLst/>
              <a:ahLst/>
              <a:cxnLst/>
              <a:rect l="l" t="t" r="r" b="b"/>
              <a:pathLst>
                <a:path w="373380">
                  <a:moveTo>
                    <a:pt x="0" y="0"/>
                  </a:moveTo>
                  <a:lnTo>
                    <a:pt x="373380" y="0"/>
                  </a:lnTo>
                </a:path>
              </a:pathLst>
            </a:custGeom>
            <a:ln w="9144">
              <a:solidFill>
                <a:srgbClr val="D9D9D9"/>
              </a:solidFill>
            </a:ln>
          </p:spPr>
          <p:txBody>
            <a:bodyPr wrap="square" lIns="0" tIns="0" rIns="0" bIns="0" rtlCol="0"/>
            <a:lstStyle/>
            <a:p>
              <a:endParaRPr/>
            </a:p>
          </p:txBody>
        </p:sp>
        <p:sp>
          <p:nvSpPr>
            <p:cNvPr id="261" name="object 79">
              <a:extLst>
                <a:ext uri="{FF2B5EF4-FFF2-40B4-BE49-F238E27FC236}">
                  <a16:creationId xmlns:a16="http://schemas.microsoft.com/office/drawing/2014/main" id="{C3FF2E5C-8474-47D8-8D1B-1CA9E6AF0E80}"/>
                </a:ext>
              </a:extLst>
            </p:cNvPr>
            <p:cNvSpPr/>
            <p:nvPr/>
          </p:nvSpPr>
          <p:spPr>
            <a:xfrm>
              <a:off x="4137660" y="4570476"/>
              <a:ext cx="373380" cy="0"/>
            </a:xfrm>
            <a:custGeom>
              <a:avLst/>
              <a:gdLst/>
              <a:ahLst/>
              <a:cxnLst/>
              <a:rect l="l" t="t" r="r" b="b"/>
              <a:pathLst>
                <a:path w="373379">
                  <a:moveTo>
                    <a:pt x="0" y="0"/>
                  </a:moveTo>
                  <a:lnTo>
                    <a:pt x="373379" y="0"/>
                  </a:lnTo>
                </a:path>
              </a:pathLst>
            </a:custGeom>
            <a:ln w="9144">
              <a:solidFill>
                <a:srgbClr val="D9D9D9"/>
              </a:solidFill>
            </a:ln>
          </p:spPr>
          <p:txBody>
            <a:bodyPr wrap="square" lIns="0" tIns="0" rIns="0" bIns="0" rtlCol="0"/>
            <a:lstStyle/>
            <a:p>
              <a:endParaRPr/>
            </a:p>
          </p:txBody>
        </p:sp>
        <p:sp>
          <p:nvSpPr>
            <p:cNvPr id="262" name="object 80">
              <a:extLst>
                <a:ext uri="{FF2B5EF4-FFF2-40B4-BE49-F238E27FC236}">
                  <a16:creationId xmlns:a16="http://schemas.microsoft.com/office/drawing/2014/main" id="{077BAFAA-2625-487F-A88B-BFC65FEAC5AC}"/>
                </a:ext>
              </a:extLst>
            </p:cNvPr>
            <p:cNvSpPr/>
            <p:nvPr/>
          </p:nvSpPr>
          <p:spPr>
            <a:xfrm>
              <a:off x="4681729" y="4570476"/>
              <a:ext cx="917575" cy="0"/>
            </a:xfrm>
            <a:custGeom>
              <a:avLst/>
              <a:gdLst/>
              <a:ahLst/>
              <a:cxnLst/>
              <a:rect l="l" t="t" r="r" b="b"/>
              <a:pathLst>
                <a:path w="917575">
                  <a:moveTo>
                    <a:pt x="0" y="0"/>
                  </a:moveTo>
                  <a:lnTo>
                    <a:pt x="917448" y="0"/>
                  </a:lnTo>
                </a:path>
              </a:pathLst>
            </a:custGeom>
            <a:ln w="9144">
              <a:solidFill>
                <a:srgbClr val="D9D9D9"/>
              </a:solidFill>
            </a:ln>
          </p:spPr>
          <p:txBody>
            <a:bodyPr wrap="square" lIns="0" tIns="0" rIns="0" bIns="0" rtlCol="0"/>
            <a:lstStyle/>
            <a:p>
              <a:endParaRPr/>
            </a:p>
          </p:txBody>
        </p:sp>
        <p:sp>
          <p:nvSpPr>
            <p:cNvPr id="263" name="object 81">
              <a:extLst>
                <a:ext uri="{FF2B5EF4-FFF2-40B4-BE49-F238E27FC236}">
                  <a16:creationId xmlns:a16="http://schemas.microsoft.com/office/drawing/2014/main" id="{1B0F17F9-97BE-4DE5-A6F9-E7FC8EDEE4FE}"/>
                </a:ext>
              </a:extLst>
            </p:cNvPr>
            <p:cNvSpPr/>
            <p:nvPr/>
          </p:nvSpPr>
          <p:spPr>
            <a:xfrm>
              <a:off x="5769864" y="4570476"/>
              <a:ext cx="373380" cy="0"/>
            </a:xfrm>
            <a:custGeom>
              <a:avLst/>
              <a:gdLst/>
              <a:ahLst/>
              <a:cxnLst/>
              <a:rect l="l" t="t" r="r" b="b"/>
              <a:pathLst>
                <a:path w="373379">
                  <a:moveTo>
                    <a:pt x="0" y="0"/>
                  </a:moveTo>
                  <a:lnTo>
                    <a:pt x="373380" y="0"/>
                  </a:lnTo>
                </a:path>
              </a:pathLst>
            </a:custGeom>
            <a:ln w="9144">
              <a:solidFill>
                <a:srgbClr val="D9D9D9"/>
              </a:solidFill>
            </a:ln>
          </p:spPr>
          <p:txBody>
            <a:bodyPr wrap="square" lIns="0" tIns="0" rIns="0" bIns="0" rtlCol="0"/>
            <a:lstStyle/>
            <a:p>
              <a:endParaRPr/>
            </a:p>
          </p:txBody>
        </p:sp>
        <p:sp>
          <p:nvSpPr>
            <p:cNvPr id="264" name="object 82">
              <a:extLst>
                <a:ext uri="{FF2B5EF4-FFF2-40B4-BE49-F238E27FC236}">
                  <a16:creationId xmlns:a16="http://schemas.microsoft.com/office/drawing/2014/main" id="{EB6C478A-9B3E-4EC2-8658-4C335AED1AAD}"/>
                </a:ext>
              </a:extLst>
            </p:cNvPr>
            <p:cNvSpPr/>
            <p:nvPr/>
          </p:nvSpPr>
          <p:spPr>
            <a:xfrm>
              <a:off x="6313932" y="4570476"/>
              <a:ext cx="919480" cy="0"/>
            </a:xfrm>
            <a:custGeom>
              <a:avLst/>
              <a:gdLst/>
              <a:ahLst/>
              <a:cxnLst/>
              <a:rect l="l" t="t" r="r" b="b"/>
              <a:pathLst>
                <a:path w="919479">
                  <a:moveTo>
                    <a:pt x="0" y="0"/>
                  </a:moveTo>
                  <a:lnTo>
                    <a:pt x="918971" y="0"/>
                  </a:lnTo>
                </a:path>
              </a:pathLst>
            </a:custGeom>
            <a:ln w="9144">
              <a:solidFill>
                <a:srgbClr val="D9D9D9"/>
              </a:solidFill>
            </a:ln>
          </p:spPr>
          <p:txBody>
            <a:bodyPr wrap="square" lIns="0" tIns="0" rIns="0" bIns="0" rtlCol="0"/>
            <a:lstStyle/>
            <a:p>
              <a:endParaRPr/>
            </a:p>
          </p:txBody>
        </p:sp>
        <p:sp>
          <p:nvSpPr>
            <p:cNvPr id="265" name="object 83">
              <a:extLst>
                <a:ext uri="{FF2B5EF4-FFF2-40B4-BE49-F238E27FC236}">
                  <a16:creationId xmlns:a16="http://schemas.microsoft.com/office/drawing/2014/main" id="{B7D3872B-59A7-40CE-B860-A809EE380EBC}"/>
                </a:ext>
              </a:extLst>
            </p:cNvPr>
            <p:cNvSpPr/>
            <p:nvPr/>
          </p:nvSpPr>
          <p:spPr>
            <a:xfrm>
              <a:off x="7403592" y="4570476"/>
              <a:ext cx="917575" cy="0"/>
            </a:xfrm>
            <a:custGeom>
              <a:avLst/>
              <a:gdLst/>
              <a:ahLst/>
              <a:cxnLst/>
              <a:rect l="l" t="t" r="r" b="b"/>
              <a:pathLst>
                <a:path w="917575">
                  <a:moveTo>
                    <a:pt x="0" y="0"/>
                  </a:moveTo>
                  <a:lnTo>
                    <a:pt x="917448" y="0"/>
                  </a:lnTo>
                </a:path>
              </a:pathLst>
            </a:custGeom>
            <a:ln w="9144">
              <a:solidFill>
                <a:srgbClr val="D9D9D9"/>
              </a:solidFill>
            </a:ln>
          </p:spPr>
          <p:txBody>
            <a:bodyPr wrap="square" lIns="0" tIns="0" rIns="0" bIns="0" rtlCol="0"/>
            <a:lstStyle/>
            <a:p>
              <a:endParaRPr/>
            </a:p>
          </p:txBody>
        </p:sp>
        <p:sp>
          <p:nvSpPr>
            <p:cNvPr id="266" name="object 84">
              <a:extLst>
                <a:ext uri="{FF2B5EF4-FFF2-40B4-BE49-F238E27FC236}">
                  <a16:creationId xmlns:a16="http://schemas.microsoft.com/office/drawing/2014/main" id="{3FCF5404-6799-4596-B04C-5C7721DAE47B}"/>
                </a:ext>
              </a:extLst>
            </p:cNvPr>
            <p:cNvSpPr/>
            <p:nvPr/>
          </p:nvSpPr>
          <p:spPr>
            <a:xfrm>
              <a:off x="8491729" y="4570476"/>
              <a:ext cx="917575" cy="0"/>
            </a:xfrm>
            <a:custGeom>
              <a:avLst/>
              <a:gdLst/>
              <a:ahLst/>
              <a:cxnLst/>
              <a:rect l="l" t="t" r="r" b="b"/>
              <a:pathLst>
                <a:path w="917575">
                  <a:moveTo>
                    <a:pt x="0" y="0"/>
                  </a:moveTo>
                  <a:lnTo>
                    <a:pt x="917447" y="0"/>
                  </a:lnTo>
                </a:path>
              </a:pathLst>
            </a:custGeom>
            <a:ln w="9144">
              <a:solidFill>
                <a:srgbClr val="D9D9D9"/>
              </a:solidFill>
            </a:ln>
          </p:spPr>
          <p:txBody>
            <a:bodyPr wrap="square" lIns="0" tIns="0" rIns="0" bIns="0" rtlCol="0"/>
            <a:lstStyle/>
            <a:p>
              <a:endParaRPr/>
            </a:p>
          </p:txBody>
        </p:sp>
        <p:sp>
          <p:nvSpPr>
            <p:cNvPr id="268" name="object 86">
              <a:extLst>
                <a:ext uri="{FF2B5EF4-FFF2-40B4-BE49-F238E27FC236}">
                  <a16:creationId xmlns:a16="http://schemas.microsoft.com/office/drawing/2014/main" id="{6CD83BE0-377A-45FF-BB47-CEFAFCCB5106}"/>
                </a:ext>
              </a:extLst>
            </p:cNvPr>
            <p:cNvSpPr/>
            <p:nvPr/>
          </p:nvSpPr>
          <p:spPr>
            <a:xfrm>
              <a:off x="1603248" y="4387596"/>
              <a:ext cx="1819910" cy="0"/>
            </a:xfrm>
            <a:custGeom>
              <a:avLst/>
              <a:gdLst/>
              <a:ahLst/>
              <a:cxnLst/>
              <a:rect l="l" t="t" r="r" b="b"/>
              <a:pathLst>
                <a:path w="1819910">
                  <a:moveTo>
                    <a:pt x="0" y="0"/>
                  </a:moveTo>
                  <a:lnTo>
                    <a:pt x="1819656" y="0"/>
                  </a:lnTo>
                </a:path>
              </a:pathLst>
            </a:custGeom>
            <a:ln w="9144">
              <a:solidFill>
                <a:srgbClr val="D9D9D9"/>
              </a:solidFill>
            </a:ln>
          </p:spPr>
          <p:txBody>
            <a:bodyPr wrap="square" lIns="0" tIns="0" rIns="0" bIns="0" rtlCol="0"/>
            <a:lstStyle/>
            <a:p>
              <a:endParaRPr/>
            </a:p>
          </p:txBody>
        </p:sp>
        <p:sp>
          <p:nvSpPr>
            <p:cNvPr id="269" name="object 87">
              <a:extLst>
                <a:ext uri="{FF2B5EF4-FFF2-40B4-BE49-F238E27FC236}">
                  <a16:creationId xmlns:a16="http://schemas.microsoft.com/office/drawing/2014/main" id="{C9138A0F-7E79-48A4-9CB1-B585AEECC4EB}"/>
                </a:ext>
              </a:extLst>
            </p:cNvPr>
            <p:cNvSpPr/>
            <p:nvPr/>
          </p:nvSpPr>
          <p:spPr>
            <a:xfrm>
              <a:off x="3593593" y="4387596"/>
              <a:ext cx="917575" cy="0"/>
            </a:xfrm>
            <a:custGeom>
              <a:avLst/>
              <a:gdLst/>
              <a:ahLst/>
              <a:cxnLst/>
              <a:rect l="l" t="t" r="r" b="b"/>
              <a:pathLst>
                <a:path w="917575">
                  <a:moveTo>
                    <a:pt x="0" y="0"/>
                  </a:moveTo>
                  <a:lnTo>
                    <a:pt x="917447" y="0"/>
                  </a:lnTo>
                </a:path>
              </a:pathLst>
            </a:custGeom>
            <a:ln w="9144">
              <a:solidFill>
                <a:srgbClr val="D9D9D9"/>
              </a:solidFill>
            </a:ln>
          </p:spPr>
          <p:txBody>
            <a:bodyPr wrap="square" lIns="0" tIns="0" rIns="0" bIns="0" rtlCol="0"/>
            <a:lstStyle/>
            <a:p>
              <a:endParaRPr/>
            </a:p>
          </p:txBody>
        </p:sp>
        <p:sp>
          <p:nvSpPr>
            <p:cNvPr id="270" name="object 88">
              <a:extLst>
                <a:ext uri="{FF2B5EF4-FFF2-40B4-BE49-F238E27FC236}">
                  <a16:creationId xmlns:a16="http://schemas.microsoft.com/office/drawing/2014/main" id="{60DA54D3-9A09-4EAB-9CB2-132200B7F541}"/>
                </a:ext>
              </a:extLst>
            </p:cNvPr>
            <p:cNvSpPr/>
            <p:nvPr/>
          </p:nvSpPr>
          <p:spPr>
            <a:xfrm>
              <a:off x="4681728" y="4387596"/>
              <a:ext cx="1461770" cy="0"/>
            </a:xfrm>
            <a:custGeom>
              <a:avLst/>
              <a:gdLst/>
              <a:ahLst/>
              <a:cxnLst/>
              <a:rect l="l" t="t" r="r" b="b"/>
              <a:pathLst>
                <a:path w="1461770">
                  <a:moveTo>
                    <a:pt x="0" y="0"/>
                  </a:moveTo>
                  <a:lnTo>
                    <a:pt x="1461516" y="0"/>
                  </a:lnTo>
                </a:path>
              </a:pathLst>
            </a:custGeom>
            <a:ln w="9144">
              <a:solidFill>
                <a:srgbClr val="D9D9D9"/>
              </a:solidFill>
            </a:ln>
          </p:spPr>
          <p:txBody>
            <a:bodyPr wrap="square" lIns="0" tIns="0" rIns="0" bIns="0" rtlCol="0"/>
            <a:lstStyle/>
            <a:p>
              <a:endParaRPr/>
            </a:p>
          </p:txBody>
        </p:sp>
        <p:sp>
          <p:nvSpPr>
            <p:cNvPr id="271" name="object 89">
              <a:extLst>
                <a:ext uri="{FF2B5EF4-FFF2-40B4-BE49-F238E27FC236}">
                  <a16:creationId xmlns:a16="http://schemas.microsoft.com/office/drawing/2014/main" id="{908964D9-8098-40CF-B204-4FCF09DC7C2D}"/>
                </a:ext>
              </a:extLst>
            </p:cNvPr>
            <p:cNvSpPr/>
            <p:nvPr/>
          </p:nvSpPr>
          <p:spPr>
            <a:xfrm>
              <a:off x="6313933" y="4387596"/>
              <a:ext cx="2007235" cy="0"/>
            </a:xfrm>
            <a:custGeom>
              <a:avLst/>
              <a:gdLst/>
              <a:ahLst/>
              <a:cxnLst/>
              <a:rect l="l" t="t" r="r" b="b"/>
              <a:pathLst>
                <a:path w="2007234">
                  <a:moveTo>
                    <a:pt x="0" y="0"/>
                  </a:moveTo>
                  <a:lnTo>
                    <a:pt x="2007108" y="0"/>
                  </a:lnTo>
                </a:path>
              </a:pathLst>
            </a:custGeom>
            <a:ln w="9144">
              <a:solidFill>
                <a:srgbClr val="D9D9D9"/>
              </a:solidFill>
            </a:ln>
          </p:spPr>
          <p:txBody>
            <a:bodyPr wrap="square" lIns="0" tIns="0" rIns="0" bIns="0" rtlCol="0"/>
            <a:lstStyle/>
            <a:p>
              <a:endParaRPr/>
            </a:p>
          </p:txBody>
        </p:sp>
        <p:sp>
          <p:nvSpPr>
            <p:cNvPr id="272" name="object 90">
              <a:extLst>
                <a:ext uri="{FF2B5EF4-FFF2-40B4-BE49-F238E27FC236}">
                  <a16:creationId xmlns:a16="http://schemas.microsoft.com/office/drawing/2014/main" id="{F636D77B-077A-4171-B2A8-66629AC98657}"/>
                </a:ext>
              </a:extLst>
            </p:cNvPr>
            <p:cNvSpPr/>
            <p:nvPr/>
          </p:nvSpPr>
          <p:spPr>
            <a:xfrm>
              <a:off x="8491729" y="4387596"/>
              <a:ext cx="917575" cy="0"/>
            </a:xfrm>
            <a:custGeom>
              <a:avLst/>
              <a:gdLst/>
              <a:ahLst/>
              <a:cxnLst/>
              <a:rect l="l" t="t" r="r" b="b"/>
              <a:pathLst>
                <a:path w="917575">
                  <a:moveTo>
                    <a:pt x="0" y="0"/>
                  </a:moveTo>
                  <a:lnTo>
                    <a:pt x="917447" y="0"/>
                  </a:lnTo>
                </a:path>
              </a:pathLst>
            </a:custGeom>
            <a:ln w="9144">
              <a:solidFill>
                <a:srgbClr val="D9D9D9"/>
              </a:solidFill>
            </a:ln>
          </p:spPr>
          <p:txBody>
            <a:bodyPr wrap="square" lIns="0" tIns="0" rIns="0" bIns="0" rtlCol="0"/>
            <a:lstStyle/>
            <a:p>
              <a:endParaRPr/>
            </a:p>
          </p:txBody>
        </p:sp>
        <p:sp>
          <p:nvSpPr>
            <p:cNvPr id="274" name="object 92">
              <a:extLst>
                <a:ext uri="{FF2B5EF4-FFF2-40B4-BE49-F238E27FC236}">
                  <a16:creationId xmlns:a16="http://schemas.microsoft.com/office/drawing/2014/main" id="{466ED1AE-7554-40D1-86C8-147619280195}"/>
                </a:ext>
              </a:extLst>
            </p:cNvPr>
            <p:cNvSpPr/>
            <p:nvPr/>
          </p:nvSpPr>
          <p:spPr>
            <a:xfrm>
              <a:off x="1603248" y="4204715"/>
              <a:ext cx="1819910" cy="0"/>
            </a:xfrm>
            <a:custGeom>
              <a:avLst/>
              <a:gdLst/>
              <a:ahLst/>
              <a:cxnLst/>
              <a:rect l="l" t="t" r="r" b="b"/>
              <a:pathLst>
                <a:path w="1819910">
                  <a:moveTo>
                    <a:pt x="0" y="0"/>
                  </a:moveTo>
                  <a:lnTo>
                    <a:pt x="1819656" y="0"/>
                  </a:lnTo>
                </a:path>
              </a:pathLst>
            </a:custGeom>
            <a:ln w="9144">
              <a:solidFill>
                <a:srgbClr val="D9D9D9"/>
              </a:solidFill>
            </a:ln>
          </p:spPr>
          <p:txBody>
            <a:bodyPr wrap="square" lIns="0" tIns="0" rIns="0" bIns="0" rtlCol="0"/>
            <a:lstStyle/>
            <a:p>
              <a:endParaRPr/>
            </a:p>
          </p:txBody>
        </p:sp>
        <p:sp>
          <p:nvSpPr>
            <p:cNvPr id="275" name="object 93">
              <a:extLst>
                <a:ext uri="{FF2B5EF4-FFF2-40B4-BE49-F238E27FC236}">
                  <a16:creationId xmlns:a16="http://schemas.microsoft.com/office/drawing/2014/main" id="{386D1C8F-C190-417D-B433-671937D28AB7}"/>
                </a:ext>
              </a:extLst>
            </p:cNvPr>
            <p:cNvSpPr/>
            <p:nvPr/>
          </p:nvSpPr>
          <p:spPr>
            <a:xfrm>
              <a:off x="3593593" y="4204715"/>
              <a:ext cx="917575" cy="0"/>
            </a:xfrm>
            <a:custGeom>
              <a:avLst/>
              <a:gdLst/>
              <a:ahLst/>
              <a:cxnLst/>
              <a:rect l="l" t="t" r="r" b="b"/>
              <a:pathLst>
                <a:path w="917575">
                  <a:moveTo>
                    <a:pt x="0" y="0"/>
                  </a:moveTo>
                  <a:lnTo>
                    <a:pt x="917447" y="0"/>
                  </a:lnTo>
                </a:path>
              </a:pathLst>
            </a:custGeom>
            <a:ln w="9144">
              <a:solidFill>
                <a:srgbClr val="D9D9D9"/>
              </a:solidFill>
            </a:ln>
          </p:spPr>
          <p:txBody>
            <a:bodyPr wrap="square" lIns="0" tIns="0" rIns="0" bIns="0" rtlCol="0"/>
            <a:lstStyle/>
            <a:p>
              <a:endParaRPr/>
            </a:p>
          </p:txBody>
        </p:sp>
        <p:sp>
          <p:nvSpPr>
            <p:cNvPr id="276" name="object 94">
              <a:extLst>
                <a:ext uri="{FF2B5EF4-FFF2-40B4-BE49-F238E27FC236}">
                  <a16:creationId xmlns:a16="http://schemas.microsoft.com/office/drawing/2014/main" id="{D3029113-88DB-42F3-90AE-E09FFEF9D64E}"/>
                </a:ext>
              </a:extLst>
            </p:cNvPr>
            <p:cNvSpPr/>
            <p:nvPr/>
          </p:nvSpPr>
          <p:spPr>
            <a:xfrm>
              <a:off x="4681728" y="4204715"/>
              <a:ext cx="1461770" cy="0"/>
            </a:xfrm>
            <a:custGeom>
              <a:avLst/>
              <a:gdLst/>
              <a:ahLst/>
              <a:cxnLst/>
              <a:rect l="l" t="t" r="r" b="b"/>
              <a:pathLst>
                <a:path w="1461770">
                  <a:moveTo>
                    <a:pt x="0" y="0"/>
                  </a:moveTo>
                  <a:lnTo>
                    <a:pt x="1461516" y="0"/>
                  </a:lnTo>
                </a:path>
              </a:pathLst>
            </a:custGeom>
            <a:ln w="9144">
              <a:solidFill>
                <a:srgbClr val="D9D9D9"/>
              </a:solidFill>
            </a:ln>
          </p:spPr>
          <p:txBody>
            <a:bodyPr wrap="square" lIns="0" tIns="0" rIns="0" bIns="0" rtlCol="0"/>
            <a:lstStyle/>
            <a:p>
              <a:endParaRPr/>
            </a:p>
          </p:txBody>
        </p:sp>
        <p:sp>
          <p:nvSpPr>
            <p:cNvPr id="277" name="object 95">
              <a:extLst>
                <a:ext uri="{FF2B5EF4-FFF2-40B4-BE49-F238E27FC236}">
                  <a16:creationId xmlns:a16="http://schemas.microsoft.com/office/drawing/2014/main" id="{2EBF938D-3775-49A8-80ED-73A003DA32EC}"/>
                </a:ext>
              </a:extLst>
            </p:cNvPr>
            <p:cNvSpPr/>
            <p:nvPr/>
          </p:nvSpPr>
          <p:spPr>
            <a:xfrm>
              <a:off x="6313933" y="4204715"/>
              <a:ext cx="2007235" cy="0"/>
            </a:xfrm>
            <a:custGeom>
              <a:avLst/>
              <a:gdLst/>
              <a:ahLst/>
              <a:cxnLst/>
              <a:rect l="l" t="t" r="r" b="b"/>
              <a:pathLst>
                <a:path w="2007234">
                  <a:moveTo>
                    <a:pt x="0" y="0"/>
                  </a:moveTo>
                  <a:lnTo>
                    <a:pt x="2007108" y="0"/>
                  </a:lnTo>
                </a:path>
              </a:pathLst>
            </a:custGeom>
            <a:ln w="9144">
              <a:solidFill>
                <a:srgbClr val="D9D9D9"/>
              </a:solidFill>
            </a:ln>
          </p:spPr>
          <p:txBody>
            <a:bodyPr wrap="square" lIns="0" tIns="0" rIns="0" bIns="0" rtlCol="0"/>
            <a:lstStyle/>
            <a:p>
              <a:endParaRPr/>
            </a:p>
          </p:txBody>
        </p:sp>
        <p:sp>
          <p:nvSpPr>
            <p:cNvPr id="278" name="object 96">
              <a:extLst>
                <a:ext uri="{FF2B5EF4-FFF2-40B4-BE49-F238E27FC236}">
                  <a16:creationId xmlns:a16="http://schemas.microsoft.com/office/drawing/2014/main" id="{CCE24A5D-8213-4630-AFB8-F219EBD87B80}"/>
                </a:ext>
              </a:extLst>
            </p:cNvPr>
            <p:cNvSpPr/>
            <p:nvPr/>
          </p:nvSpPr>
          <p:spPr>
            <a:xfrm>
              <a:off x="8491729" y="4204715"/>
              <a:ext cx="917575" cy="0"/>
            </a:xfrm>
            <a:custGeom>
              <a:avLst/>
              <a:gdLst/>
              <a:ahLst/>
              <a:cxnLst/>
              <a:rect l="l" t="t" r="r" b="b"/>
              <a:pathLst>
                <a:path w="917575">
                  <a:moveTo>
                    <a:pt x="0" y="0"/>
                  </a:moveTo>
                  <a:lnTo>
                    <a:pt x="917447" y="0"/>
                  </a:lnTo>
                </a:path>
              </a:pathLst>
            </a:custGeom>
            <a:ln w="9144">
              <a:solidFill>
                <a:srgbClr val="D9D9D9"/>
              </a:solidFill>
            </a:ln>
          </p:spPr>
          <p:txBody>
            <a:bodyPr wrap="square" lIns="0" tIns="0" rIns="0" bIns="0" rtlCol="0"/>
            <a:lstStyle/>
            <a:p>
              <a:endParaRPr/>
            </a:p>
          </p:txBody>
        </p:sp>
        <p:sp>
          <p:nvSpPr>
            <p:cNvPr id="281" name="object 99">
              <a:extLst>
                <a:ext uri="{FF2B5EF4-FFF2-40B4-BE49-F238E27FC236}">
                  <a16:creationId xmlns:a16="http://schemas.microsoft.com/office/drawing/2014/main" id="{0D1780C1-1E79-4F23-88A7-4FAB865FED73}"/>
                </a:ext>
              </a:extLst>
            </p:cNvPr>
            <p:cNvSpPr/>
            <p:nvPr/>
          </p:nvSpPr>
          <p:spPr>
            <a:xfrm>
              <a:off x="1603249" y="3838955"/>
              <a:ext cx="8162925" cy="0"/>
            </a:xfrm>
            <a:custGeom>
              <a:avLst/>
              <a:gdLst/>
              <a:ahLst/>
              <a:cxnLst/>
              <a:rect l="l" t="t" r="r" b="b"/>
              <a:pathLst>
                <a:path w="8162925">
                  <a:moveTo>
                    <a:pt x="0" y="0"/>
                  </a:moveTo>
                  <a:lnTo>
                    <a:pt x="8162544" y="0"/>
                  </a:lnTo>
                </a:path>
              </a:pathLst>
            </a:custGeom>
            <a:ln w="9144">
              <a:solidFill>
                <a:srgbClr val="D9D9D9"/>
              </a:solidFill>
            </a:ln>
          </p:spPr>
          <p:txBody>
            <a:bodyPr wrap="square" lIns="0" tIns="0" rIns="0" bIns="0" rtlCol="0"/>
            <a:lstStyle/>
            <a:p>
              <a:endParaRPr/>
            </a:p>
          </p:txBody>
        </p:sp>
        <p:sp>
          <p:nvSpPr>
            <p:cNvPr id="282" name="object 100">
              <a:extLst>
                <a:ext uri="{FF2B5EF4-FFF2-40B4-BE49-F238E27FC236}">
                  <a16:creationId xmlns:a16="http://schemas.microsoft.com/office/drawing/2014/main" id="{30DCA521-6036-4D7C-8112-20EE69191AC5}"/>
                </a:ext>
              </a:extLst>
            </p:cNvPr>
            <p:cNvSpPr/>
            <p:nvPr/>
          </p:nvSpPr>
          <p:spPr>
            <a:xfrm>
              <a:off x="1790701" y="5044440"/>
              <a:ext cx="170815" cy="73660"/>
            </a:xfrm>
            <a:custGeom>
              <a:avLst/>
              <a:gdLst/>
              <a:ahLst/>
              <a:cxnLst/>
              <a:rect l="l" t="t" r="r" b="b"/>
              <a:pathLst>
                <a:path w="170815" h="73660">
                  <a:moveTo>
                    <a:pt x="170687" y="0"/>
                  </a:moveTo>
                  <a:lnTo>
                    <a:pt x="0" y="0"/>
                  </a:lnTo>
                  <a:lnTo>
                    <a:pt x="0" y="73151"/>
                  </a:lnTo>
                  <a:lnTo>
                    <a:pt x="170687" y="73151"/>
                  </a:lnTo>
                  <a:lnTo>
                    <a:pt x="170687" y="0"/>
                  </a:lnTo>
                  <a:close/>
                </a:path>
              </a:pathLst>
            </a:custGeom>
            <a:solidFill>
              <a:srgbClr val="5B9BD4"/>
            </a:solidFill>
          </p:spPr>
          <p:txBody>
            <a:bodyPr wrap="square" lIns="0" tIns="0" rIns="0" bIns="0" rtlCol="0"/>
            <a:lstStyle/>
            <a:p>
              <a:endParaRPr/>
            </a:p>
          </p:txBody>
        </p:sp>
        <p:sp>
          <p:nvSpPr>
            <p:cNvPr id="283" name="object 101">
              <a:extLst>
                <a:ext uri="{FF2B5EF4-FFF2-40B4-BE49-F238E27FC236}">
                  <a16:creationId xmlns:a16="http://schemas.microsoft.com/office/drawing/2014/main" id="{2AFB1626-4481-4FCB-848E-A037596C6604}"/>
                </a:ext>
              </a:extLst>
            </p:cNvPr>
            <p:cNvSpPr/>
            <p:nvPr/>
          </p:nvSpPr>
          <p:spPr>
            <a:xfrm>
              <a:off x="2334768" y="5070348"/>
              <a:ext cx="170815" cy="47625"/>
            </a:xfrm>
            <a:custGeom>
              <a:avLst/>
              <a:gdLst/>
              <a:ahLst/>
              <a:cxnLst/>
              <a:rect l="l" t="t" r="r" b="b"/>
              <a:pathLst>
                <a:path w="170815" h="47625">
                  <a:moveTo>
                    <a:pt x="170687" y="0"/>
                  </a:moveTo>
                  <a:lnTo>
                    <a:pt x="0" y="0"/>
                  </a:lnTo>
                  <a:lnTo>
                    <a:pt x="0" y="47243"/>
                  </a:lnTo>
                  <a:lnTo>
                    <a:pt x="170687" y="47243"/>
                  </a:lnTo>
                  <a:lnTo>
                    <a:pt x="170687" y="0"/>
                  </a:lnTo>
                  <a:close/>
                </a:path>
              </a:pathLst>
            </a:custGeom>
            <a:solidFill>
              <a:srgbClr val="5B9BD4"/>
            </a:solidFill>
          </p:spPr>
          <p:txBody>
            <a:bodyPr wrap="square" lIns="0" tIns="0" rIns="0" bIns="0" rtlCol="0"/>
            <a:lstStyle/>
            <a:p>
              <a:endParaRPr/>
            </a:p>
          </p:txBody>
        </p:sp>
        <p:sp>
          <p:nvSpPr>
            <p:cNvPr id="284" name="object 102">
              <a:extLst>
                <a:ext uri="{FF2B5EF4-FFF2-40B4-BE49-F238E27FC236}">
                  <a16:creationId xmlns:a16="http://schemas.microsoft.com/office/drawing/2014/main" id="{F34B674D-9D81-4363-BF95-BFDA19055C9B}"/>
                </a:ext>
              </a:extLst>
            </p:cNvPr>
            <p:cNvSpPr/>
            <p:nvPr/>
          </p:nvSpPr>
          <p:spPr>
            <a:xfrm>
              <a:off x="2878836" y="4963668"/>
              <a:ext cx="170815" cy="154305"/>
            </a:xfrm>
            <a:custGeom>
              <a:avLst/>
              <a:gdLst/>
              <a:ahLst/>
              <a:cxnLst/>
              <a:rect l="l" t="t" r="r" b="b"/>
              <a:pathLst>
                <a:path w="170814" h="154304">
                  <a:moveTo>
                    <a:pt x="170687" y="0"/>
                  </a:moveTo>
                  <a:lnTo>
                    <a:pt x="0" y="0"/>
                  </a:lnTo>
                  <a:lnTo>
                    <a:pt x="0" y="153923"/>
                  </a:lnTo>
                  <a:lnTo>
                    <a:pt x="170687" y="153923"/>
                  </a:lnTo>
                  <a:lnTo>
                    <a:pt x="170687" y="0"/>
                  </a:lnTo>
                  <a:close/>
                </a:path>
              </a:pathLst>
            </a:custGeom>
            <a:solidFill>
              <a:srgbClr val="5B9BD4"/>
            </a:solidFill>
          </p:spPr>
          <p:txBody>
            <a:bodyPr wrap="square" lIns="0" tIns="0" rIns="0" bIns="0" rtlCol="0"/>
            <a:lstStyle/>
            <a:p>
              <a:endParaRPr/>
            </a:p>
          </p:txBody>
        </p:sp>
        <p:sp>
          <p:nvSpPr>
            <p:cNvPr id="285" name="object 103">
              <a:extLst>
                <a:ext uri="{FF2B5EF4-FFF2-40B4-BE49-F238E27FC236}">
                  <a16:creationId xmlns:a16="http://schemas.microsoft.com/office/drawing/2014/main" id="{258AFAB3-8597-4041-9E81-826C22E29E37}"/>
                </a:ext>
              </a:extLst>
            </p:cNvPr>
            <p:cNvSpPr/>
            <p:nvPr/>
          </p:nvSpPr>
          <p:spPr>
            <a:xfrm>
              <a:off x="3422905" y="4937759"/>
              <a:ext cx="170815" cy="180340"/>
            </a:xfrm>
            <a:custGeom>
              <a:avLst/>
              <a:gdLst/>
              <a:ahLst/>
              <a:cxnLst/>
              <a:rect l="l" t="t" r="r" b="b"/>
              <a:pathLst>
                <a:path w="170814" h="180339">
                  <a:moveTo>
                    <a:pt x="170687" y="0"/>
                  </a:moveTo>
                  <a:lnTo>
                    <a:pt x="0" y="0"/>
                  </a:lnTo>
                  <a:lnTo>
                    <a:pt x="0" y="179831"/>
                  </a:lnTo>
                  <a:lnTo>
                    <a:pt x="170687" y="179831"/>
                  </a:lnTo>
                  <a:lnTo>
                    <a:pt x="170687" y="0"/>
                  </a:lnTo>
                  <a:close/>
                </a:path>
              </a:pathLst>
            </a:custGeom>
            <a:solidFill>
              <a:srgbClr val="5B9BD4"/>
            </a:solidFill>
          </p:spPr>
          <p:txBody>
            <a:bodyPr wrap="square" lIns="0" tIns="0" rIns="0" bIns="0" rtlCol="0"/>
            <a:lstStyle/>
            <a:p>
              <a:endParaRPr/>
            </a:p>
          </p:txBody>
        </p:sp>
        <p:sp>
          <p:nvSpPr>
            <p:cNvPr id="286" name="object 104">
              <a:extLst>
                <a:ext uri="{FF2B5EF4-FFF2-40B4-BE49-F238E27FC236}">
                  <a16:creationId xmlns:a16="http://schemas.microsoft.com/office/drawing/2014/main" id="{9C0DC87D-06A4-4677-994D-AA5AE0B6F76C}"/>
                </a:ext>
              </a:extLst>
            </p:cNvPr>
            <p:cNvSpPr/>
            <p:nvPr/>
          </p:nvSpPr>
          <p:spPr>
            <a:xfrm>
              <a:off x="3966973" y="4754879"/>
              <a:ext cx="170815" cy="363220"/>
            </a:xfrm>
            <a:custGeom>
              <a:avLst/>
              <a:gdLst/>
              <a:ahLst/>
              <a:cxnLst/>
              <a:rect l="l" t="t" r="r" b="b"/>
              <a:pathLst>
                <a:path w="170814" h="363220">
                  <a:moveTo>
                    <a:pt x="170687" y="0"/>
                  </a:moveTo>
                  <a:lnTo>
                    <a:pt x="0" y="0"/>
                  </a:lnTo>
                  <a:lnTo>
                    <a:pt x="0" y="362712"/>
                  </a:lnTo>
                  <a:lnTo>
                    <a:pt x="170687" y="362712"/>
                  </a:lnTo>
                  <a:lnTo>
                    <a:pt x="170687" y="0"/>
                  </a:lnTo>
                  <a:close/>
                </a:path>
              </a:pathLst>
            </a:custGeom>
            <a:solidFill>
              <a:srgbClr val="5B9BD4"/>
            </a:solidFill>
          </p:spPr>
          <p:txBody>
            <a:bodyPr wrap="square" lIns="0" tIns="0" rIns="0" bIns="0" rtlCol="0"/>
            <a:lstStyle/>
            <a:p>
              <a:endParaRPr/>
            </a:p>
          </p:txBody>
        </p:sp>
        <p:sp>
          <p:nvSpPr>
            <p:cNvPr id="287" name="object 105">
              <a:extLst>
                <a:ext uri="{FF2B5EF4-FFF2-40B4-BE49-F238E27FC236}">
                  <a16:creationId xmlns:a16="http://schemas.microsoft.com/office/drawing/2014/main" id="{5822E778-02A6-4BAD-A0B9-9C8D6498F600}"/>
                </a:ext>
              </a:extLst>
            </p:cNvPr>
            <p:cNvSpPr/>
            <p:nvPr/>
          </p:nvSpPr>
          <p:spPr>
            <a:xfrm>
              <a:off x="4511041" y="4661915"/>
              <a:ext cx="170815" cy="455930"/>
            </a:xfrm>
            <a:custGeom>
              <a:avLst/>
              <a:gdLst/>
              <a:ahLst/>
              <a:cxnLst/>
              <a:rect l="l" t="t" r="r" b="b"/>
              <a:pathLst>
                <a:path w="170814" h="455929">
                  <a:moveTo>
                    <a:pt x="170687" y="0"/>
                  </a:moveTo>
                  <a:lnTo>
                    <a:pt x="0" y="0"/>
                  </a:lnTo>
                  <a:lnTo>
                    <a:pt x="0" y="455675"/>
                  </a:lnTo>
                  <a:lnTo>
                    <a:pt x="170687" y="455675"/>
                  </a:lnTo>
                  <a:lnTo>
                    <a:pt x="170687" y="0"/>
                  </a:lnTo>
                  <a:close/>
                </a:path>
              </a:pathLst>
            </a:custGeom>
            <a:solidFill>
              <a:srgbClr val="5B9BD4"/>
            </a:solidFill>
          </p:spPr>
          <p:txBody>
            <a:bodyPr wrap="square" lIns="0" tIns="0" rIns="0" bIns="0" rtlCol="0"/>
            <a:lstStyle/>
            <a:p>
              <a:endParaRPr/>
            </a:p>
          </p:txBody>
        </p:sp>
        <p:sp>
          <p:nvSpPr>
            <p:cNvPr id="288" name="object 106">
              <a:extLst>
                <a:ext uri="{FF2B5EF4-FFF2-40B4-BE49-F238E27FC236}">
                  <a16:creationId xmlns:a16="http://schemas.microsoft.com/office/drawing/2014/main" id="{424413A2-FA8E-4C4F-B82D-2770769EC69F}"/>
                </a:ext>
              </a:extLst>
            </p:cNvPr>
            <p:cNvSpPr/>
            <p:nvPr/>
          </p:nvSpPr>
          <p:spPr>
            <a:xfrm>
              <a:off x="5055109" y="4796029"/>
              <a:ext cx="170815" cy="321945"/>
            </a:xfrm>
            <a:custGeom>
              <a:avLst/>
              <a:gdLst/>
              <a:ahLst/>
              <a:cxnLst/>
              <a:rect l="l" t="t" r="r" b="b"/>
              <a:pathLst>
                <a:path w="170814" h="321945">
                  <a:moveTo>
                    <a:pt x="170687" y="0"/>
                  </a:moveTo>
                  <a:lnTo>
                    <a:pt x="0" y="0"/>
                  </a:lnTo>
                  <a:lnTo>
                    <a:pt x="0" y="321563"/>
                  </a:lnTo>
                  <a:lnTo>
                    <a:pt x="170687" y="321563"/>
                  </a:lnTo>
                  <a:lnTo>
                    <a:pt x="170687" y="0"/>
                  </a:lnTo>
                  <a:close/>
                </a:path>
              </a:pathLst>
            </a:custGeom>
            <a:solidFill>
              <a:srgbClr val="5B9BD4"/>
            </a:solidFill>
          </p:spPr>
          <p:txBody>
            <a:bodyPr wrap="square" lIns="0" tIns="0" rIns="0" bIns="0" rtlCol="0"/>
            <a:lstStyle/>
            <a:p>
              <a:endParaRPr/>
            </a:p>
          </p:txBody>
        </p:sp>
        <p:sp>
          <p:nvSpPr>
            <p:cNvPr id="289" name="object 107">
              <a:extLst>
                <a:ext uri="{FF2B5EF4-FFF2-40B4-BE49-F238E27FC236}">
                  <a16:creationId xmlns:a16="http://schemas.microsoft.com/office/drawing/2014/main" id="{509FCD0B-9FD6-487F-9E2F-B5BE1CA8C4DD}"/>
                </a:ext>
              </a:extLst>
            </p:cNvPr>
            <p:cNvSpPr/>
            <p:nvPr/>
          </p:nvSpPr>
          <p:spPr>
            <a:xfrm>
              <a:off x="5599177" y="4584191"/>
              <a:ext cx="170815" cy="533400"/>
            </a:xfrm>
            <a:custGeom>
              <a:avLst/>
              <a:gdLst/>
              <a:ahLst/>
              <a:cxnLst/>
              <a:rect l="l" t="t" r="r" b="b"/>
              <a:pathLst>
                <a:path w="170814" h="533400">
                  <a:moveTo>
                    <a:pt x="170687" y="0"/>
                  </a:moveTo>
                  <a:lnTo>
                    <a:pt x="0" y="0"/>
                  </a:lnTo>
                  <a:lnTo>
                    <a:pt x="0" y="533399"/>
                  </a:lnTo>
                  <a:lnTo>
                    <a:pt x="170687" y="533399"/>
                  </a:lnTo>
                  <a:lnTo>
                    <a:pt x="170687" y="0"/>
                  </a:lnTo>
                  <a:close/>
                </a:path>
              </a:pathLst>
            </a:custGeom>
            <a:solidFill>
              <a:srgbClr val="5B9BD4"/>
            </a:solidFill>
          </p:spPr>
          <p:txBody>
            <a:bodyPr wrap="square" lIns="0" tIns="0" rIns="0" bIns="0" rtlCol="0"/>
            <a:lstStyle/>
            <a:p>
              <a:endParaRPr/>
            </a:p>
          </p:txBody>
        </p:sp>
        <p:sp>
          <p:nvSpPr>
            <p:cNvPr id="290" name="object 108">
              <a:extLst>
                <a:ext uri="{FF2B5EF4-FFF2-40B4-BE49-F238E27FC236}">
                  <a16:creationId xmlns:a16="http://schemas.microsoft.com/office/drawing/2014/main" id="{CB190CD9-511C-4704-BEEF-3E03DFE900A6}"/>
                </a:ext>
              </a:extLst>
            </p:cNvPr>
            <p:cNvSpPr/>
            <p:nvPr/>
          </p:nvSpPr>
          <p:spPr>
            <a:xfrm>
              <a:off x="6143245" y="4805171"/>
              <a:ext cx="170815" cy="312420"/>
            </a:xfrm>
            <a:custGeom>
              <a:avLst/>
              <a:gdLst/>
              <a:ahLst/>
              <a:cxnLst/>
              <a:rect l="l" t="t" r="r" b="b"/>
              <a:pathLst>
                <a:path w="170814" h="312420">
                  <a:moveTo>
                    <a:pt x="170687" y="0"/>
                  </a:moveTo>
                  <a:lnTo>
                    <a:pt x="0" y="0"/>
                  </a:lnTo>
                  <a:lnTo>
                    <a:pt x="0" y="312419"/>
                  </a:lnTo>
                  <a:lnTo>
                    <a:pt x="170687" y="312419"/>
                  </a:lnTo>
                  <a:lnTo>
                    <a:pt x="170687" y="0"/>
                  </a:lnTo>
                  <a:close/>
                </a:path>
              </a:pathLst>
            </a:custGeom>
            <a:solidFill>
              <a:srgbClr val="5B9BD4"/>
            </a:solidFill>
          </p:spPr>
          <p:txBody>
            <a:bodyPr wrap="square" lIns="0" tIns="0" rIns="0" bIns="0" rtlCol="0"/>
            <a:lstStyle/>
            <a:p>
              <a:endParaRPr/>
            </a:p>
          </p:txBody>
        </p:sp>
        <p:sp>
          <p:nvSpPr>
            <p:cNvPr id="291" name="object 109">
              <a:extLst>
                <a:ext uri="{FF2B5EF4-FFF2-40B4-BE49-F238E27FC236}">
                  <a16:creationId xmlns:a16="http://schemas.microsoft.com/office/drawing/2014/main" id="{B79CDD75-1198-4A23-958B-E09E42D6CF2E}"/>
                </a:ext>
              </a:extLst>
            </p:cNvPr>
            <p:cNvSpPr/>
            <p:nvPr/>
          </p:nvSpPr>
          <p:spPr>
            <a:xfrm>
              <a:off x="6687312" y="4908804"/>
              <a:ext cx="170815" cy="208915"/>
            </a:xfrm>
            <a:custGeom>
              <a:avLst/>
              <a:gdLst/>
              <a:ahLst/>
              <a:cxnLst/>
              <a:rect l="l" t="t" r="r" b="b"/>
              <a:pathLst>
                <a:path w="170814" h="208914">
                  <a:moveTo>
                    <a:pt x="170687" y="0"/>
                  </a:moveTo>
                  <a:lnTo>
                    <a:pt x="0" y="0"/>
                  </a:lnTo>
                  <a:lnTo>
                    <a:pt x="0" y="208788"/>
                  </a:lnTo>
                  <a:lnTo>
                    <a:pt x="170687" y="208788"/>
                  </a:lnTo>
                  <a:lnTo>
                    <a:pt x="170687" y="0"/>
                  </a:lnTo>
                  <a:close/>
                </a:path>
              </a:pathLst>
            </a:custGeom>
            <a:solidFill>
              <a:srgbClr val="5B9BD4"/>
            </a:solidFill>
          </p:spPr>
          <p:txBody>
            <a:bodyPr wrap="square" lIns="0" tIns="0" rIns="0" bIns="0" rtlCol="0"/>
            <a:lstStyle/>
            <a:p>
              <a:endParaRPr/>
            </a:p>
          </p:txBody>
        </p:sp>
        <p:sp>
          <p:nvSpPr>
            <p:cNvPr id="292" name="object 110">
              <a:extLst>
                <a:ext uri="{FF2B5EF4-FFF2-40B4-BE49-F238E27FC236}">
                  <a16:creationId xmlns:a16="http://schemas.microsoft.com/office/drawing/2014/main" id="{3E489483-BE3C-4EB4-83DB-8C5851053A39}"/>
                </a:ext>
              </a:extLst>
            </p:cNvPr>
            <p:cNvSpPr/>
            <p:nvPr/>
          </p:nvSpPr>
          <p:spPr>
            <a:xfrm>
              <a:off x="7232904" y="4905755"/>
              <a:ext cx="170815" cy="212090"/>
            </a:xfrm>
            <a:custGeom>
              <a:avLst/>
              <a:gdLst/>
              <a:ahLst/>
              <a:cxnLst/>
              <a:rect l="l" t="t" r="r" b="b"/>
              <a:pathLst>
                <a:path w="170814" h="212089">
                  <a:moveTo>
                    <a:pt x="170687" y="0"/>
                  </a:moveTo>
                  <a:lnTo>
                    <a:pt x="0" y="0"/>
                  </a:lnTo>
                  <a:lnTo>
                    <a:pt x="0" y="211836"/>
                  </a:lnTo>
                  <a:lnTo>
                    <a:pt x="170687" y="211836"/>
                  </a:lnTo>
                  <a:lnTo>
                    <a:pt x="170687" y="0"/>
                  </a:lnTo>
                  <a:close/>
                </a:path>
              </a:pathLst>
            </a:custGeom>
            <a:solidFill>
              <a:srgbClr val="5B9BD4"/>
            </a:solidFill>
          </p:spPr>
          <p:txBody>
            <a:bodyPr wrap="square" lIns="0" tIns="0" rIns="0" bIns="0" rtlCol="0"/>
            <a:lstStyle/>
            <a:p>
              <a:endParaRPr/>
            </a:p>
          </p:txBody>
        </p:sp>
        <p:sp>
          <p:nvSpPr>
            <p:cNvPr id="293" name="object 111">
              <a:extLst>
                <a:ext uri="{FF2B5EF4-FFF2-40B4-BE49-F238E27FC236}">
                  <a16:creationId xmlns:a16="http://schemas.microsoft.com/office/drawing/2014/main" id="{27F8B536-E643-4089-98C0-13D977EF6642}"/>
                </a:ext>
              </a:extLst>
            </p:cNvPr>
            <p:cNvSpPr/>
            <p:nvPr/>
          </p:nvSpPr>
          <p:spPr>
            <a:xfrm>
              <a:off x="7776972" y="5041391"/>
              <a:ext cx="170815" cy="76200"/>
            </a:xfrm>
            <a:custGeom>
              <a:avLst/>
              <a:gdLst/>
              <a:ahLst/>
              <a:cxnLst/>
              <a:rect l="l" t="t" r="r" b="b"/>
              <a:pathLst>
                <a:path w="170815" h="76200">
                  <a:moveTo>
                    <a:pt x="170688" y="0"/>
                  </a:moveTo>
                  <a:lnTo>
                    <a:pt x="0" y="0"/>
                  </a:lnTo>
                  <a:lnTo>
                    <a:pt x="0" y="76199"/>
                  </a:lnTo>
                  <a:lnTo>
                    <a:pt x="170688" y="76199"/>
                  </a:lnTo>
                  <a:lnTo>
                    <a:pt x="170688" y="0"/>
                  </a:lnTo>
                  <a:close/>
                </a:path>
              </a:pathLst>
            </a:custGeom>
            <a:solidFill>
              <a:srgbClr val="5B9BD4"/>
            </a:solidFill>
          </p:spPr>
          <p:txBody>
            <a:bodyPr wrap="square" lIns="0" tIns="0" rIns="0" bIns="0" rtlCol="0"/>
            <a:lstStyle/>
            <a:p>
              <a:endParaRPr/>
            </a:p>
          </p:txBody>
        </p:sp>
        <p:sp>
          <p:nvSpPr>
            <p:cNvPr id="294" name="object 112">
              <a:extLst>
                <a:ext uri="{FF2B5EF4-FFF2-40B4-BE49-F238E27FC236}">
                  <a16:creationId xmlns:a16="http://schemas.microsoft.com/office/drawing/2014/main" id="{CF173FA0-3949-450F-AD9C-A416953191F4}"/>
                </a:ext>
              </a:extLst>
            </p:cNvPr>
            <p:cNvSpPr/>
            <p:nvPr/>
          </p:nvSpPr>
          <p:spPr>
            <a:xfrm>
              <a:off x="8321041" y="5010911"/>
              <a:ext cx="170815" cy="106680"/>
            </a:xfrm>
            <a:custGeom>
              <a:avLst/>
              <a:gdLst/>
              <a:ahLst/>
              <a:cxnLst/>
              <a:rect l="l" t="t" r="r" b="b"/>
              <a:pathLst>
                <a:path w="170815" h="106679">
                  <a:moveTo>
                    <a:pt x="170688" y="0"/>
                  </a:moveTo>
                  <a:lnTo>
                    <a:pt x="0" y="0"/>
                  </a:lnTo>
                  <a:lnTo>
                    <a:pt x="0" y="106680"/>
                  </a:lnTo>
                  <a:lnTo>
                    <a:pt x="170688" y="106680"/>
                  </a:lnTo>
                  <a:lnTo>
                    <a:pt x="170688" y="0"/>
                  </a:lnTo>
                  <a:close/>
                </a:path>
              </a:pathLst>
            </a:custGeom>
            <a:solidFill>
              <a:srgbClr val="5B9BD4"/>
            </a:solidFill>
          </p:spPr>
          <p:txBody>
            <a:bodyPr wrap="square" lIns="0" tIns="0" rIns="0" bIns="0" rtlCol="0"/>
            <a:lstStyle/>
            <a:p>
              <a:endParaRPr/>
            </a:p>
          </p:txBody>
        </p:sp>
        <p:sp>
          <p:nvSpPr>
            <p:cNvPr id="295" name="object 113">
              <a:extLst>
                <a:ext uri="{FF2B5EF4-FFF2-40B4-BE49-F238E27FC236}">
                  <a16:creationId xmlns:a16="http://schemas.microsoft.com/office/drawing/2014/main" id="{FC348F4C-9C41-4322-9D6F-956297214331}"/>
                </a:ext>
              </a:extLst>
            </p:cNvPr>
            <p:cNvSpPr/>
            <p:nvPr/>
          </p:nvSpPr>
          <p:spPr>
            <a:xfrm>
              <a:off x="8865108" y="5071871"/>
              <a:ext cx="170815" cy="45720"/>
            </a:xfrm>
            <a:custGeom>
              <a:avLst/>
              <a:gdLst/>
              <a:ahLst/>
              <a:cxnLst/>
              <a:rect l="l" t="t" r="r" b="b"/>
              <a:pathLst>
                <a:path w="170815" h="45720">
                  <a:moveTo>
                    <a:pt x="170688" y="0"/>
                  </a:moveTo>
                  <a:lnTo>
                    <a:pt x="0" y="0"/>
                  </a:lnTo>
                  <a:lnTo>
                    <a:pt x="0" y="45719"/>
                  </a:lnTo>
                  <a:lnTo>
                    <a:pt x="170688" y="45719"/>
                  </a:lnTo>
                  <a:lnTo>
                    <a:pt x="170688" y="0"/>
                  </a:lnTo>
                  <a:close/>
                </a:path>
              </a:pathLst>
            </a:custGeom>
            <a:solidFill>
              <a:srgbClr val="5B9BD4"/>
            </a:solidFill>
          </p:spPr>
          <p:txBody>
            <a:bodyPr wrap="square" lIns="0" tIns="0" rIns="0" bIns="0" rtlCol="0"/>
            <a:lstStyle/>
            <a:p>
              <a:endParaRPr/>
            </a:p>
          </p:txBody>
        </p:sp>
        <p:sp>
          <p:nvSpPr>
            <p:cNvPr id="296" name="object 114">
              <a:extLst>
                <a:ext uri="{FF2B5EF4-FFF2-40B4-BE49-F238E27FC236}">
                  <a16:creationId xmlns:a16="http://schemas.microsoft.com/office/drawing/2014/main" id="{9FBC2FEB-F4AA-4CCD-AB7B-4087A808258B}"/>
                </a:ext>
              </a:extLst>
            </p:cNvPr>
            <p:cNvSpPr/>
            <p:nvPr/>
          </p:nvSpPr>
          <p:spPr>
            <a:xfrm>
              <a:off x="9409177" y="5030724"/>
              <a:ext cx="170815" cy="86995"/>
            </a:xfrm>
            <a:custGeom>
              <a:avLst/>
              <a:gdLst/>
              <a:ahLst/>
              <a:cxnLst/>
              <a:rect l="l" t="t" r="r" b="b"/>
              <a:pathLst>
                <a:path w="170815" h="86995">
                  <a:moveTo>
                    <a:pt x="170688" y="0"/>
                  </a:moveTo>
                  <a:lnTo>
                    <a:pt x="0" y="0"/>
                  </a:lnTo>
                  <a:lnTo>
                    <a:pt x="0" y="86868"/>
                  </a:lnTo>
                  <a:lnTo>
                    <a:pt x="170688" y="86868"/>
                  </a:lnTo>
                  <a:lnTo>
                    <a:pt x="170688" y="0"/>
                  </a:lnTo>
                  <a:close/>
                </a:path>
              </a:pathLst>
            </a:custGeom>
            <a:solidFill>
              <a:srgbClr val="5B9BD4"/>
            </a:solidFill>
          </p:spPr>
          <p:txBody>
            <a:bodyPr wrap="square" lIns="0" tIns="0" rIns="0" bIns="0" rtlCol="0"/>
            <a:lstStyle/>
            <a:p>
              <a:endParaRPr/>
            </a:p>
          </p:txBody>
        </p:sp>
        <p:sp>
          <p:nvSpPr>
            <p:cNvPr id="297" name="object 115">
              <a:extLst>
                <a:ext uri="{FF2B5EF4-FFF2-40B4-BE49-F238E27FC236}">
                  <a16:creationId xmlns:a16="http://schemas.microsoft.com/office/drawing/2014/main" id="{3638B10F-C790-4AD1-8CDA-EB9AB21D2928}"/>
                </a:ext>
              </a:extLst>
            </p:cNvPr>
            <p:cNvSpPr/>
            <p:nvPr/>
          </p:nvSpPr>
          <p:spPr>
            <a:xfrm>
              <a:off x="1790701" y="4960620"/>
              <a:ext cx="170815" cy="83820"/>
            </a:xfrm>
            <a:custGeom>
              <a:avLst/>
              <a:gdLst/>
              <a:ahLst/>
              <a:cxnLst/>
              <a:rect l="l" t="t" r="r" b="b"/>
              <a:pathLst>
                <a:path w="170815" h="83820">
                  <a:moveTo>
                    <a:pt x="170687" y="0"/>
                  </a:moveTo>
                  <a:lnTo>
                    <a:pt x="0" y="0"/>
                  </a:lnTo>
                  <a:lnTo>
                    <a:pt x="0" y="83819"/>
                  </a:lnTo>
                  <a:lnTo>
                    <a:pt x="170687" y="83819"/>
                  </a:lnTo>
                  <a:lnTo>
                    <a:pt x="170687" y="0"/>
                  </a:lnTo>
                  <a:close/>
                </a:path>
              </a:pathLst>
            </a:custGeom>
            <a:solidFill>
              <a:srgbClr val="EC7C30"/>
            </a:solidFill>
          </p:spPr>
          <p:txBody>
            <a:bodyPr wrap="square" lIns="0" tIns="0" rIns="0" bIns="0" rtlCol="0"/>
            <a:lstStyle/>
            <a:p>
              <a:endParaRPr/>
            </a:p>
          </p:txBody>
        </p:sp>
        <p:sp>
          <p:nvSpPr>
            <p:cNvPr id="298" name="object 116">
              <a:extLst>
                <a:ext uri="{FF2B5EF4-FFF2-40B4-BE49-F238E27FC236}">
                  <a16:creationId xmlns:a16="http://schemas.microsoft.com/office/drawing/2014/main" id="{2117A66A-29DE-4402-8286-BF7214B5E487}"/>
                </a:ext>
              </a:extLst>
            </p:cNvPr>
            <p:cNvSpPr/>
            <p:nvPr/>
          </p:nvSpPr>
          <p:spPr>
            <a:xfrm>
              <a:off x="2334768" y="5027676"/>
              <a:ext cx="170815" cy="43180"/>
            </a:xfrm>
            <a:custGeom>
              <a:avLst/>
              <a:gdLst/>
              <a:ahLst/>
              <a:cxnLst/>
              <a:rect l="l" t="t" r="r" b="b"/>
              <a:pathLst>
                <a:path w="170815" h="43179">
                  <a:moveTo>
                    <a:pt x="170687" y="0"/>
                  </a:moveTo>
                  <a:lnTo>
                    <a:pt x="0" y="0"/>
                  </a:lnTo>
                  <a:lnTo>
                    <a:pt x="0" y="42672"/>
                  </a:lnTo>
                  <a:lnTo>
                    <a:pt x="170687" y="42672"/>
                  </a:lnTo>
                  <a:lnTo>
                    <a:pt x="170687" y="0"/>
                  </a:lnTo>
                  <a:close/>
                </a:path>
              </a:pathLst>
            </a:custGeom>
            <a:solidFill>
              <a:srgbClr val="EC7C30"/>
            </a:solidFill>
          </p:spPr>
          <p:txBody>
            <a:bodyPr wrap="square" lIns="0" tIns="0" rIns="0" bIns="0" rtlCol="0"/>
            <a:lstStyle/>
            <a:p>
              <a:endParaRPr/>
            </a:p>
          </p:txBody>
        </p:sp>
        <p:sp>
          <p:nvSpPr>
            <p:cNvPr id="299" name="object 117">
              <a:extLst>
                <a:ext uri="{FF2B5EF4-FFF2-40B4-BE49-F238E27FC236}">
                  <a16:creationId xmlns:a16="http://schemas.microsoft.com/office/drawing/2014/main" id="{50F232EA-75E7-46E1-A698-B841982B1797}"/>
                </a:ext>
              </a:extLst>
            </p:cNvPr>
            <p:cNvSpPr/>
            <p:nvPr/>
          </p:nvSpPr>
          <p:spPr>
            <a:xfrm>
              <a:off x="2878836" y="4828032"/>
              <a:ext cx="170815" cy="135890"/>
            </a:xfrm>
            <a:custGeom>
              <a:avLst/>
              <a:gdLst/>
              <a:ahLst/>
              <a:cxnLst/>
              <a:rect l="l" t="t" r="r" b="b"/>
              <a:pathLst>
                <a:path w="170814" h="135889">
                  <a:moveTo>
                    <a:pt x="170687" y="0"/>
                  </a:moveTo>
                  <a:lnTo>
                    <a:pt x="0" y="0"/>
                  </a:lnTo>
                  <a:lnTo>
                    <a:pt x="0" y="135636"/>
                  </a:lnTo>
                  <a:lnTo>
                    <a:pt x="170687" y="135636"/>
                  </a:lnTo>
                  <a:lnTo>
                    <a:pt x="170687" y="0"/>
                  </a:lnTo>
                  <a:close/>
                </a:path>
              </a:pathLst>
            </a:custGeom>
            <a:solidFill>
              <a:srgbClr val="EC7C30"/>
            </a:solidFill>
          </p:spPr>
          <p:txBody>
            <a:bodyPr wrap="square" lIns="0" tIns="0" rIns="0" bIns="0" rtlCol="0"/>
            <a:lstStyle/>
            <a:p>
              <a:endParaRPr/>
            </a:p>
          </p:txBody>
        </p:sp>
        <p:sp>
          <p:nvSpPr>
            <p:cNvPr id="300" name="object 118">
              <a:extLst>
                <a:ext uri="{FF2B5EF4-FFF2-40B4-BE49-F238E27FC236}">
                  <a16:creationId xmlns:a16="http://schemas.microsoft.com/office/drawing/2014/main" id="{E2EC3AEA-E752-45C8-80A8-9C8C572008F2}"/>
                </a:ext>
              </a:extLst>
            </p:cNvPr>
            <p:cNvSpPr/>
            <p:nvPr/>
          </p:nvSpPr>
          <p:spPr>
            <a:xfrm>
              <a:off x="3422905" y="4817364"/>
              <a:ext cx="170815" cy="120650"/>
            </a:xfrm>
            <a:custGeom>
              <a:avLst/>
              <a:gdLst/>
              <a:ahLst/>
              <a:cxnLst/>
              <a:rect l="l" t="t" r="r" b="b"/>
              <a:pathLst>
                <a:path w="170814" h="120650">
                  <a:moveTo>
                    <a:pt x="170687" y="0"/>
                  </a:moveTo>
                  <a:lnTo>
                    <a:pt x="0" y="0"/>
                  </a:lnTo>
                  <a:lnTo>
                    <a:pt x="0" y="120395"/>
                  </a:lnTo>
                  <a:lnTo>
                    <a:pt x="170687" y="120395"/>
                  </a:lnTo>
                  <a:lnTo>
                    <a:pt x="170687" y="0"/>
                  </a:lnTo>
                  <a:close/>
                </a:path>
              </a:pathLst>
            </a:custGeom>
            <a:solidFill>
              <a:srgbClr val="EC7C30"/>
            </a:solidFill>
          </p:spPr>
          <p:txBody>
            <a:bodyPr wrap="square" lIns="0" tIns="0" rIns="0" bIns="0" rtlCol="0"/>
            <a:lstStyle/>
            <a:p>
              <a:endParaRPr/>
            </a:p>
          </p:txBody>
        </p:sp>
        <p:sp>
          <p:nvSpPr>
            <p:cNvPr id="301" name="object 119">
              <a:extLst>
                <a:ext uri="{FF2B5EF4-FFF2-40B4-BE49-F238E27FC236}">
                  <a16:creationId xmlns:a16="http://schemas.microsoft.com/office/drawing/2014/main" id="{9524A79F-477E-4ADD-99DD-2B4F5394C7ED}"/>
                </a:ext>
              </a:extLst>
            </p:cNvPr>
            <p:cNvSpPr/>
            <p:nvPr/>
          </p:nvSpPr>
          <p:spPr>
            <a:xfrm>
              <a:off x="3966973" y="4584192"/>
              <a:ext cx="170815" cy="170815"/>
            </a:xfrm>
            <a:custGeom>
              <a:avLst/>
              <a:gdLst/>
              <a:ahLst/>
              <a:cxnLst/>
              <a:rect l="l" t="t" r="r" b="b"/>
              <a:pathLst>
                <a:path w="170814" h="170814">
                  <a:moveTo>
                    <a:pt x="170687" y="0"/>
                  </a:moveTo>
                  <a:lnTo>
                    <a:pt x="0" y="0"/>
                  </a:lnTo>
                  <a:lnTo>
                    <a:pt x="0" y="170687"/>
                  </a:lnTo>
                  <a:lnTo>
                    <a:pt x="170687" y="170687"/>
                  </a:lnTo>
                  <a:lnTo>
                    <a:pt x="170687" y="0"/>
                  </a:lnTo>
                  <a:close/>
                </a:path>
              </a:pathLst>
            </a:custGeom>
            <a:solidFill>
              <a:srgbClr val="EC7C30"/>
            </a:solidFill>
          </p:spPr>
          <p:txBody>
            <a:bodyPr wrap="square" lIns="0" tIns="0" rIns="0" bIns="0" rtlCol="0"/>
            <a:lstStyle/>
            <a:p>
              <a:endParaRPr/>
            </a:p>
          </p:txBody>
        </p:sp>
        <p:sp>
          <p:nvSpPr>
            <p:cNvPr id="302" name="object 120">
              <a:extLst>
                <a:ext uri="{FF2B5EF4-FFF2-40B4-BE49-F238E27FC236}">
                  <a16:creationId xmlns:a16="http://schemas.microsoft.com/office/drawing/2014/main" id="{39A76461-FD7C-4D33-A6BF-DA674D72DC84}"/>
                </a:ext>
              </a:extLst>
            </p:cNvPr>
            <p:cNvSpPr/>
            <p:nvPr/>
          </p:nvSpPr>
          <p:spPr>
            <a:xfrm>
              <a:off x="4511041" y="4347972"/>
              <a:ext cx="170815" cy="314325"/>
            </a:xfrm>
            <a:custGeom>
              <a:avLst/>
              <a:gdLst/>
              <a:ahLst/>
              <a:cxnLst/>
              <a:rect l="l" t="t" r="r" b="b"/>
              <a:pathLst>
                <a:path w="170814" h="314325">
                  <a:moveTo>
                    <a:pt x="170687" y="0"/>
                  </a:moveTo>
                  <a:lnTo>
                    <a:pt x="0" y="0"/>
                  </a:lnTo>
                  <a:lnTo>
                    <a:pt x="0" y="313944"/>
                  </a:lnTo>
                  <a:lnTo>
                    <a:pt x="170687" y="313944"/>
                  </a:lnTo>
                  <a:lnTo>
                    <a:pt x="170687" y="0"/>
                  </a:lnTo>
                  <a:close/>
                </a:path>
              </a:pathLst>
            </a:custGeom>
            <a:solidFill>
              <a:srgbClr val="EC7C30"/>
            </a:solidFill>
          </p:spPr>
          <p:txBody>
            <a:bodyPr wrap="square" lIns="0" tIns="0" rIns="0" bIns="0" rtlCol="0"/>
            <a:lstStyle/>
            <a:p>
              <a:endParaRPr/>
            </a:p>
          </p:txBody>
        </p:sp>
        <p:sp>
          <p:nvSpPr>
            <p:cNvPr id="303" name="object 121">
              <a:extLst>
                <a:ext uri="{FF2B5EF4-FFF2-40B4-BE49-F238E27FC236}">
                  <a16:creationId xmlns:a16="http://schemas.microsoft.com/office/drawing/2014/main" id="{5E23DD98-FC73-472B-9255-0A6C50297EC7}"/>
                </a:ext>
              </a:extLst>
            </p:cNvPr>
            <p:cNvSpPr/>
            <p:nvPr/>
          </p:nvSpPr>
          <p:spPr>
            <a:xfrm>
              <a:off x="5055109" y="4680204"/>
              <a:ext cx="170815" cy="116205"/>
            </a:xfrm>
            <a:custGeom>
              <a:avLst/>
              <a:gdLst/>
              <a:ahLst/>
              <a:cxnLst/>
              <a:rect l="l" t="t" r="r" b="b"/>
              <a:pathLst>
                <a:path w="170814" h="116204">
                  <a:moveTo>
                    <a:pt x="170687" y="0"/>
                  </a:moveTo>
                  <a:lnTo>
                    <a:pt x="0" y="0"/>
                  </a:lnTo>
                  <a:lnTo>
                    <a:pt x="0" y="115824"/>
                  </a:lnTo>
                  <a:lnTo>
                    <a:pt x="170687" y="115824"/>
                  </a:lnTo>
                  <a:lnTo>
                    <a:pt x="170687" y="0"/>
                  </a:lnTo>
                  <a:close/>
                </a:path>
              </a:pathLst>
            </a:custGeom>
            <a:solidFill>
              <a:srgbClr val="EC7C30"/>
            </a:solidFill>
          </p:spPr>
          <p:txBody>
            <a:bodyPr wrap="square" lIns="0" tIns="0" rIns="0" bIns="0" rtlCol="0"/>
            <a:lstStyle/>
            <a:p>
              <a:endParaRPr/>
            </a:p>
          </p:txBody>
        </p:sp>
        <p:sp>
          <p:nvSpPr>
            <p:cNvPr id="304" name="object 122">
              <a:extLst>
                <a:ext uri="{FF2B5EF4-FFF2-40B4-BE49-F238E27FC236}">
                  <a16:creationId xmlns:a16="http://schemas.microsoft.com/office/drawing/2014/main" id="{0F266F6D-88F5-4B0C-9CC1-C735AABB3037}"/>
                </a:ext>
              </a:extLst>
            </p:cNvPr>
            <p:cNvSpPr/>
            <p:nvPr/>
          </p:nvSpPr>
          <p:spPr>
            <a:xfrm>
              <a:off x="5599177" y="4492752"/>
              <a:ext cx="170815" cy="91440"/>
            </a:xfrm>
            <a:custGeom>
              <a:avLst/>
              <a:gdLst/>
              <a:ahLst/>
              <a:cxnLst/>
              <a:rect l="l" t="t" r="r" b="b"/>
              <a:pathLst>
                <a:path w="170814" h="91439">
                  <a:moveTo>
                    <a:pt x="170687" y="0"/>
                  </a:moveTo>
                  <a:lnTo>
                    <a:pt x="0" y="0"/>
                  </a:lnTo>
                  <a:lnTo>
                    <a:pt x="0" y="91439"/>
                  </a:lnTo>
                  <a:lnTo>
                    <a:pt x="170687" y="91439"/>
                  </a:lnTo>
                  <a:lnTo>
                    <a:pt x="170687" y="0"/>
                  </a:lnTo>
                  <a:close/>
                </a:path>
              </a:pathLst>
            </a:custGeom>
            <a:solidFill>
              <a:srgbClr val="EC7C30"/>
            </a:solidFill>
          </p:spPr>
          <p:txBody>
            <a:bodyPr wrap="square" lIns="0" tIns="0" rIns="0" bIns="0" rtlCol="0"/>
            <a:lstStyle/>
            <a:p>
              <a:endParaRPr/>
            </a:p>
          </p:txBody>
        </p:sp>
        <p:sp>
          <p:nvSpPr>
            <p:cNvPr id="305" name="object 123">
              <a:extLst>
                <a:ext uri="{FF2B5EF4-FFF2-40B4-BE49-F238E27FC236}">
                  <a16:creationId xmlns:a16="http://schemas.microsoft.com/office/drawing/2014/main" id="{4B5F75E6-04D3-4634-BEA2-E850D2476FC1}"/>
                </a:ext>
              </a:extLst>
            </p:cNvPr>
            <p:cNvSpPr/>
            <p:nvPr/>
          </p:nvSpPr>
          <p:spPr>
            <a:xfrm>
              <a:off x="6143245" y="4314445"/>
              <a:ext cx="170815" cy="490855"/>
            </a:xfrm>
            <a:custGeom>
              <a:avLst/>
              <a:gdLst/>
              <a:ahLst/>
              <a:cxnLst/>
              <a:rect l="l" t="t" r="r" b="b"/>
              <a:pathLst>
                <a:path w="170814" h="490854">
                  <a:moveTo>
                    <a:pt x="170687" y="0"/>
                  </a:moveTo>
                  <a:lnTo>
                    <a:pt x="0" y="0"/>
                  </a:lnTo>
                  <a:lnTo>
                    <a:pt x="0" y="490727"/>
                  </a:lnTo>
                  <a:lnTo>
                    <a:pt x="170687" y="490727"/>
                  </a:lnTo>
                  <a:lnTo>
                    <a:pt x="170687" y="0"/>
                  </a:lnTo>
                  <a:close/>
                </a:path>
              </a:pathLst>
            </a:custGeom>
            <a:solidFill>
              <a:srgbClr val="EC7C30"/>
            </a:solidFill>
          </p:spPr>
          <p:txBody>
            <a:bodyPr wrap="square" lIns="0" tIns="0" rIns="0" bIns="0" rtlCol="0"/>
            <a:lstStyle/>
            <a:p>
              <a:endParaRPr/>
            </a:p>
          </p:txBody>
        </p:sp>
        <p:sp>
          <p:nvSpPr>
            <p:cNvPr id="306" name="object 124">
              <a:extLst>
                <a:ext uri="{FF2B5EF4-FFF2-40B4-BE49-F238E27FC236}">
                  <a16:creationId xmlns:a16="http://schemas.microsoft.com/office/drawing/2014/main" id="{5323DDD5-7FC0-4471-8269-F9E2013AE4A8}"/>
                </a:ext>
              </a:extLst>
            </p:cNvPr>
            <p:cNvSpPr/>
            <p:nvPr/>
          </p:nvSpPr>
          <p:spPr>
            <a:xfrm>
              <a:off x="6687312" y="4802123"/>
              <a:ext cx="170815" cy="106680"/>
            </a:xfrm>
            <a:custGeom>
              <a:avLst/>
              <a:gdLst/>
              <a:ahLst/>
              <a:cxnLst/>
              <a:rect l="l" t="t" r="r" b="b"/>
              <a:pathLst>
                <a:path w="170814" h="106679">
                  <a:moveTo>
                    <a:pt x="170687" y="0"/>
                  </a:moveTo>
                  <a:lnTo>
                    <a:pt x="0" y="0"/>
                  </a:lnTo>
                  <a:lnTo>
                    <a:pt x="0" y="106680"/>
                  </a:lnTo>
                  <a:lnTo>
                    <a:pt x="170687" y="106680"/>
                  </a:lnTo>
                  <a:lnTo>
                    <a:pt x="170687" y="0"/>
                  </a:lnTo>
                  <a:close/>
                </a:path>
              </a:pathLst>
            </a:custGeom>
            <a:solidFill>
              <a:srgbClr val="EC7C30"/>
            </a:solidFill>
          </p:spPr>
          <p:txBody>
            <a:bodyPr wrap="square" lIns="0" tIns="0" rIns="0" bIns="0" rtlCol="0"/>
            <a:lstStyle/>
            <a:p>
              <a:endParaRPr/>
            </a:p>
          </p:txBody>
        </p:sp>
        <p:sp>
          <p:nvSpPr>
            <p:cNvPr id="307" name="object 125">
              <a:extLst>
                <a:ext uri="{FF2B5EF4-FFF2-40B4-BE49-F238E27FC236}">
                  <a16:creationId xmlns:a16="http://schemas.microsoft.com/office/drawing/2014/main" id="{6B1621BB-D314-4B8A-849A-531FCEDC6AAC}"/>
                </a:ext>
              </a:extLst>
            </p:cNvPr>
            <p:cNvSpPr/>
            <p:nvPr/>
          </p:nvSpPr>
          <p:spPr>
            <a:xfrm>
              <a:off x="7232904" y="4719829"/>
              <a:ext cx="170815" cy="186055"/>
            </a:xfrm>
            <a:custGeom>
              <a:avLst/>
              <a:gdLst/>
              <a:ahLst/>
              <a:cxnLst/>
              <a:rect l="l" t="t" r="r" b="b"/>
              <a:pathLst>
                <a:path w="170814" h="186054">
                  <a:moveTo>
                    <a:pt x="170687" y="0"/>
                  </a:moveTo>
                  <a:lnTo>
                    <a:pt x="0" y="0"/>
                  </a:lnTo>
                  <a:lnTo>
                    <a:pt x="0" y="185927"/>
                  </a:lnTo>
                  <a:lnTo>
                    <a:pt x="170687" y="185927"/>
                  </a:lnTo>
                  <a:lnTo>
                    <a:pt x="170687" y="0"/>
                  </a:lnTo>
                  <a:close/>
                </a:path>
              </a:pathLst>
            </a:custGeom>
            <a:solidFill>
              <a:srgbClr val="EC7C30"/>
            </a:solidFill>
          </p:spPr>
          <p:txBody>
            <a:bodyPr wrap="square" lIns="0" tIns="0" rIns="0" bIns="0" rtlCol="0"/>
            <a:lstStyle/>
            <a:p>
              <a:endParaRPr/>
            </a:p>
          </p:txBody>
        </p:sp>
        <p:sp>
          <p:nvSpPr>
            <p:cNvPr id="308" name="object 126">
              <a:extLst>
                <a:ext uri="{FF2B5EF4-FFF2-40B4-BE49-F238E27FC236}">
                  <a16:creationId xmlns:a16="http://schemas.microsoft.com/office/drawing/2014/main" id="{22D551CA-859C-4149-8E72-A3936F268E6E}"/>
                </a:ext>
              </a:extLst>
            </p:cNvPr>
            <p:cNvSpPr/>
            <p:nvPr/>
          </p:nvSpPr>
          <p:spPr>
            <a:xfrm>
              <a:off x="7776972" y="4954524"/>
              <a:ext cx="170815" cy="86995"/>
            </a:xfrm>
            <a:custGeom>
              <a:avLst/>
              <a:gdLst/>
              <a:ahLst/>
              <a:cxnLst/>
              <a:rect l="l" t="t" r="r" b="b"/>
              <a:pathLst>
                <a:path w="170815" h="86995">
                  <a:moveTo>
                    <a:pt x="170688" y="0"/>
                  </a:moveTo>
                  <a:lnTo>
                    <a:pt x="0" y="0"/>
                  </a:lnTo>
                  <a:lnTo>
                    <a:pt x="0" y="86868"/>
                  </a:lnTo>
                  <a:lnTo>
                    <a:pt x="170688" y="86868"/>
                  </a:lnTo>
                  <a:lnTo>
                    <a:pt x="170688" y="0"/>
                  </a:lnTo>
                  <a:close/>
                </a:path>
              </a:pathLst>
            </a:custGeom>
            <a:solidFill>
              <a:srgbClr val="EC7C30"/>
            </a:solidFill>
          </p:spPr>
          <p:txBody>
            <a:bodyPr wrap="square" lIns="0" tIns="0" rIns="0" bIns="0" rtlCol="0"/>
            <a:lstStyle/>
            <a:p>
              <a:endParaRPr/>
            </a:p>
          </p:txBody>
        </p:sp>
        <p:sp>
          <p:nvSpPr>
            <p:cNvPr id="309" name="object 127">
              <a:extLst>
                <a:ext uri="{FF2B5EF4-FFF2-40B4-BE49-F238E27FC236}">
                  <a16:creationId xmlns:a16="http://schemas.microsoft.com/office/drawing/2014/main" id="{64A6CDAC-DED7-41D6-BDFF-03329BF8AF14}"/>
                </a:ext>
              </a:extLst>
            </p:cNvPr>
            <p:cNvSpPr/>
            <p:nvPr/>
          </p:nvSpPr>
          <p:spPr>
            <a:xfrm>
              <a:off x="8321041" y="4855465"/>
              <a:ext cx="170815" cy="155575"/>
            </a:xfrm>
            <a:custGeom>
              <a:avLst/>
              <a:gdLst/>
              <a:ahLst/>
              <a:cxnLst/>
              <a:rect l="l" t="t" r="r" b="b"/>
              <a:pathLst>
                <a:path w="170815" h="155575">
                  <a:moveTo>
                    <a:pt x="170688" y="0"/>
                  </a:moveTo>
                  <a:lnTo>
                    <a:pt x="0" y="0"/>
                  </a:lnTo>
                  <a:lnTo>
                    <a:pt x="0" y="155448"/>
                  </a:lnTo>
                  <a:lnTo>
                    <a:pt x="170688" y="155448"/>
                  </a:lnTo>
                  <a:lnTo>
                    <a:pt x="170688" y="0"/>
                  </a:lnTo>
                  <a:close/>
                </a:path>
              </a:pathLst>
            </a:custGeom>
            <a:solidFill>
              <a:srgbClr val="EC7C30"/>
            </a:solidFill>
          </p:spPr>
          <p:txBody>
            <a:bodyPr wrap="square" lIns="0" tIns="0" rIns="0" bIns="0" rtlCol="0"/>
            <a:lstStyle/>
            <a:p>
              <a:endParaRPr/>
            </a:p>
          </p:txBody>
        </p:sp>
        <p:sp>
          <p:nvSpPr>
            <p:cNvPr id="310" name="object 128">
              <a:extLst>
                <a:ext uri="{FF2B5EF4-FFF2-40B4-BE49-F238E27FC236}">
                  <a16:creationId xmlns:a16="http://schemas.microsoft.com/office/drawing/2014/main" id="{09BF3ADD-EB63-4EC6-BD93-4F8689D7C4BB}"/>
                </a:ext>
              </a:extLst>
            </p:cNvPr>
            <p:cNvSpPr/>
            <p:nvPr/>
          </p:nvSpPr>
          <p:spPr>
            <a:xfrm>
              <a:off x="8865108" y="5012435"/>
              <a:ext cx="170815" cy="59690"/>
            </a:xfrm>
            <a:custGeom>
              <a:avLst/>
              <a:gdLst/>
              <a:ahLst/>
              <a:cxnLst/>
              <a:rect l="l" t="t" r="r" b="b"/>
              <a:pathLst>
                <a:path w="170815" h="59689">
                  <a:moveTo>
                    <a:pt x="170688" y="0"/>
                  </a:moveTo>
                  <a:lnTo>
                    <a:pt x="0" y="0"/>
                  </a:lnTo>
                  <a:lnTo>
                    <a:pt x="0" y="59436"/>
                  </a:lnTo>
                  <a:lnTo>
                    <a:pt x="170688" y="59436"/>
                  </a:lnTo>
                  <a:lnTo>
                    <a:pt x="170688" y="0"/>
                  </a:lnTo>
                  <a:close/>
                </a:path>
              </a:pathLst>
            </a:custGeom>
            <a:solidFill>
              <a:srgbClr val="EC7C30"/>
            </a:solidFill>
          </p:spPr>
          <p:txBody>
            <a:bodyPr wrap="square" lIns="0" tIns="0" rIns="0" bIns="0" rtlCol="0"/>
            <a:lstStyle/>
            <a:p>
              <a:endParaRPr/>
            </a:p>
          </p:txBody>
        </p:sp>
        <p:sp>
          <p:nvSpPr>
            <p:cNvPr id="311" name="object 129">
              <a:extLst>
                <a:ext uri="{FF2B5EF4-FFF2-40B4-BE49-F238E27FC236}">
                  <a16:creationId xmlns:a16="http://schemas.microsoft.com/office/drawing/2014/main" id="{29F33C31-9F2E-4492-88FC-1B28742A6266}"/>
                </a:ext>
              </a:extLst>
            </p:cNvPr>
            <p:cNvSpPr/>
            <p:nvPr/>
          </p:nvSpPr>
          <p:spPr>
            <a:xfrm>
              <a:off x="9409177" y="4936236"/>
              <a:ext cx="170815" cy="94615"/>
            </a:xfrm>
            <a:custGeom>
              <a:avLst/>
              <a:gdLst/>
              <a:ahLst/>
              <a:cxnLst/>
              <a:rect l="l" t="t" r="r" b="b"/>
              <a:pathLst>
                <a:path w="170815" h="94614">
                  <a:moveTo>
                    <a:pt x="170688" y="0"/>
                  </a:moveTo>
                  <a:lnTo>
                    <a:pt x="0" y="0"/>
                  </a:lnTo>
                  <a:lnTo>
                    <a:pt x="0" y="94487"/>
                  </a:lnTo>
                  <a:lnTo>
                    <a:pt x="170688" y="94487"/>
                  </a:lnTo>
                  <a:lnTo>
                    <a:pt x="170688" y="0"/>
                  </a:lnTo>
                  <a:close/>
                </a:path>
              </a:pathLst>
            </a:custGeom>
            <a:solidFill>
              <a:srgbClr val="EC7C30"/>
            </a:solidFill>
          </p:spPr>
          <p:txBody>
            <a:bodyPr wrap="square" lIns="0" tIns="0" rIns="0" bIns="0" rtlCol="0"/>
            <a:lstStyle/>
            <a:p>
              <a:endParaRPr/>
            </a:p>
          </p:txBody>
        </p:sp>
        <p:sp>
          <p:nvSpPr>
            <p:cNvPr id="312" name="object 130">
              <a:extLst>
                <a:ext uri="{FF2B5EF4-FFF2-40B4-BE49-F238E27FC236}">
                  <a16:creationId xmlns:a16="http://schemas.microsoft.com/office/drawing/2014/main" id="{A76DEAB9-464C-4759-80B5-5BB3866D36A1}"/>
                </a:ext>
              </a:extLst>
            </p:cNvPr>
            <p:cNvSpPr/>
            <p:nvPr/>
          </p:nvSpPr>
          <p:spPr>
            <a:xfrm>
              <a:off x="1790701" y="4803647"/>
              <a:ext cx="170815" cy="157480"/>
            </a:xfrm>
            <a:custGeom>
              <a:avLst/>
              <a:gdLst/>
              <a:ahLst/>
              <a:cxnLst/>
              <a:rect l="l" t="t" r="r" b="b"/>
              <a:pathLst>
                <a:path w="170815" h="157479">
                  <a:moveTo>
                    <a:pt x="170687" y="0"/>
                  </a:moveTo>
                  <a:lnTo>
                    <a:pt x="0" y="0"/>
                  </a:lnTo>
                  <a:lnTo>
                    <a:pt x="0" y="156972"/>
                  </a:lnTo>
                  <a:lnTo>
                    <a:pt x="170687" y="156972"/>
                  </a:lnTo>
                  <a:lnTo>
                    <a:pt x="170687" y="0"/>
                  </a:lnTo>
                  <a:close/>
                </a:path>
              </a:pathLst>
            </a:custGeom>
            <a:solidFill>
              <a:srgbClr val="FF9999"/>
            </a:solidFill>
          </p:spPr>
          <p:txBody>
            <a:bodyPr wrap="square" lIns="0" tIns="0" rIns="0" bIns="0" rtlCol="0"/>
            <a:lstStyle/>
            <a:p>
              <a:endParaRPr/>
            </a:p>
          </p:txBody>
        </p:sp>
        <p:sp>
          <p:nvSpPr>
            <p:cNvPr id="313" name="object 131">
              <a:extLst>
                <a:ext uri="{FF2B5EF4-FFF2-40B4-BE49-F238E27FC236}">
                  <a16:creationId xmlns:a16="http://schemas.microsoft.com/office/drawing/2014/main" id="{AF0EC8C8-8844-4540-A3C6-0B68EDF7DA31}"/>
                </a:ext>
              </a:extLst>
            </p:cNvPr>
            <p:cNvSpPr/>
            <p:nvPr/>
          </p:nvSpPr>
          <p:spPr>
            <a:xfrm>
              <a:off x="2334768" y="4791455"/>
              <a:ext cx="170815" cy="236220"/>
            </a:xfrm>
            <a:custGeom>
              <a:avLst/>
              <a:gdLst/>
              <a:ahLst/>
              <a:cxnLst/>
              <a:rect l="l" t="t" r="r" b="b"/>
              <a:pathLst>
                <a:path w="170815" h="236220">
                  <a:moveTo>
                    <a:pt x="170687" y="0"/>
                  </a:moveTo>
                  <a:lnTo>
                    <a:pt x="0" y="0"/>
                  </a:lnTo>
                  <a:lnTo>
                    <a:pt x="0" y="236220"/>
                  </a:lnTo>
                  <a:lnTo>
                    <a:pt x="170687" y="236220"/>
                  </a:lnTo>
                  <a:lnTo>
                    <a:pt x="170687" y="0"/>
                  </a:lnTo>
                  <a:close/>
                </a:path>
              </a:pathLst>
            </a:custGeom>
            <a:solidFill>
              <a:srgbClr val="FF9999"/>
            </a:solidFill>
          </p:spPr>
          <p:txBody>
            <a:bodyPr wrap="square" lIns="0" tIns="0" rIns="0" bIns="0" rtlCol="0"/>
            <a:lstStyle/>
            <a:p>
              <a:endParaRPr/>
            </a:p>
          </p:txBody>
        </p:sp>
        <p:sp>
          <p:nvSpPr>
            <p:cNvPr id="314" name="object 132">
              <a:extLst>
                <a:ext uri="{FF2B5EF4-FFF2-40B4-BE49-F238E27FC236}">
                  <a16:creationId xmlns:a16="http://schemas.microsoft.com/office/drawing/2014/main" id="{DFD02A98-4835-490D-9765-60340CF160BD}"/>
                </a:ext>
              </a:extLst>
            </p:cNvPr>
            <p:cNvSpPr/>
            <p:nvPr/>
          </p:nvSpPr>
          <p:spPr>
            <a:xfrm>
              <a:off x="2878836" y="4765548"/>
              <a:ext cx="170815" cy="62865"/>
            </a:xfrm>
            <a:custGeom>
              <a:avLst/>
              <a:gdLst/>
              <a:ahLst/>
              <a:cxnLst/>
              <a:rect l="l" t="t" r="r" b="b"/>
              <a:pathLst>
                <a:path w="170814" h="62864">
                  <a:moveTo>
                    <a:pt x="170687" y="0"/>
                  </a:moveTo>
                  <a:lnTo>
                    <a:pt x="0" y="0"/>
                  </a:lnTo>
                  <a:lnTo>
                    <a:pt x="0" y="62483"/>
                  </a:lnTo>
                  <a:lnTo>
                    <a:pt x="170687" y="62483"/>
                  </a:lnTo>
                  <a:lnTo>
                    <a:pt x="170687" y="0"/>
                  </a:lnTo>
                  <a:close/>
                </a:path>
              </a:pathLst>
            </a:custGeom>
            <a:solidFill>
              <a:srgbClr val="FF9999"/>
            </a:solidFill>
          </p:spPr>
          <p:txBody>
            <a:bodyPr wrap="square" lIns="0" tIns="0" rIns="0" bIns="0" rtlCol="0"/>
            <a:lstStyle/>
            <a:p>
              <a:endParaRPr/>
            </a:p>
          </p:txBody>
        </p:sp>
        <p:sp>
          <p:nvSpPr>
            <p:cNvPr id="315" name="object 133">
              <a:extLst>
                <a:ext uri="{FF2B5EF4-FFF2-40B4-BE49-F238E27FC236}">
                  <a16:creationId xmlns:a16="http://schemas.microsoft.com/office/drawing/2014/main" id="{A898C50E-C22D-46BF-90A4-4621C5D8D003}"/>
                </a:ext>
              </a:extLst>
            </p:cNvPr>
            <p:cNvSpPr/>
            <p:nvPr/>
          </p:nvSpPr>
          <p:spPr>
            <a:xfrm>
              <a:off x="3422905" y="4277867"/>
              <a:ext cx="170815" cy="539750"/>
            </a:xfrm>
            <a:custGeom>
              <a:avLst/>
              <a:gdLst/>
              <a:ahLst/>
              <a:cxnLst/>
              <a:rect l="l" t="t" r="r" b="b"/>
              <a:pathLst>
                <a:path w="170814" h="539750">
                  <a:moveTo>
                    <a:pt x="170687" y="0"/>
                  </a:moveTo>
                  <a:lnTo>
                    <a:pt x="0" y="0"/>
                  </a:lnTo>
                  <a:lnTo>
                    <a:pt x="0" y="539495"/>
                  </a:lnTo>
                  <a:lnTo>
                    <a:pt x="170687" y="539495"/>
                  </a:lnTo>
                  <a:lnTo>
                    <a:pt x="170687" y="0"/>
                  </a:lnTo>
                  <a:close/>
                </a:path>
              </a:pathLst>
            </a:custGeom>
            <a:solidFill>
              <a:srgbClr val="FF9999"/>
            </a:solidFill>
          </p:spPr>
          <p:txBody>
            <a:bodyPr wrap="square" lIns="0" tIns="0" rIns="0" bIns="0" rtlCol="0"/>
            <a:lstStyle/>
            <a:p>
              <a:endParaRPr/>
            </a:p>
          </p:txBody>
        </p:sp>
        <p:sp>
          <p:nvSpPr>
            <p:cNvPr id="316" name="object 134">
              <a:extLst>
                <a:ext uri="{FF2B5EF4-FFF2-40B4-BE49-F238E27FC236}">
                  <a16:creationId xmlns:a16="http://schemas.microsoft.com/office/drawing/2014/main" id="{D0C0CEFC-9D34-4C16-AB7D-EE553D947E2A}"/>
                </a:ext>
              </a:extLst>
            </p:cNvPr>
            <p:cNvSpPr/>
            <p:nvPr/>
          </p:nvSpPr>
          <p:spPr>
            <a:xfrm>
              <a:off x="7776972" y="4791456"/>
              <a:ext cx="170815" cy="163195"/>
            </a:xfrm>
            <a:custGeom>
              <a:avLst/>
              <a:gdLst/>
              <a:ahLst/>
              <a:cxnLst/>
              <a:rect l="l" t="t" r="r" b="b"/>
              <a:pathLst>
                <a:path w="170815" h="163195">
                  <a:moveTo>
                    <a:pt x="170688" y="0"/>
                  </a:moveTo>
                  <a:lnTo>
                    <a:pt x="0" y="0"/>
                  </a:lnTo>
                  <a:lnTo>
                    <a:pt x="0" y="163068"/>
                  </a:lnTo>
                  <a:lnTo>
                    <a:pt x="170688" y="163068"/>
                  </a:lnTo>
                  <a:lnTo>
                    <a:pt x="170688" y="0"/>
                  </a:lnTo>
                  <a:close/>
                </a:path>
              </a:pathLst>
            </a:custGeom>
            <a:solidFill>
              <a:srgbClr val="FF9999"/>
            </a:solidFill>
          </p:spPr>
          <p:txBody>
            <a:bodyPr wrap="square" lIns="0" tIns="0" rIns="0" bIns="0" rtlCol="0"/>
            <a:lstStyle/>
            <a:p>
              <a:endParaRPr/>
            </a:p>
          </p:txBody>
        </p:sp>
        <p:sp>
          <p:nvSpPr>
            <p:cNvPr id="317" name="object 135">
              <a:extLst>
                <a:ext uri="{FF2B5EF4-FFF2-40B4-BE49-F238E27FC236}">
                  <a16:creationId xmlns:a16="http://schemas.microsoft.com/office/drawing/2014/main" id="{0335DC4E-1B95-4031-866D-6CAB2F076847}"/>
                </a:ext>
              </a:extLst>
            </p:cNvPr>
            <p:cNvSpPr/>
            <p:nvPr/>
          </p:nvSpPr>
          <p:spPr>
            <a:xfrm>
              <a:off x="8321041" y="4090416"/>
              <a:ext cx="170815" cy="765175"/>
            </a:xfrm>
            <a:custGeom>
              <a:avLst/>
              <a:gdLst/>
              <a:ahLst/>
              <a:cxnLst/>
              <a:rect l="l" t="t" r="r" b="b"/>
              <a:pathLst>
                <a:path w="170815" h="765175">
                  <a:moveTo>
                    <a:pt x="170688" y="0"/>
                  </a:moveTo>
                  <a:lnTo>
                    <a:pt x="0" y="0"/>
                  </a:lnTo>
                  <a:lnTo>
                    <a:pt x="0" y="765047"/>
                  </a:lnTo>
                  <a:lnTo>
                    <a:pt x="170688" y="765047"/>
                  </a:lnTo>
                  <a:lnTo>
                    <a:pt x="170688" y="0"/>
                  </a:lnTo>
                  <a:close/>
                </a:path>
              </a:pathLst>
            </a:custGeom>
            <a:solidFill>
              <a:srgbClr val="FF9999"/>
            </a:solidFill>
          </p:spPr>
          <p:txBody>
            <a:bodyPr wrap="square" lIns="0" tIns="0" rIns="0" bIns="0" rtlCol="0"/>
            <a:lstStyle/>
            <a:p>
              <a:endParaRPr/>
            </a:p>
          </p:txBody>
        </p:sp>
        <p:sp>
          <p:nvSpPr>
            <p:cNvPr id="318" name="object 136">
              <a:extLst>
                <a:ext uri="{FF2B5EF4-FFF2-40B4-BE49-F238E27FC236}">
                  <a16:creationId xmlns:a16="http://schemas.microsoft.com/office/drawing/2014/main" id="{E3E85985-DC3C-4262-A034-65FC847C01D7}"/>
                </a:ext>
              </a:extLst>
            </p:cNvPr>
            <p:cNvSpPr/>
            <p:nvPr/>
          </p:nvSpPr>
          <p:spPr>
            <a:xfrm>
              <a:off x="8865108" y="4698492"/>
              <a:ext cx="170815" cy="314325"/>
            </a:xfrm>
            <a:custGeom>
              <a:avLst/>
              <a:gdLst/>
              <a:ahLst/>
              <a:cxnLst/>
              <a:rect l="l" t="t" r="r" b="b"/>
              <a:pathLst>
                <a:path w="170815" h="314325">
                  <a:moveTo>
                    <a:pt x="170688" y="0"/>
                  </a:moveTo>
                  <a:lnTo>
                    <a:pt x="0" y="0"/>
                  </a:lnTo>
                  <a:lnTo>
                    <a:pt x="0" y="313943"/>
                  </a:lnTo>
                  <a:lnTo>
                    <a:pt x="170688" y="313943"/>
                  </a:lnTo>
                  <a:lnTo>
                    <a:pt x="170688" y="0"/>
                  </a:lnTo>
                  <a:close/>
                </a:path>
              </a:pathLst>
            </a:custGeom>
            <a:solidFill>
              <a:srgbClr val="FF9999"/>
            </a:solidFill>
          </p:spPr>
          <p:txBody>
            <a:bodyPr wrap="square" lIns="0" tIns="0" rIns="0" bIns="0" rtlCol="0"/>
            <a:lstStyle/>
            <a:p>
              <a:endParaRPr/>
            </a:p>
          </p:txBody>
        </p:sp>
        <p:sp>
          <p:nvSpPr>
            <p:cNvPr id="319" name="object 137">
              <a:extLst>
                <a:ext uri="{FF2B5EF4-FFF2-40B4-BE49-F238E27FC236}">
                  <a16:creationId xmlns:a16="http://schemas.microsoft.com/office/drawing/2014/main" id="{8B6C5D61-6563-4CB9-8ACB-00FEB5E4C1D8}"/>
                </a:ext>
              </a:extLst>
            </p:cNvPr>
            <p:cNvSpPr/>
            <p:nvPr/>
          </p:nvSpPr>
          <p:spPr>
            <a:xfrm>
              <a:off x="9409177" y="4322064"/>
              <a:ext cx="170815" cy="614680"/>
            </a:xfrm>
            <a:custGeom>
              <a:avLst/>
              <a:gdLst/>
              <a:ahLst/>
              <a:cxnLst/>
              <a:rect l="l" t="t" r="r" b="b"/>
              <a:pathLst>
                <a:path w="170815" h="614679">
                  <a:moveTo>
                    <a:pt x="170688" y="0"/>
                  </a:moveTo>
                  <a:lnTo>
                    <a:pt x="0" y="0"/>
                  </a:lnTo>
                  <a:lnTo>
                    <a:pt x="0" y="614172"/>
                  </a:lnTo>
                  <a:lnTo>
                    <a:pt x="170688" y="614172"/>
                  </a:lnTo>
                  <a:lnTo>
                    <a:pt x="170688" y="0"/>
                  </a:lnTo>
                  <a:close/>
                </a:path>
              </a:pathLst>
            </a:custGeom>
            <a:solidFill>
              <a:srgbClr val="FF9999"/>
            </a:solidFill>
          </p:spPr>
          <p:txBody>
            <a:bodyPr wrap="square" lIns="0" tIns="0" rIns="0" bIns="0" rtlCol="0"/>
            <a:lstStyle/>
            <a:p>
              <a:endParaRPr/>
            </a:p>
          </p:txBody>
        </p:sp>
        <p:sp>
          <p:nvSpPr>
            <p:cNvPr id="320" name="object 138">
              <a:extLst>
                <a:ext uri="{FF2B5EF4-FFF2-40B4-BE49-F238E27FC236}">
                  <a16:creationId xmlns:a16="http://schemas.microsoft.com/office/drawing/2014/main" id="{0C84A12C-30A3-4D80-B3A9-F44BC8AE7BE4}"/>
                </a:ext>
              </a:extLst>
            </p:cNvPr>
            <p:cNvSpPr/>
            <p:nvPr/>
          </p:nvSpPr>
          <p:spPr>
            <a:xfrm>
              <a:off x="1790701" y="4661915"/>
              <a:ext cx="170815" cy="142240"/>
            </a:xfrm>
            <a:custGeom>
              <a:avLst/>
              <a:gdLst/>
              <a:ahLst/>
              <a:cxnLst/>
              <a:rect l="l" t="t" r="r" b="b"/>
              <a:pathLst>
                <a:path w="170815" h="142239">
                  <a:moveTo>
                    <a:pt x="170687" y="0"/>
                  </a:moveTo>
                  <a:lnTo>
                    <a:pt x="0" y="0"/>
                  </a:lnTo>
                  <a:lnTo>
                    <a:pt x="0" y="141731"/>
                  </a:lnTo>
                  <a:lnTo>
                    <a:pt x="170687" y="141731"/>
                  </a:lnTo>
                  <a:lnTo>
                    <a:pt x="170687" y="0"/>
                  </a:lnTo>
                  <a:close/>
                </a:path>
              </a:pathLst>
            </a:custGeom>
            <a:solidFill>
              <a:srgbClr val="FFC000"/>
            </a:solidFill>
          </p:spPr>
          <p:txBody>
            <a:bodyPr wrap="square" lIns="0" tIns="0" rIns="0" bIns="0" rtlCol="0"/>
            <a:lstStyle/>
            <a:p>
              <a:endParaRPr/>
            </a:p>
          </p:txBody>
        </p:sp>
        <p:sp>
          <p:nvSpPr>
            <p:cNvPr id="321" name="object 139">
              <a:extLst>
                <a:ext uri="{FF2B5EF4-FFF2-40B4-BE49-F238E27FC236}">
                  <a16:creationId xmlns:a16="http://schemas.microsoft.com/office/drawing/2014/main" id="{B56D5FB7-480F-48E7-B3A8-D06CDB679EED}"/>
                </a:ext>
              </a:extLst>
            </p:cNvPr>
            <p:cNvSpPr/>
            <p:nvPr/>
          </p:nvSpPr>
          <p:spPr>
            <a:xfrm>
              <a:off x="2334768" y="4728972"/>
              <a:ext cx="170815" cy="62865"/>
            </a:xfrm>
            <a:custGeom>
              <a:avLst/>
              <a:gdLst/>
              <a:ahLst/>
              <a:cxnLst/>
              <a:rect l="l" t="t" r="r" b="b"/>
              <a:pathLst>
                <a:path w="170815" h="62864">
                  <a:moveTo>
                    <a:pt x="170687" y="0"/>
                  </a:moveTo>
                  <a:lnTo>
                    <a:pt x="0" y="0"/>
                  </a:lnTo>
                  <a:lnTo>
                    <a:pt x="0" y="62483"/>
                  </a:lnTo>
                  <a:lnTo>
                    <a:pt x="170687" y="62483"/>
                  </a:lnTo>
                  <a:lnTo>
                    <a:pt x="170687" y="0"/>
                  </a:lnTo>
                  <a:close/>
                </a:path>
              </a:pathLst>
            </a:custGeom>
            <a:solidFill>
              <a:srgbClr val="FFC000"/>
            </a:solidFill>
          </p:spPr>
          <p:txBody>
            <a:bodyPr wrap="square" lIns="0" tIns="0" rIns="0" bIns="0" rtlCol="0"/>
            <a:lstStyle/>
            <a:p>
              <a:endParaRPr/>
            </a:p>
          </p:txBody>
        </p:sp>
        <p:sp>
          <p:nvSpPr>
            <p:cNvPr id="322" name="object 140">
              <a:extLst>
                <a:ext uri="{FF2B5EF4-FFF2-40B4-BE49-F238E27FC236}">
                  <a16:creationId xmlns:a16="http://schemas.microsoft.com/office/drawing/2014/main" id="{F00C2C28-82BD-415B-8FD9-EA0AB51FF384}"/>
                </a:ext>
              </a:extLst>
            </p:cNvPr>
            <p:cNvSpPr/>
            <p:nvPr/>
          </p:nvSpPr>
          <p:spPr>
            <a:xfrm>
              <a:off x="2878836" y="4745735"/>
              <a:ext cx="170815" cy="20320"/>
            </a:xfrm>
            <a:custGeom>
              <a:avLst/>
              <a:gdLst/>
              <a:ahLst/>
              <a:cxnLst/>
              <a:rect l="l" t="t" r="r" b="b"/>
              <a:pathLst>
                <a:path w="170814" h="20320">
                  <a:moveTo>
                    <a:pt x="170687" y="0"/>
                  </a:moveTo>
                  <a:lnTo>
                    <a:pt x="0" y="0"/>
                  </a:lnTo>
                  <a:lnTo>
                    <a:pt x="0" y="19812"/>
                  </a:lnTo>
                  <a:lnTo>
                    <a:pt x="170687" y="19812"/>
                  </a:lnTo>
                  <a:lnTo>
                    <a:pt x="170687" y="0"/>
                  </a:lnTo>
                  <a:close/>
                </a:path>
              </a:pathLst>
            </a:custGeom>
            <a:solidFill>
              <a:srgbClr val="FFC000"/>
            </a:solidFill>
          </p:spPr>
          <p:txBody>
            <a:bodyPr wrap="square" lIns="0" tIns="0" rIns="0" bIns="0" rtlCol="0"/>
            <a:lstStyle/>
            <a:p>
              <a:endParaRPr/>
            </a:p>
          </p:txBody>
        </p:sp>
        <p:sp>
          <p:nvSpPr>
            <p:cNvPr id="323" name="object 141">
              <a:extLst>
                <a:ext uri="{FF2B5EF4-FFF2-40B4-BE49-F238E27FC236}">
                  <a16:creationId xmlns:a16="http://schemas.microsoft.com/office/drawing/2014/main" id="{B0910F67-5DE8-4397-BA9D-A69BF51C8277}"/>
                </a:ext>
              </a:extLst>
            </p:cNvPr>
            <p:cNvSpPr/>
            <p:nvPr/>
          </p:nvSpPr>
          <p:spPr>
            <a:xfrm>
              <a:off x="3422905" y="4148329"/>
              <a:ext cx="170815" cy="129539"/>
            </a:xfrm>
            <a:custGeom>
              <a:avLst/>
              <a:gdLst/>
              <a:ahLst/>
              <a:cxnLst/>
              <a:rect l="l" t="t" r="r" b="b"/>
              <a:pathLst>
                <a:path w="170814" h="129539">
                  <a:moveTo>
                    <a:pt x="170687" y="0"/>
                  </a:moveTo>
                  <a:lnTo>
                    <a:pt x="0" y="0"/>
                  </a:lnTo>
                  <a:lnTo>
                    <a:pt x="0" y="129539"/>
                  </a:lnTo>
                  <a:lnTo>
                    <a:pt x="170687" y="129539"/>
                  </a:lnTo>
                  <a:lnTo>
                    <a:pt x="170687" y="0"/>
                  </a:lnTo>
                  <a:close/>
                </a:path>
              </a:pathLst>
            </a:custGeom>
            <a:solidFill>
              <a:srgbClr val="FFC000"/>
            </a:solidFill>
          </p:spPr>
          <p:txBody>
            <a:bodyPr wrap="square" lIns="0" tIns="0" rIns="0" bIns="0" rtlCol="0"/>
            <a:lstStyle/>
            <a:p>
              <a:endParaRPr/>
            </a:p>
          </p:txBody>
        </p:sp>
        <p:sp>
          <p:nvSpPr>
            <p:cNvPr id="324" name="object 142">
              <a:extLst>
                <a:ext uri="{FF2B5EF4-FFF2-40B4-BE49-F238E27FC236}">
                  <a16:creationId xmlns:a16="http://schemas.microsoft.com/office/drawing/2014/main" id="{F476BCFF-4AD4-4C56-A76C-056CF20C39C7}"/>
                </a:ext>
              </a:extLst>
            </p:cNvPr>
            <p:cNvSpPr/>
            <p:nvPr/>
          </p:nvSpPr>
          <p:spPr>
            <a:xfrm>
              <a:off x="7776972" y="4654296"/>
              <a:ext cx="170815" cy="137160"/>
            </a:xfrm>
            <a:custGeom>
              <a:avLst/>
              <a:gdLst/>
              <a:ahLst/>
              <a:cxnLst/>
              <a:rect l="l" t="t" r="r" b="b"/>
              <a:pathLst>
                <a:path w="170815" h="137160">
                  <a:moveTo>
                    <a:pt x="170688" y="0"/>
                  </a:moveTo>
                  <a:lnTo>
                    <a:pt x="0" y="0"/>
                  </a:lnTo>
                  <a:lnTo>
                    <a:pt x="0" y="137159"/>
                  </a:lnTo>
                  <a:lnTo>
                    <a:pt x="170688" y="137159"/>
                  </a:lnTo>
                  <a:lnTo>
                    <a:pt x="170688" y="0"/>
                  </a:lnTo>
                  <a:close/>
                </a:path>
              </a:pathLst>
            </a:custGeom>
            <a:solidFill>
              <a:srgbClr val="FFC000"/>
            </a:solidFill>
          </p:spPr>
          <p:txBody>
            <a:bodyPr wrap="square" lIns="0" tIns="0" rIns="0" bIns="0" rtlCol="0"/>
            <a:lstStyle/>
            <a:p>
              <a:endParaRPr/>
            </a:p>
          </p:txBody>
        </p:sp>
        <p:sp>
          <p:nvSpPr>
            <p:cNvPr id="325" name="object 143">
              <a:extLst>
                <a:ext uri="{FF2B5EF4-FFF2-40B4-BE49-F238E27FC236}">
                  <a16:creationId xmlns:a16="http://schemas.microsoft.com/office/drawing/2014/main" id="{715DE355-FF13-4A9C-AC03-9ED8FE691527}"/>
                </a:ext>
              </a:extLst>
            </p:cNvPr>
            <p:cNvSpPr/>
            <p:nvPr/>
          </p:nvSpPr>
          <p:spPr>
            <a:xfrm>
              <a:off x="8865108" y="4623815"/>
              <a:ext cx="170815" cy="74930"/>
            </a:xfrm>
            <a:custGeom>
              <a:avLst/>
              <a:gdLst/>
              <a:ahLst/>
              <a:cxnLst/>
              <a:rect l="l" t="t" r="r" b="b"/>
              <a:pathLst>
                <a:path w="170815" h="74929">
                  <a:moveTo>
                    <a:pt x="170688" y="0"/>
                  </a:moveTo>
                  <a:lnTo>
                    <a:pt x="0" y="0"/>
                  </a:lnTo>
                  <a:lnTo>
                    <a:pt x="0" y="74675"/>
                  </a:lnTo>
                  <a:lnTo>
                    <a:pt x="170688" y="74675"/>
                  </a:lnTo>
                  <a:lnTo>
                    <a:pt x="170688" y="0"/>
                  </a:lnTo>
                  <a:close/>
                </a:path>
              </a:pathLst>
            </a:custGeom>
            <a:solidFill>
              <a:srgbClr val="FFC000"/>
            </a:solidFill>
          </p:spPr>
          <p:txBody>
            <a:bodyPr wrap="square" lIns="0" tIns="0" rIns="0" bIns="0" rtlCol="0"/>
            <a:lstStyle/>
            <a:p>
              <a:endParaRPr/>
            </a:p>
          </p:txBody>
        </p:sp>
        <p:sp>
          <p:nvSpPr>
            <p:cNvPr id="326" name="object 144">
              <a:extLst>
                <a:ext uri="{FF2B5EF4-FFF2-40B4-BE49-F238E27FC236}">
                  <a16:creationId xmlns:a16="http://schemas.microsoft.com/office/drawing/2014/main" id="{B97C3C2B-7AA6-43F7-8945-386BF2AEADDA}"/>
                </a:ext>
              </a:extLst>
            </p:cNvPr>
            <p:cNvSpPr/>
            <p:nvPr/>
          </p:nvSpPr>
          <p:spPr>
            <a:xfrm>
              <a:off x="9409177" y="4184903"/>
              <a:ext cx="170815" cy="137160"/>
            </a:xfrm>
            <a:custGeom>
              <a:avLst/>
              <a:gdLst/>
              <a:ahLst/>
              <a:cxnLst/>
              <a:rect l="l" t="t" r="r" b="b"/>
              <a:pathLst>
                <a:path w="170815" h="137160">
                  <a:moveTo>
                    <a:pt x="170688" y="0"/>
                  </a:moveTo>
                  <a:lnTo>
                    <a:pt x="0" y="0"/>
                  </a:lnTo>
                  <a:lnTo>
                    <a:pt x="0" y="137160"/>
                  </a:lnTo>
                  <a:lnTo>
                    <a:pt x="170688" y="137160"/>
                  </a:lnTo>
                  <a:lnTo>
                    <a:pt x="170688" y="0"/>
                  </a:lnTo>
                  <a:close/>
                </a:path>
              </a:pathLst>
            </a:custGeom>
            <a:solidFill>
              <a:srgbClr val="FFC000"/>
            </a:solidFill>
          </p:spPr>
          <p:txBody>
            <a:bodyPr wrap="square" lIns="0" tIns="0" rIns="0" bIns="0" rtlCol="0"/>
            <a:lstStyle/>
            <a:p>
              <a:endParaRPr/>
            </a:p>
          </p:txBody>
        </p:sp>
        <p:sp>
          <p:nvSpPr>
            <p:cNvPr id="327" name="object 145">
              <a:extLst>
                <a:ext uri="{FF2B5EF4-FFF2-40B4-BE49-F238E27FC236}">
                  <a16:creationId xmlns:a16="http://schemas.microsoft.com/office/drawing/2014/main" id="{88BBED10-AAB0-4DF6-9A21-C49704F65A62}"/>
                </a:ext>
              </a:extLst>
            </p:cNvPr>
            <p:cNvSpPr/>
            <p:nvPr/>
          </p:nvSpPr>
          <p:spPr>
            <a:xfrm>
              <a:off x="1790701" y="4660392"/>
              <a:ext cx="170815" cy="1905"/>
            </a:xfrm>
            <a:custGeom>
              <a:avLst/>
              <a:gdLst/>
              <a:ahLst/>
              <a:cxnLst/>
              <a:rect l="l" t="t" r="r" b="b"/>
              <a:pathLst>
                <a:path w="170815" h="1904">
                  <a:moveTo>
                    <a:pt x="170687" y="0"/>
                  </a:moveTo>
                  <a:lnTo>
                    <a:pt x="0" y="0"/>
                  </a:lnTo>
                  <a:lnTo>
                    <a:pt x="0" y="1523"/>
                  </a:lnTo>
                  <a:lnTo>
                    <a:pt x="170687" y="1523"/>
                  </a:lnTo>
                  <a:lnTo>
                    <a:pt x="170687" y="0"/>
                  </a:lnTo>
                  <a:close/>
                </a:path>
              </a:pathLst>
            </a:custGeom>
            <a:solidFill>
              <a:srgbClr val="6FAC46"/>
            </a:solidFill>
          </p:spPr>
          <p:txBody>
            <a:bodyPr wrap="square" lIns="0" tIns="0" rIns="0" bIns="0" rtlCol="0"/>
            <a:lstStyle/>
            <a:p>
              <a:endParaRPr/>
            </a:p>
          </p:txBody>
        </p:sp>
        <p:sp>
          <p:nvSpPr>
            <p:cNvPr id="328" name="object 146">
              <a:extLst>
                <a:ext uri="{FF2B5EF4-FFF2-40B4-BE49-F238E27FC236}">
                  <a16:creationId xmlns:a16="http://schemas.microsoft.com/office/drawing/2014/main" id="{0DED7206-7406-4D79-810E-7B10395504DD}"/>
                </a:ext>
              </a:extLst>
            </p:cNvPr>
            <p:cNvSpPr/>
            <p:nvPr/>
          </p:nvSpPr>
          <p:spPr>
            <a:xfrm>
              <a:off x="2334768" y="4725924"/>
              <a:ext cx="170815" cy="3175"/>
            </a:xfrm>
            <a:custGeom>
              <a:avLst/>
              <a:gdLst/>
              <a:ahLst/>
              <a:cxnLst/>
              <a:rect l="l" t="t" r="r" b="b"/>
              <a:pathLst>
                <a:path w="170815" h="3175">
                  <a:moveTo>
                    <a:pt x="170687" y="0"/>
                  </a:moveTo>
                  <a:lnTo>
                    <a:pt x="0" y="0"/>
                  </a:lnTo>
                  <a:lnTo>
                    <a:pt x="0" y="3048"/>
                  </a:lnTo>
                  <a:lnTo>
                    <a:pt x="170687" y="3048"/>
                  </a:lnTo>
                  <a:lnTo>
                    <a:pt x="170687" y="0"/>
                  </a:lnTo>
                  <a:close/>
                </a:path>
              </a:pathLst>
            </a:custGeom>
            <a:solidFill>
              <a:srgbClr val="6FAC46"/>
            </a:solidFill>
          </p:spPr>
          <p:txBody>
            <a:bodyPr wrap="square" lIns="0" tIns="0" rIns="0" bIns="0" rtlCol="0"/>
            <a:lstStyle/>
            <a:p>
              <a:endParaRPr/>
            </a:p>
          </p:txBody>
        </p:sp>
        <p:sp>
          <p:nvSpPr>
            <p:cNvPr id="329" name="object 147">
              <a:extLst>
                <a:ext uri="{FF2B5EF4-FFF2-40B4-BE49-F238E27FC236}">
                  <a16:creationId xmlns:a16="http://schemas.microsoft.com/office/drawing/2014/main" id="{71F24DDE-BFDC-4E21-9B79-1A79C0876A3C}"/>
                </a:ext>
              </a:extLst>
            </p:cNvPr>
            <p:cNvSpPr/>
            <p:nvPr/>
          </p:nvSpPr>
          <p:spPr>
            <a:xfrm>
              <a:off x="2878836" y="4698492"/>
              <a:ext cx="170815" cy="47625"/>
            </a:xfrm>
            <a:custGeom>
              <a:avLst/>
              <a:gdLst/>
              <a:ahLst/>
              <a:cxnLst/>
              <a:rect l="l" t="t" r="r" b="b"/>
              <a:pathLst>
                <a:path w="170814" h="47625">
                  <a:moveTo>
                    <a:pt x="170687" y="0"/>
                  </a:moveTo>
                  <a:lnTo>
                    <a:pt x="0" y="0"/>
                  </a:lnTo>
                  <a:lnTo>
                    <a:pt x="0" y="47243"/>
                  </a:lnTo>
                  <a:lnTo>
                    <a:pt x="170687" y="47243"/>
                  </a:lnTo>
                  <a:lnTo>
                    <a:pt x="170687" y="0"/>
                  </a:lnTo>
                  <a:close/>
                </a:path>
              </a:pathLst>
            </a:custGeom>
            <a:solidFill>
              <a:srgbClr val="6FAC46"/>
            </a:solidFill>
          </p:spPr>
          <p:txBody>
            <a:bodyPr wrap="square" lIns="0" tIns="0" rIns="0" bIns="0" rtlCol="0"/>
            <a:lstStyle/>
            <a:p>
              <a:endParaRPr/>
            </a:p>
          </p:txBody>
        </p:sp>
        <p:sp>
          <p:nvSpPr>
            <p:cNvPr id="330" name="object 148">
              <a:extLst>
                <a:ext uri="{FF2B5EF4-FFF2-40B4-BE49-F238E27FC236}">
                  <a16:creationId xmlns:a16="http://schemas.microsoft.com/office/drawing/2014/main" id="{4D65602D-3297-49F4-999E-6725DC893972}"/>
                </a:ext>
              </a:extLst>
            </p:cNvPr>
            <p:cNvSpPr/>
            <p:nvPr/>
          </p:nvSpPr>
          <p:spPr>
            <a:xfrm>
              <a:off x="3966973" y="4395215"/>
              <a:ext cx="170815" cy="189230"/>
            </a:xfrm>
            <a:custGeom>
              <a:avLst/>
              <a:gdLst/>
              <a:ahLst/>
              <a:cxnLst/>
              <a:rect l="l" t="t" r="r" b="b"/>
              <a:pathLst>
                <a:path w="170814" h="189229">
                  <a:moveTo>
                    <a:pt x="170687" y="0"/>
                  </a:moveTo>
                  <a:lnTo>
                    <a:pt x="0" y="0"/>
                  </a:lnTo>
                  <a:lnTo>
                    <a:pt x="0" y="188975"/>
                  </a:lnTo>
                  <a:lnTo>
                    <a:pt x="170687" y="188975"/>
                  </a:lnTo>
                  <a:lnTo>
                    <a:pt x="170687" y="0"/>
                  </a:lnTo>
                  <a:close/>
                </a:path>
              </a:pathLst>
            </a:custGeom>
            <a:solidFill>
              <a:srgbClr val="6FAC46"/>
            </a:solidFill>
          </p:spPr>
          <p:txBody>
            <a:bodyPr wrap="square" lIns="0" tIns="0" rIns="0" bIns="0" rtlCol="0"/>
            <a:lstStyle/>
            <a:p>
              <a:endParaRPr/>
            </a:p>
          </p:txBody>
        </p:sp>
        <p:sp>
          <p:nvSpPr>
            <p:cNvPr id="331" name="object 149">
              <a:extLst>
                <a:ext uri="{FF2B5EF4-FFF2-40B4-BE49-F238E27FC236}">
                  <a16:creationId xmlns:a16="http://schemas.microsoft.com/office/drawing/2014/main" id="{3E983DDC-0E6C-46B9-BBA2-60C0202106DF}"/>
                </a:ext>
              </a:extLst>
            </p:cNvPr>
            <p:cNvSpPr/>
            <p:nvPr/>
          </p:nvSpPr>
          <p:spPr>
            <a:xfrm>
              <a:off x="4511041" y="4020311"/>
              <a:ext cx="170815" cy="327660"/>
            </a:xfrm>
            <a:custGeom>
              <a:avLst/>
              <a:gdLst/>
              <a:ahLst/>
              <a:cxnLst/>
              <a:rect l="l" t="t" r="r" b="b"/>
              <a:pathLst>
                <a:path w="170814" h="327660">
                  <a:moveTo>
                    <a:pt x="170687" y="0"/>
                  </a:moveTo>
                  <a:lnTo>
                    <a:pt x="0" y="0"/>
                  </a:lnTo>
                  <a:lnTo>
                    <a:pt x="0" y="327660"/>
                  </a:lnTo>
                  <a:lnTo>
                    <a:pt x="170687" y="327660"/>
                  </a:lnTo>
                  <a:lnTo>
                    <a:pt x="170687" y="0"/>
                  </a:lnTo>
                  <a:close/>
                </a:path>
              </a:pathLst>
            </a:custGeom>
            <a:solidFill>
              <a:srgbClr val="6FAC46"/>
            </a:solidFill>
          </p:spPr>
          <p:txBody>
            <a:bodyPr wrap="square" lIns="0" tIns="0" rIns="0" bIns="0" rtlCol="0"/>
            <a:lstStyle/>
            <a:p>
              <a:endParaRPr/>
            </a:p>
          </p:txBody>
        </p:sp>
        <p:sp>
          <p:nvSpPr>
            <p:cNvPr id="332" name="object 150">
              <a:extLst>
                <a:ext uri="{FF2B5EF4-FFF2-40B4-BE49-F238E27FC236}">
                  <a16:creationId xmlns:a16="http://schemas.microsoft.com/office/drawing/2014/main" id="{BFCDF94B-3B5E-41EE-83AC-D416C66963DC}"/>
                </a:ext>
              </a:extLst>
            </p:cNvPr>
            <p:cNvSpPr/>
            <p:nvPr/>
          </p:nvSpPr>
          <p:spPr>
            <a:xfrm>
              <a:off x="5055109" y="4648200"/>
              <a:ext cx="170815" cy="32384"/>
            </a:xfrm>
            <a:custGeom>
              <a:avLst/>
              <a:gdLst/>
              <a:ahLst/>
              <a:cxnLst/>
              <a:rect l="l" t="t" r="r" b="b"/>
              <a:pathLst>
                <a:path w="170814" h="32385">
                  <a:moveTo>
                    <a:pt x="170687" y="0"/>
                  </a:moveTo>
                  <a:lnTo>
                    <a:pt x="0" y="0"/>
                  </a:lnTo>
                  <a:lnTo>
                    <a:pt x="0" y="32004"/>
                  </a:lnTo>
                  <a:lnTo>
                    <a:pt x="170687" y="32004"/>
                  </a:lnTo>
                  <a:lnTo>
                    <a:pt x="170687" y="0"/>
                  </a:lnTo>
                  <a:close/>
                </a:path>
              </a:pathLst>
            </a:custGeom>
            <a:solidFill>
              <a:srgbClr val="6FAC46"/>
            </a:solidFill>
          </p:spPr>
          <p:txBody>
            <a:bodyPr wrap="square" lIns="0" tIns="0" rIns="0" bIns="0" rtlCol="0"/>
            <a:lstStyle/>
            <a:p>
              <a:endParaRPr/>
            </a:p>
          </p:txBody>
        </p:sp>
        <p:sp>
          <p:nvSpPr>
            <p:cNvPr id="333" name="object 151">
              <a:extLst>
                <a:ext uri="{FF2B5EF4-FFF2-40B4-BE49-F238E27FC236}">
                  <a16:creationId xmlns:a16="http://schemas.microsoft.com/office/drawing/2014/main" id="{F64D5003-2910-4453-8236-A5DCD7AC0D2E}"/>
                </a:ext>
              </a:extLst>
            </p:cNvPr>
            <p:cNvSpPr/>
            <p:nvPr/>
          </p:nvSpPr>
          <p:spPr>
            <a:xfrm>
              <a:off x="5599177" y="4471415"/>
              <a:ext cx="170815" cy="21590"/>
            </a:xfrm>
            <a:custGeom>
              <a:avLst/>
              <a:gdLst/>
              <a:ahLst/>
              <a:cxnLst/>
              <a:rect l="l" t="t" r="r" b="b"/>
              <a:pathLst>
                <a:path w="170814" h="21589">
                  <a:moveTo>
                    <a:pt x="170687" y="0"/>
                  </a:moveTo>
                  <a:lnTo>
                    <a:pt x="0" y="0"/>
                  </a:lnTo>
                  <a:lnTo>
                    <a:pt x="0" y="21335"/>
                  </a:lnTo>
                  <a:lnTo>
                    <a:pt x="170687" y="21335"/>
                  </a:lnTo>
                  <a:lnTo>
                    <a:pt x="170687" y="0"/>
                  </a:lnTo>
                  <a:close/>
                </a:path>
              </a:pathLst>
            </a:custGeom>
            <a:solidFill>
              <a:srgbClr val="6FAC46"/>
            </a:solidFill>
          </p:spPr>
          <p:txBody>
            <a:bodyPr wrap="square" lIns="0" tIns="0" rIns="0" bIns="0" rtlCol="0"/>
            <a:lstStyle/>
            <a:p>
              <a:endParaRPr/>
            </a:p>
          </p:txBody>
        </p:sp>
        <p:sp>
          <p:nvSpPr>
            <p:cNvPr id="334" name="object 152">
              <a:extLst>
                <a:ext uri="{FF2B5EF4-FFF2-40B4-BE49-F238E27FC236}">
                  <a16:creationId xmlns:a16="http://schemas.microsoft.com/office/drawing/2014/main" id="{7EDAB370-A818-4BAD-BA16-CA6896307A7E}"/>
                </a:ext>
              </a:extLst>
            </p:cNvPr>
            <p:cNvSpPr/>
            <p:nvPr/>
          </p:nvSpPr>
          <p:spPr>
            <a:xfrm>
              <a:off x="6143245" y="4195571"/>
              <a:ext cx="170815" cy="119380"/>
            </a:xfrm>
            <a:custGeom>
              <a:avLst/>
              <a:gdLst/>
              <a:ahLst/>
              <a:cxnLst/>
              <a:rect l="l" t="t" r="r" b="b"/>
              <a:pathLst>
                <a:path w="170814" h="119379">
                  <a:moveTo>
                    <a:pt x="170687" y="0"/>
                  </a:moveTo>
                  <a:lnTo>
                    <a:pt x="0" y="0"/>
                  </a:lnTo>
                  <a:lnTo>
                    <a:pt x="0" y="118872"/>
                  </a:lnTo>
                  <a:lnTo>
                    <a:pt x="170687" y="118872"/>
                  </a:lnTo>
                  <a:lnTo>
                    <a:pt x="170687" y="0"/>
                  </a:lnTo>
                  <a:close/>
                </a:path>
              </a:pathLst>
            </a:custGeom>
            <a:solidFill>
              <a:srgbClr val="6FAC46"/>
            </a:solidFill>
          </p:spPr>
          <p:txBody>
            <a:bodyPr wrap="square" lIns="0" tIns="0" rIns="0" bIns="0" rtlCol="0"/>
            <a:lstStyle/>
            <a:p>
              <a:endParaRPr/>
            </a:p>
          </p:txBody>
        </p:sp>
        <p:sp>
          <p:nvSpPr>
            <p:cNvPr id="335" name="object 153">
              <a:extLst>
                <a:ext uri="{FF2B5EF4-FFF2-40B4-BE49-F238E27FC236}">
                  <a16:creationId xmlns:a16="http://schemas.microsoft.com/office/drawing/2014/main" id="{92DA5EA0-E756-47B3-B0FB-B4E1B46451DC}"/>
                </a:ext>
              </a:extLst>
            </p:cNvPr>
            <p:cNvSpPr/>
            <p:nvPr/>
          </p:nvSpPr>
          <p:spPr>
            <a:xfrm>
              <a:off x="6687312" y="4718303"/>
              <a:ext cx="170815" cy="83820"/>
            </a:xfrm>
            <a:custGeom>
              <a:avLst/>
              <a:gdLst/>
              <a:ahLst/>
              <a:cxnLst/>
              <a:rect l="l" t="t" r="r" b="b"/>
              <a:pathLst>
                <a:path w="170814" h="83820">
                  <a:moveTo>
                    <a:pt x="170687" y="0"/>
                  </a:moveTo>
                  <a:lnTo>
                    <a:pt x="0" y="0"/>
                  </a:lnTo>
                  <a:lnTo>
                    <a:pt x="0" y="83820"/>
                  </a:lnTo>
                  <a:lnTo>
                    <a:pt x="170687" y="83820"/>
                  </a:lnTo>
                  <a:lnTo>
                    <a:pt x="170687" y="0"/>
                  </a:lnTo>
                  <a:close/>
                </a:path>
              </a:pathLst>
            </a:custGeom>
            <a:solidFill>
              <a:srgbClr val="6FAC46"/>
            </a:solidFill>
          </p:spPr>
          <p:txBody>
            <a:bodyPr wrap="square" lIns="0" tIns="0" rIns="0" bIns="0" rtlCol="0"/>
            <a:lstStyle/>
            <a:p>
              <a:endParaRPr/>
            </a:p>
          </p:txBody>
        </p:sp>
        <p:sp>
          <p:nvSpPr>
            <p:cNvPr id="336" name="object 154">
              <a:extLst>
                <a:ext uri="{FF2B5EF4-FFF2-40B4-BE49-F238E27FC236}">
                  <a16:creationId xmlns:a16="http://schemas.microsoft.com/office/drawing/2014/main" id="{A29A079C-0D69-47E5-9172-F10688A5F5BB}"/>
                </a:ext>
              </a:extLst>
            </p:cNvPr>
            <p:cNvSpPr/>
            <p:nvPr/>
          </p:nvSpPr>
          <p:spPr>
            <a:xfrm>
              <a:off x="7232904" y="4506467"/>
              <a:ext cx="170815" cy="213360"/>
            </a:xfrm>
            <a:custGeom>
              <a:avLst/>
              <a:gdLst/>
              <a:ahLst/>
              <a:cxnLst/>
              <a:rect l="l" t="t" r="r" b="b"/>
              <a:pathLst>
                <a:path w="170814" h="213360">
                  <a:moveTo>
                    <a:pt x="170687" y="0"/>
                  </a:moveTo>
                  <a:lnTo>
                    <a:pt x="0" y="0"/>
                  </a:lnTo>
                  <a:lnTo>
                    <a:pt x="0" y="213359"/>
                  </a:lnTo>
                  <a:lnTo>
                    <a:pt x="170687" y="213359"/>
                  </a:lnTo>
                  <a:lnTo>
                    <a:pt x="170687" y="0"/>
                  </a:lnTo>
                  <a:close/>
                </a:path>
              </a:pathLst>
            </a:custGeom>
            <a:solidFill>
              <a:srgbClr val="6FAC46"/>
            </a:solidFill>
          </p:spPr>
          <p:txBody>
            <a:bodyPr wrap="square" lIns="0" tIns="0" rIns="0" bIns="0" rtlCol="0"/>
            <a:lstStyle/>
            <a:p>
              <a:endParaRPr/>
            </a:p>
          </p:txBody>
        </p:sp>
        <p:sp>
          <p:nvSpPr>
            <p:cNvPr id="337" name="object 155">
              <a:extLst>
                <a:ext uri="{FF2B5EF4-FFF2-40B4-BE49-F238E27FC236}">
                  <a16:creationId xmlns:a16="http://schemas.microsoft.com/office/drawing/2014/main" id="{5E7D657A-2BB5-4AEE-B149-FCB07369523E}"/>
                </a:ext>
              </a:extLst>
            </p:cNvPr>
            <p:cNvSpPr/>
            <p:nvPr/>
          </p:nvSpPr>
          <p:spPr>
            <a:xfrm>
              <a:off x="7776972" y="4636009"/>
              <a:ext cx="170815" cy="18415"/>
            </a:xfrm>
            <a:custGeom>
              <a:avLst/>
              <a:gdLst/>
              <a:ahLst/>
              <a:cxnLst/>
              <a:rect l="l" t="t" r="r" b="b"/>
              <a:pathLst>
                <a:path w="170815" h="18414">
                  <a:moveTo>
                    <a:pt x="170688" y="0"/>
                  </a:moveTo>
                  <a:lnTo>
                    <a:pt x="0" y="0"/>
                  </a:lnTo>
                  <a:lnTo>
                    <a:pt x="0" y="18288"/>
                  </a:lnTo>
                  <a:lnTo>
                    <a:pt x="170688" y="18288"/>
                  </a:lnTo>
                  <a:lnTo>
                    <a:pt x="170688" y="0"/>
                  </a:lnTo>
                  <a:close/>
                </a:path>
              </a:pathLst>
            </a:custGeom>
            <a:solidFill>
              <a:srgbClr val="6FAC46"/>
            </a:solidFill>
          </p:spPr>
          <p:txBody>
            <a:bodyPr wrap="square" lIns="0" tIns="0" rIns="0" bIns="0" rtlCol="0"/>
            <a:lstStyle/>
            <a:p>
              <a:endParaRPr/>
            </a:p>
          </p:txBody>
        </p:sp>
        <p:sp>
          <p:nvSpPr>
            <p:cNvPr id="338" name="object 156">
              <a:extLst>
                <a:ext uri="{FF2B5EF4-FFF2-40B4-BE49-F238E27FC236}">
                  <a16:creationId xmlns:a16="http://schemas.microsoft.com/office/drawing/2014/main" id="{036E094F-1175-4524-9834-B14034E8B78F}"/>
                </a:ext>
              </a:extLst>
            </p:cNvPr>
            <p:cNvSpPr/>
            <p:nvPr/>
          </p:nvSpPr>
          <p:spPr>
            <a:xfrm>
              <a:off x="8321041" y="4027933"/>
              <a:ext cx="170815" cy="62865"/>
            </a:xfrm>
            <a:custGeom>
              <a:avLst/>
              <a:gdLst/>
              <a:ahLst/>
              <a:cxnLst/>
              <a:rect l="l" t="t" r="r" b="b"/>
              <a:pathLst>
                <a:path w="170815" h="62864">
                  <a:moveTo>
                    <a:pt x="170688" y="0"/>
                  </a:moveTo>
                  <a:lnTo>
                    <a:pt x="0" y="0"/>
                  </a:lnTo>
                  <a:lnTo>
                    <a:pt x="0" y="62484"/>
                  </a:lnTo>
                  <a:lnTo>
                    <a:pt x="170688" y="62484"/>
                  </a:lnTo>
                  <a:lnTo>
                    <a:pt x="170688" y="0"/>
                  </a:lnTo>
                  <a:close/>
                </a:path>
              </a:pathLst>
            </a:custGeom>
            <a:solidFill>
              <a:srgbClr val="6FAC46"/>
            </a:solidFill>
          </p:spPr>
          <p:txBody>
            <a:bodyPr wrap="square" lIns="0" tIns="0" rIns="0" bIns="0" rtlCol="0"/>
            <a:lstStyle/>
            <a:p>
              <a:endParaRPr/>
            </a:p>
          </p:txBody>
        </p:sp>
        <p:sp>
          <p:nvSpPr>
            <p:cNvPr id="339" name="object 157">
              <a:extLst>
                <a:ext uri="{FF2B5EF4-FFF2-40B4-BE49-F238E27FC236}">
                  <a16:creationId xmlns:a16="http://schemas.microsoft.com/office/drawing/2014/main" id="{0C64F73D-A845-47DB-B827-64B65DB0D5C9}"/>
                </a:ext>
              </a:extLst>
            </p:cNvPr>
            <p:cNvSpPr/>
            <p:nvPr/>
          </p:nvSpPr>
          <p:spPr>
            <a:xfrm>
              <a:off x="8865108" y="4622292"/>
              <a:ext cx="170815" cy="1905"/>
            </a:xfrm>
            <a:custGeom>
              <a:avLst/>
              <a:gdLst/>
              <a:ahLst/>
              <a:cxnLst/>
              <a:rect l="l" t="t" r="r" b="b"/>
              <a:pathLst>
                <a:path w="170815" h="1904">
                  <a:moveTo>
                    <a:pt x="170688" y="0"/>
                  </a:moveTo>
                  <a:lnTo>
                    <a:pt x="0" y="0"/>
                  </a:lnTo>
                  <a:lnTo>
                    <a:pt x="0" y="1523"/>
                  </a:lnTo>
                  <a:lnTo>
                    <a:pt x="170688" y="1523"/>
                  </a:lnTo>
                  <a:lnTo>
                    <a:pt x="170688" y="0"/>
                  </a:lnTo>
                  <a:close/>
                </a:path>
              </a:pathLst>
            </a:custGeom>
            <a:solidFill>
              <a:srgbClr val="6FAC46"/>
            </a:solidFill>
          </p:spPr>
          <p:txBody>
            <a:bodyPr wrap="square" lIns="0" tIns="0" rIns="0" bIns="0" rtlCol="0"/>
            <a:lstStyle/>
            <a:p>
              <a:endParaRPr/>
            </a:p>
          </p:txBody>
        </p:sp>
        <p:sp>
          <p:nvSpPr>
            <p:cNvPr id="340" name="object 158">
              <a:extLst>
                <a:ext uri="{FF2B5EF4-FFF2-40B4-BE49-F238E27FC236}">
                  <a16:creationId xmlns:a16="http://schemas.microsoft.com/office/drawing/2014/main" id="{DE48AFFB-ACC8-4CBC-9352-6D52FA063B22}"/>
                </a:ext>
              </a:extLst>
            </p:cNvPr>
            <p:cNvSpPr/>
            <p:nvPr/>
          </p:nvSpPr>
          <p:spPr>
            <a:xfrm>
              <a:off x="9409177" y="4183380"/>
              <a:ext cx="170815" cy="1905"/>
            </a:xfrm>
            <a:custGeom>
              <a:avLst/>
              <a:gdLst/>
              <a:ahLst/>
              <a:cxnLst/>
              <a:rect l="l" t="t" r="r" b="b"/>
              <a:pathLst>
                <a:path w="170815" h="1904">
                  <a:moveTo>
                    <a:pt x="170688" y="0"/>
                  </a:moveTo>
                  <a:lnTo>
                    <a:pt x="0" y="0"/>
                  </a:lnTo>
                  <a:lnTo>
                    <a:pt x="0" y="1524"/>
                  </a:lnTo>
                  <a:lnTo>
                    <a:pt x="170688" y="1524"/>
                  </a:lnTo>
                  <a:lnTo>
                    <a:pt x="170688" y="0"/>
                  </a:lnTo>
                  <a:close/>
                </a:path>
              </a:pathLst>
            </a:custGeom>
            <a:solidFill>
              <a:srgbClr val="6FAC46"/>
            </a:solidFill>
          </p:spPr>
          <p:txBody>
            <a:bodyPr wrap="square" lIns="0" tIns="0" rIns="0" bIns="0" rtlCol="0"/>
            <a:lstStyle/>
            <a:p>
              <a:endParaRPr/>
            </a:p>
          </p:txBody>
        </p:sp>
        <p:sp>
          <p:nvSpPr>
            <p:cNvPr id="341" name="object 159">
              <a:extLst>
                <a:ext uri="{FF2B5EF4-FFF2-40B4-BE49-F238E27FC236}">
                  <a16:creationId xmlns:a16="http://schemas.microsoft.com/office/drawing/2014/main" id="{D4818E68-933A-4D0B-A581-C3D61B8A3C1C}"/>
                </a:ext>
              </a:extLst>
            </p:cNvPr>
            <p:cNvSpPr txBox="1"/>
            <p:nvPr/>
          </p:nvSpPr>
          <p:spPr>
            <a:xfrm>
              <a:off x="3950509" y="4847866"/>
              <a:ext cx="215900"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10.0</a:t>
              </a:r>
              <a:endParaRPr sz="900">
                <a:latin typeface="Calibri"/>
                <a:cs typeface="Calibri"/>
              </a:endParaRPr>
            </a:p>
          </p:txBody>
        </p:sp>
        <p:sp>
          <p:nvSpPr>
            <p:cNvPr id="342" name="object 160">
              <a:extLst>
                <a:ext uri="{FF2B5EF4-FFF2-40B4-BE49-F238E27FC236}">
                  <a16:creationId xmlns:a16="http://schemas.microsoft.com/office/drawing/2014/main" id="{E6897357-1DBC-4476-8E27-C88FA841FBE4}"/>
                </a:ext>
              </a:extLst>
            </p:cNvPr>
            <p:cNvSpPr txBox="1"/>
            <p:nvPr/>
          </p:nvSpPr>
          <p:spPr>
            <a:xfrm>
              <a:off x="4494691" y="4801231"/>
              <a:ext cx="215900"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12.5</a:t>
              </a:r>
              <a:endParaRPr sz="900">
                <a:latin typeface="Calibri"/>
                <a:cs typeface="Calibri"/>
              </a:endParaRPr>
            </a:p>
          </p:txBody>
        </p:sp>
        <p:sp>
          <p:nvSpPr>
            <p:cNvPr id="343" name="object 161">
              <a:extLst>
                <a:ext uri="{FF2B5EF4-FFF2-40B4-BE49-F238E27FC236}">
                  <a16:creationId xmlns:a16="http://schemas.microsoft.com/office/drawing/2014/main" id="{E1164121-3B32-405A-9D83-43CDA8DFE958}"/>
                </a:ext>
              </a:extLst>
            </p:cNvPr>
            <p:cNvSpPr txBox="1"/>
            <p:nvPr/>
          </p:nvSpPr>
          <p:spPr>
            <a:xfrm>
              <a:off x="5583170" y="4762484"/>
              <a:ext cx="215900"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14.6</a:t>
              </a:r>
              <a:endParaRPr sz="900">
                <a:latin typeface="Calibri"/>
                <a:cs typeface="Calibri"/>
              </a:endParaRPr>
            </a:p>
          </p:txBody>
        </p:sp>
        <p:sp>
          <p:nvSpPr>
            <p:cNvPr id="344" name="object 162">
              <a:extLst>
                <a:ext uri="{FF2B5EF4-FFF2-40B4-BE49-F238E27FC236}">
                  <a16:creationId xmlns:a16="http://schemas.microsoft.com/office/drawing/2014/main" id="{F31212B1-42FD-4D28-ADA5-800B67D95C2A}"/>
                </a:ext>
              </a:extLst>
            </p:cNvPr>
            <p:cNvSpPr txBox="1"/>
            <p:nvPr/>
          </p:nvSpPr>
          <p:spPr>
            <a:xfrm>
              <a:off x="5067906" y="4873126"/>
              <a:ext cx="1246505" cy="151323"/>
            </a:xfrm>
            <a:prstGeom prst="rect">
              <a:avLst/>
            </a:prstGeom>
          </p:spPr>
          <p:txBody>
            <a:bodyPr vert="horz" wrap="square" lIns="0" tIns="12700" rIns="0" bIns="0" rtlCol="0">
              <a:spAutoFit/>
            </a:bodyPr>
            <a:lstStyle/>
            <a:p>
              <a:pPr>
                <a:spcBef>
                  <a:spcPts val="100"/>
                </a:spcBef>
                <a:tabLst>
                  <a:tab pos="1088390" algn="l"/>
                </a:tabLst>
              </a:pPr>
              <a:r>
                <a:rPr sz="1350" baseline="3086" dirty="0">
                  <a:solidFill>
                    <a:srgbClr val="404040"/>
                  </a:solidFill>
                  <a:latin typeface="Calibri"/>
                  <a:cs typeface="Calibri"/>
                </a:rPr>
                <a:t>8.8	</a:t>
              </a:r>
              <a:r>
                <a:rPr sz="900" dirty="0">
                  <a:solidFill>
                    <a:srgbClr val="404040"/>
                  </a:solidFill>
                  <a:latin typeface="Calibri"/>
                  <a:cs typeface="Calibri"/>
                </a:rPr>
                <a:t>8.6</a:t>
              </a:r>
              <a:endParaRPr sz="900">
                <a:latin typeface="Calibri"/>
                <a:cs typeface="Calibri"/>
              </a:endParaRPr>
            </a:p>
          </p:txBody>
        </p:sp>
        <p:sp>
          <p:nvSpPr>
            <p:cNvPr id="345" name="object 163">
              <a:extLst>
                <a:ext uri="{FF2B5EF4-FFF2-40B4-BE49-F238E27FC236}">
                  <a16:creationId xmlns:a16="http://schemas.microsoft.com/office/drawing/2014/main" id="{964C4854-B94C-44BD-863E-01467F654778}"/>
                </a:ext>
              </a:extLst>
            </p:cNvPr>
            <p:cNvSpPr txBox="1"/>
            <p:nvPr/>
          </p:nvSpPr>
          <p:spPr>
            <a:xfrm>
              <a:off x="7750831" y="4991427"/>
              <a:ext cx="1854200" cy="151323"/>
            </a:xfrm>
            <a:prstGeom prst="rect">
              <a:avLst/>
            </a:prstGeom>
          </p:spPr>
          <p:txBody>
            <a:bodyPr vert="horz" wrap="square" lIns="0" tIns="12700" rIns="0" bIns="0" rtlCol="0">
              <a:spAutoFit/>
            </a:bodyPr>
            <a:lstStyle/>
            <a:p>
              <a:pPr marL="38100">
                <a:spcBef>
                  <a:spcPts val="100"/>
                </a:spcBef>
                <a:tabLst>
                  <a:tab pos="581660" algn="l"/>
                  <a:tab pos="1670050" algn="l"/>
                </a:tabLst>
              </a:pPr>
              <a:r>
                <a:rPr sz="900" dirty="0">
                  <a:solidFill>
                    <a:srgbClr val="404040"/>
                  </a:solidFill>
                  <a:latin typeface="Calibri"/>
                  <a:cs typeface="Calibri"/>
                </a:rPr>
                <a:t>2.1	</a:t>
              </a:r>
              <a:r>
                <a:rPr sz="1350" baseline="6172" dirty="0">
                  <a:solidFill>
                    <a:srgbClr val="404040"/>
                  </a:solidFill>
                  <a:latin typeface="Calibri"/>
                  <a:cs typeface="Calibri"/>
                </a:rPr>
                <a:t>3.0	</a:t>
              </a:r>
              <a:r>
                <a:rPr sz="1350" baseline="3086" dirty="0">
                  <a:solidFill>
                    <a:srgbClr val="404040"/>
                  </a:solidFill>
                  <a:latin typeface="Calibri"/>
                  <a:cs typeface="Calibri"/>
                </a:rPr>
                <a:t>2.4</a:t>
              </a:r>
              <a:endParaRPr sz="1350" baseline="3086">
                <a:latin typeface="Calibri"/>
                <a:cs typeface="Calibri"/>
              </a:endParaRPr>
            </a:p>
          </p:txBody>
        </p:sp>
        <p:sp>
          <p:nvSpPr>
            <p:cNvPr id="346" name="object 164">
              <a:extLst>
                <a:ext uri="{FF2B5EF4-FFF2-40B4-BE49-F238E27FC236}">
                  <a16:creationId xmlns:a16="http://schemas.microsoft.com/office/drawing/2014/main" id="{165C0792-04EB-4E1E-AEA1-A9749751EDDC}"/>
                </a:ext>
              </a:extLst>
            </p:cNvPr>
            <p:cNvSpPr txBox="1"/>
            <p:nvPr/>
          </p:nvSpPr>
          <p:spPr>
            <a:xfrm>
              <a:off x="1802584" y="4914503"/>
              <a:ext cx="158115"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2.3</a:t>
              </a:r>
              <a:endParaRPr sz="900">
                <a:latin typeface="Calibri"/>
                <a:cs typeface="Calibri"/>
              </a:endParaRPr>
            </a:p>
          </p:txBody>
        </p:sp>
        <p:sp>
          <p:nvSpPr>
            <p:cNvPr id="347" name="object 165">
              <a:extLst>
                <a:ext uri="{FF2B5EF4-FFF2-40B4-BE49-F238E27FC236}">
                  <a16:creationId xmlns:a16="http://schemas.microsoft.com/office/drawing/2014/main" id="{18FB550E-1CE9-490A-8BC9-25A57887C0E3}"/>
                </a:ext>
              </a:extLst>
            </p:cNvPr>
            <p:cNvSpPr txBox="1"/>
            <p:nvPr/>
          </p:nvSpPr>
          <p:spPr>
            <a:xfrm>
              <a:off x="2168572" y="4960337"/>
              <a:ext cx="158115"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1.2</a:t>
              </a:r>
              <a:endParaRPr sz="900">
                <a:latin typeface="Calibri"/>
                <a:cs typeface="Calibri"/>
              </a:endParaRPr>
            </a:p>
          </p:txBody>
        </p:sp>
        <p:sp>
          <p:nvSpPr>
            <p:cNvPr id="348" name="object 166">
              <a:extLst>
                <a:ext uri="{FF2B5EF4-FFF2-40B4-BE49-F238E27FC236}">
                  <a16:creationId xmlns:a16="http://schemas.microsoft.com/office/drawing/2014/main" id="{C0C715D6-4646-4F56-BC75-8D0407CFB638}"/>
                </a:ext>
              </a:extLst>
            </p:cNvPr>
            <p:cNvSpPr txBox="1"/>
            <p:nvPr/>
          </p:nvSpPr>
          <p:spPr>
            <a:xfrm>
              <a:off x="4523495" y="4416384"/>
              <a:ext cx="158115"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8.6</a:t>
              </a:r>
              <a:endParaRPr sz="900">
                <a:latin typeface="Calibri"/>
                <a:cs typeface="Calibri"/>
              </a:endParaRPr>
            </a:p>
          </p:txBody>
        </p:sp>
        <p:sp>
          <p:nvSpPr>
            <p:cNvPr id="349" name="object 167">
              <a:extLst>
                <a:ext uri="{FF2B5EF4-FFF2-40B4-BE49-F238E27FC236}">
                  <a16:creationId xmlns:a16="http://schemas.microsoft.com/office/drawing/2014/main" id="{6DBDCB81-423C-4F19-B569-CB791D6BDB4C}"/>
                </a:ext>
              </a:extLst>
            </p:cNvPr>
            <p:cNvSpPr txBox="1"/>
            <p:nvPr/>
          </p:nvSpPr>
          <p:spPr>
            <a:xfrm>
              <a:off x="6127124" y="4470905"/>
              <a:ext cx="215900"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13.4</a:t>
              </a:r>
              <a:endParaRPr sz="900">
                <a:latin typeface="Calibri"/>
                <a:cs typeface="Calibri"/>
              </a:endParaRPr>
            </a:p>
          </p:txBody>
        </p:sp>
        <p:sp>
          <p:nvSpPr>
            <p:cNvPr id="350" name="object 168">
              <a:extLst>
                <a:ext uri="{FF2B5EF4-FFF2-40B4-BE49-F238E27FC236}">
                  <a16:creationId xmlns:a16="http://schemas.microsoft.com/office/drawing/2014/main" id="{55502922-2FD6-4839-9BA2-F4DEC957AC13}"/>
                </a:ext>
              </a:extLst>
            </p:cNvPr>
            <p:cNvSpPr txBox="1"/>
            <p:nvPr/>
          </p:nvSpPr>
          <p:spPr>
            <a:xfrm>
              <a:off x="8332886" y="4844666"/>
              <a:ext cx="158115"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4.2</a:t>
              </a:r>
              <a:endParaRPr sz="900">
                <a:latin typeface="Calibri"/>
                <a:cs typeface="Calibri"/>
              </a:endParaRPr>
            </a:p>
          </p:txBody>
        </p:sp>
        <p:sp>
          <p:nvSpPr>
            <p:cNvPr id="351" name="object 169">
              <a:extLst>
                <a:ext uri="{FF2B5EF4-FFF2-40B4-BE49-F238E27FC236}">
                  <a16:creationId xmlns:a16="http://schemas.microsoft.com/office/drawing/2014/main" id="{977815EF-7762-4C01-9C11-10A28FE1ADBD}"/>
                </a:ext>
              </a:extLst>
            </p:cNvPr>
            <p:cNvSpPr txBox="1"/>
            <p:nvPr/>
          </p:nvSpPr>
          <p:spPr>
            <a:xfrm>
              <a:off x="8686275" y="4953708"/>
              <a:ext cx="374650" cy="151323"/>
            </a:xfrm>
            <a:prstGeom prst="rect">
              <a:avLst/>
            </a:prstGeom>
          </p:spPr>
          <p:txBody>
            <a:bodyPr vert="horz" wrap="square" lIns="0" tIns="12700" rIns="0" bIns="0" rtlCol="0">
              <a:spAutoFit/>
            </a:bodyPr>
            <a:lstStyle/>
            <a:p>
              <a:pPr marL="25400">
                <a:spcBef>
                  <a:spcPts val="100"/>
                </a:spcBef>
              </a:pPr>
              <a:r>
                <a:rPr sz="900" dirty="0">
                  <a:solidFill>
                    <a:srgbClr val="404040"/>
                  </a:solidFill>
                  <a:latin typeface="Calibri"/>
                  <a:cs typeface="Calibri"/>
                </a:rPr>
                <a:t>1.6</a:t>
              </a:r>
              <a:r>
                <a:rPr sz="900" spc="-45" dirty="0">
                  <a:solidFill>
                    <a:srgbClr val="404040"/>
                  </a:solidFill>
                  <a:latin typeface="Calibri"/>
                  <a:cs typeface="Calibri"/>
                </a:rPr>
                <a:t> </a:t>
              </a:r>
              <a:r>
                <a:rPr sz="1350" baseline="-24691" dirty="0">
                  <a:solidFill>
                    <a:srgbClr val="404040"/>
                  </a:solidFill>
                  <a:latin typeface="Calibri"/>
                  <a:cs typeface="Calibri"/>
                </a:rPr>
                <a:t>1.3</a:t>
              </a:r>
              <a:endParaRPr sz="1350" baseline="-24691">
                <a:latin typeface="Calibri"/>
                <a:cs typeface="Calibri"/>
              </a:endParaRPr>
            </a:p>
          </p:txBody>
        </p:sp>
        <p:sp>
          <p:nvSpPr>
            <p:cNvPr id="352" name="object 170">
              <a:extLst>
                <a:ext uri="{FF2B5EF4-FFF2-40B4-BE49-F238E27FC236}">
                  <a16:creationId xmlns:a16="http://schemas.microsoft.com/office/drawing/2014/main" id="{BD3F57E2-A88C-45D9-B43F-DC7F38ECF93A}"/>
                </a:ext>
              </a:extLst>
            </p:cNvPr>
            <p:cNvSpPr txBox="1"/>
            <p:nvPr/>
          </p:nvSpPr>
          <p:spPr>
            <a:xfrm>
              <a:off x="9255858" y="4895186"/>
              <a:ext cx="158115"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2.6</a:t>
              </a:r>
              <a:endParaRPr sz="900">
                <a:latin typeface="Calibri"/>
                <a:cs typeface="Calibri"/>
              </a:endParaRPr>
            </a:p>
          </p:txBody>
        </p:sp>
        <p:sp>
          <p:nvSpPr>
            <p:cNvPr id="353" name="object 171">
              <a:extLst>
                <a:ext uri="{FF2B5EF4-FFF2-40B4-BE49-F238E27FC236}">
                  <a16:creationId xmlns:a16="http://schemas.microsoft.com/office/drawing/2014/main" id="{8BE50B74-F7E6-401A-A2A7-5B0F78A3C965}"/>
                </a:ext>
              </a:extLst>
            </p:cNvPr>
            <p:cNvSpPr txBox="1"/>
            <p:nvPr/>
          </p:nvSpPr>
          <p:spPr>
            <a:xfrm>
              <a:off x="3405983" y="4459589"/>
              <a:ext cx="215900"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14.8</a:t>
              </a:r>
              <a:endParaRPr sz="900">
                <a:latin typeface="Calibri"/>
                <a:cs typeface="Calibri"/>
              </a:endParaRPr>
            </a:p>
          </p:txBody>
        </p:sp>
        <p:sp>
          <p:nvSpPr>
            <p:cNvPr id="354" name="object 172">
              <a:extLst>
                <a:ext uri="{FF2B5EF4-FFF2-40B4-BE49-F238E27FC236}">
                  <a16:creationId xmlns:a16="http://schemas.microsoft.com/office/drawing/2014/main" id="{83E9D062-805E-4B74-B26E-A677E3572707}"/>
                </a:ext>
              </a:extLst>
            </p:cNvPr>
            <p:cNvSpPr txBox="1"/>
            <p:nvPr/>
          </p:nvSpPr>
          <p:spPr>
            <a:xfrm>
              <a:off x="8303852" y="4384837"/>
              <a:ext cx="215900"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21.0</a:t>
              </a:r>
              <a:endParaRPr sz="900">
                <a:latin typeface="Calibri"/>
                <a:cs typeface="Calibri"/>
              </a:endParaRPr>
            </a:p>
          </p:txBody>
        </p:sp>
        <p:sp>
          <p:nvSpPr>
            <p:cNvPr id="355" name="object 173">
              <a:extLst>
                <a:ext uri="{FF2B5EF4-FFF2-40B4-BE49-F238E27FC236}">
                  <a16:creationId xmlns:a16="http://schemas.microsoft.com/office/drawing/2014/main" id="{1620190F-4B0A-4657-8027-BF5979382DB5}"/>
                </a:ext>
              </a:extLst>
            </p:cNvPr>
            <p:cNvSpPr txBox="1"/>
            <p:nvPr/>
          </p:nvSpPr>
          <p:spPr>
            <a:xfrm>
              <a:off x="8877068" y="4767170"/>
              <a:ext cx="158115"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8.6</a:t>
              </a:r>
              <a:endParaRPr sz="900">
                <a:latin typeface="Calibri"/>
                <a:cs typeface="Calibri"/>
              </a:endParaRPr>
            </a:p>
          </p:txBody>
        </p:sp>
        <p:sp>
          <p:nvSpPr>
            <p:cNvPr id="356" name="object 174">
              <a:extLst>
                <a:ext uri="{FF2B5EF4-FFF2-40B4-BE49-F238E27FC236}">
                  <a16:creationId xmlns:a16="http://schemas.microsoft.com/office/drawing/2014/main" id="{EF0C1B47-F1BA-46E1-B392-246BBACE7B60}"/>
                </a:ext>
              </a:extLst>
            </p:cNvPr>
            <p:cNvSpPr txBox="1"/>
            <p:nvPr/>
          </p:nvSpPr>
          <p:spPr>
            <a:xfrm>
              <a:off x="1802355" y="4631038"/>
              <a:ext cx="158115" cy="325120"/>
            </a:xfrm>
            <a:prstGeom prst="rect">
              <a:avLst/>
            </a:prstGeom>
          </p:spPr>
          <p:txBody>
            <a:bodyPr vert="horz" wrap="square" lIns="0" tIns="25400" rIns="0" bIns="0" rtlCol="0">
              <a:spAutoFit/>
            </a:bodyPr>
            <a:lstStyle/>
            <a:p>
              <a:pPr>
                <a:spcBef>
                  <a:spcPts val="200"/>
                </a:spcBef>
              </a:pPr>
              <a:r>
                <a:rPr sz="900" dirty="0">
                  <a:solidFill>
                    <a:srgbClr val="404040"/>
                  </a:solidFill>
                  <a:latin typeface="Calibri"/>
                  <a:cs typeface="Calibri"/>
                </a:rPr>
                <a:t>3.9</a:t>
              </a:r>
              <a:endParaRPr sz="900">
                <a:latin typeface="Calibri"/>
                <a:cs typeface="Calibri"/>
              </a:endParaRPr>
            </a:p>
            <a:p>
              <a:pPr>
                <a:spcBef>
                  <a:spcPts val="100"/>
                </a:spcBef>
              </a:pPr>
              <a:r>
                <a:rPr sz="900" dirty="0">
                  <a:solidFill>
                    <a:srgbClr val="404040"/>
                  </a:solidFill>
                  <a:latin typeface="Calibri"/>
                  <a:cs typeface="Calibri"/>
                </a:rPr>
                <a:t>4.3</a:t>
              </a:r>
              <a:endParaRPr sz="900">
                <a:latin typeface="Calibri"/>
                <a:cs typeface="Calibri"/>
              </a:endParaRPr>
            </a:p>
          </p:txBody>
        </p:sp>
        <p:sp>
          <p:nvSpPr>
            <p:cNvPr id="357" name="object 175">
              <a:extLst>
                <a:ext uri="{FF2B5EF4-FFF2-40B4-BE49-F238E27FC236}">
                  <a16:creationId xmlns:a16="http://schemas.microsoft.com/office/drawing/2014/main" id="{D4053572-9DD5-4C09-8837-99A29D891CB4}"/>
                </a:ext>
              </a:extLst>
            </p:cNvPr>
            <p:cNvSpPr txBox="1"/>
            <p:nvPr/>
          </p:nvSpPr>
          <p:spPr>
            <a:xfrm>
              <a:off x="2724871" y="4680416"/>
              <a:ext cx="158115"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0.6</a:t>
              </a:r>
              <a:endParaRPr sz="900">
                <a:latin typeface="Calibri"/>
                <a:cs typeface="Calibri"/>
              </a:endParaRPr>
            </a:p>
          </p:txBody>
        </p:sp>
        <p:sp>
          <p:nvSpPr>
            <p:cNvPr id="358" name="object 176">
              <a:extLst>
                <a:ext uri="{FF2B5EF4-FFF2-40B4-BE49-F238E27FC236}">
                  <a16:creationId xmlns:a16="http://schemas.microsoft.com/office/drawing/2014/main" id="{7E5EBC48-DAFD-46B7-BB0C-4BFF649F627F}"/>
                </a:ext>
              </a:extLst>
            </p:cNvPr>
            <p:cNvSpPr txBox="1"/>
            <p:nvPr/>
          </p:nvSpPr>
          <p:spPr>
            <a:xfrm>
              <a:off x="8876954" y="4572518"/>
              <a:ext cx="158115"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2.1</a:t>
              </a:r>
              <a:endParaRPr sz="900">
                <a:latin typeface="Calibri"/>
                <a:cs typeface="Calibri"/>
              </a:endParaRPr>
            </a:p>
          </p:txBody>
        </p:sp>
        <p:sp>
          <p:nvSpPr>
            <p:cNvPr id="359" name="object 177">
              <a:extLst>
                <a:ext uri="{FF2B5EF4-FFF2-40B4-BE49-F238E27FC236}">
                  <a16:creationId xmlns:a16="http://schemas.microsoft.com/office/drawing/2014/main" id="{77D57201-1637-43D8-AB43-0F8419E7D1F2}"/>
                </a:ext>
              </a:extLst>
            </p:cNvPr>
            <p:cNvSpPr txBox="1"/>
            <p:nvPr/>
          </p:nvSpPr>
          <p:spPr>
            <a:xfrm>
              <a:off x="2890606" y="4462217"/>
              <a:ext cx="158115" cy="652780"/>
            </a:xfrm>
            <a:prstGeom prst="rect">
              <a:avLst/>
            </a:prstGeom>
          </p:spPr>
          <p:txBody>
            <a:bodyPr vert="horz" wrap="square" lIns="0" tIns="66675" rIns="0" bIns="0" rtlCol="0">
              <a:spAutoFit/>
            </a:bodyPr>
            <a:lstStyle/>
            <a:p>
              <a:pPr>
                <a:spcBef>
                  <a:spcPts val="525"/>
                </a:spcBef>
              </a:pPr>
              <a:r>
                <a:rPr sz="900" dirty="0">
                  <a:solidFill>
                    <a:srgbClr val="404040"/>
                  </a:solidFill>
                  <a:latin typeface="Calibri"/>
                  <a:cs typeface="Calibri"/>
                </a:rPr>
                <a:t>1.3</a:t>
              </a:r>
              <a:endParaRPr sz="900">
                <a:latin typeface="Calibri"/>
                <a:cs typeface="Calibri"/>
              </a:endParaRPr>
            </a:p>
            <a:p>
              <a:pPr>
                <a:lnSpc>
                  <a:spcPts val="930"/>
                </a:lnSpc>
                <a:spcBef>
                  <a:spcPts val="430"/>
                </a:spcBef>
              </a:pPr>
              <a:r>
                <a:rPr sz="900" dirty="0">
                  <a:solidFill>
                    <a:srgbClr val="404040"/>
                  </a:solidFill>
                  <a:latin typeface="Calibri"/>
                  <a:cs typeface="Calibri"/>
                </a:rPr>
                <a:t>1.7</a:t>
              </a:r>
              <a:endParaRPr sz="900">
                <a:latin typeface="Calibri"/>
                <a:cs typeface="Calibri"/>
              </a:endParaRPr>
            </a:p>
            <a:p>
              <a:pPr>
                <a:lnSpc>
                  <a:spcPts val="930"/>
                </a:lnSpc>
              </a:pPr>
              <a:r>
                <a:rPr sz="900" dirty="0">
                  <a:solidFill>
                    <a:srgbClr val="404040"/>
                  </a:solidFill>
                  <a:latin typeface="Calibri"/>
                  <a:cs typeface="Calibri"/>
                </a:rPr>
                <a:t>3.7</a:t>
              </a:r>
              <a:endParaRPr sz="900">
                <a:latin typeface="Calibri"/>
                <a:cs typeface="Calibri"/>
              </a:endParaRPr>
            </a:p>
            <a:p>
              <a:pPr>
                <a:spcBef>
                  <a:spcPts val="65"/>
                </a:spcBef>
              </a:pPr>
              <a:r>
                <a:rPr sz="900" dirty="0">
                  <a:solidFill>
                    <a:srgbClr val="404040"/>
                  </a:solidFill>
                  <a:latin typeface="Calibri"/>
                  <a:cs typeface="Calibri"/>
                </a:rPr>
                <a:t>4.2</a:t>
              </a:r>
              <a:endParaRPr sz="900">
                <a:latin typeface="Calibri"/>
                <a:cs typeface="Calibri"/>
              </a:endParaRPr>
            </a:p>
          </p:txBody>
        </p:sp>
        <p:sp>
          <p:nvSpPr>
            <p:cNvPr id="360" name="object 178">
              <a:extLst>
                <a:ext uri="{FF2B5EF4-FFF2-40B4-BE49-F238E27FC236}">
                  <a16:creationId xmlns:a16="http://schemas.microsoft.com/office/drawing/2014/main" id="{80AC1D6F-667A-449C-9FB9-8859360F29E5}"/>
                </a:ext>
              </a:extLst>
            </p:cNvPr>
            <p:cNvSpPr txBox="1"/>
            <p:nvPr/>
          </p:nvSpPr>
          <p:spPr>
            <a:xfrm>
              <a:off x="3422904" y="4005360"/>
              <a:ext cx="170180" cy="269304"/>
            </a:xfrm>
            <a:prstGeom prst="rect">
              <a:avLst/>
            </a:prstGeom>
          </p:spPr>
          <p:txBody>
            <a:bodyPr vert="horz" wrap="square" lIns="0" tIns="12700" rIns="0" bIns="0" rtlCol="0">
              <a:spAutoFit/>
            </a:bodyPr>
            <a:lstStyle/>
            <a:p>
              <a:pPr>
                <a:lnSpc>
                  <a:spcPts val="1010"/>
                </a:lnSpc>
                <a:spcBef>
                  <a:spcPts val="100"/>
                </a:spcBef>
              </a:pPr>
              <a:r>
                <a:rPr sz="900" u="sng" dirty="0">
                  <a:solidFill>
                    <a:srgbClr val="404040"/>
                  </a:solidFill>
                  <a:uFill>
                    <a:solidFill>
                      <a:srgbClr val="6FAC46"/>
                    </a:solidFill>
                  </a:uFill>
                  <a:latin typeface="Calibri"/>
                  <a:cs typeface="Calibri"/>
                </a:rPr>
                <a:t>0.2</a:t>
              </a:r>
              <a:endParaRPr sz="900">
                <a:latin typeface="Calibri"/>
                <a:cs typeface="Calibri"/>
              </a:endParaRPr>
            </a:p>
            <a:p>
              <a:pPr marL="11430">
                <a:lnSpc>
                  <a:spcPts val="1010"/>
                </a:lnSpc>
              </a:pPr>
              <a:r>
                <a:rPr sz="900" dirty="0">
                  <a:solidFill>
                    <a:srgbClr val="404040"/>
                  </a:solidFill>
                  <a:latin typeface="Calibri"/>
                  <a:cs typeface="Calibri"/>
                </a:rPr>
                <a:t>3.5</a:t>
              </a:r>
              <a:endParaRPr sz="900">
                <a:latin typeface="Calibri"/>
                <a:cs typeface="Calibri"/>
              </a:endParaRPr>
            </a:p>
          </p:txBody>
        </p:sp>
        <p:sp>
          <p:nvSpPr>
            <p:cNvPr id="361" name="object 179">
              <a:extLst>
                <a:ext uri="{FF2B5EF4-FFF2-40B4-BE49-F238E27FC236}">
                  <a16:creationId xmlns:a16="http://schemas.microsoft.com/office/drawing/2014/main" id="{4E76EF40-0B56-4AEC-83BC-D3F9488761CB}"/>
                </a:ext>
              </a:extLst>
            </p:cNvPr>
            <p:cNvSpPr txBox="1"/>
            <p:nvPr/>
          </p:nvSpPr>
          <p:spPr>
            <a:xfrm>
              <a:off x="3979085" y="4307227"/>
              <a:ext cx="158115" cy="436245"/>
            </a:xfrm>
            <a:prstGeom prst="rect">
              <a:avLst/>
            </a:prstGeom>
          </p:spPr>
          <p:txBody>
            <a:bodyPr vert="horz" wrap="square" lIns="0" tIns="80645" rIns="0" bIns="0" rtlCol="0">
              <a:spAutoFit/>
            </a:bodyPr>
            <a:lstStyle/>
            <a:p>
              <a:pPr>
                <a:spcBef>
                  <a:spcPts val="635"/>
                </a:spcBef>
              </a:pPr>
              <a:r>
                <a:rPr sz="900" dirty="0">
                  <a:solidFill>
                    <a:srgbClr val="404040"/>
                  </a:solidFill>
                  <a:latin typeface="Calibri"/>
                  <a:cs typeface="Calibri"/>
                </a:rPr>
                <a:t>5.2</a:t>
              </a:r>
              <a:endParaRPr sz="900">
                <a:latin typeface="Calibri"/>
                <a:cs typeface="Calibri"/>
              </a:endParaRPr>
            </a:p>
            <a:p>
              <a:pPr>
                <a:spcBef>
                  <a:spcPts val="535"/>
                </a:spcBef>
              </a:pPr>
              <a:r>
                <a:rPr sz="900" dirty="0">
                  <a:solidFill>
                    <a:srgbClr val="404040"/>
                  </a:solidFill>
                  <a:latin typeface="Calibri"/>
                  <a:cs typeface="Calibri"/>
                </a:rPr>
                <a:t>4.7</a:t>
              </a:r>
              <a:endParaRPr sz="900">
                <a:latin typeface="Calibri"/>
                <a:cs typeface="Calibri"/>
              </a:endParaRPr>
            </a:p>
          </p:txBody>
        </p:sp>
        <p:sp>
          <p:nvSpPr>
            <p:cNvPr id="362" name="object 180">
              <a:extLst>
                <a:ext uri="{FF2B5EF4-FFF2-40B4-BE49-F238E27FC236}">
                  <a16:creationId xmlns:a16="http://schemas.microsoft.com/office/drawing/2014/main" id="{B45A8EF1-CA3A-48B2-96FE-F9419B8A44ED}"/>
                </a:ext>
              </a:extLst>
            </p:cNvPr>
            <p:cNvSpPr txBox="1"/>
            <p:nvPr/>
          </p:nvSpPr>
          <p:spPr>
            <a:xfrm>
              <a:off x="4523267" y="4096343"/>
              <a:ext cx="158115"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9.0</a:t>
              </a:r>
              <a:endParaRPr sz="900">
                <a:latin typeface="Calibri"/>
                <a:cs typeface="Calibri"/>
              </a:endParaRPr>
            </a:p>
          </p:txBody>
        </p:sp>
        <p:sp>
          <p:nvSpPr>
            <p:cNvPr id="363" name="object 181">
              <a:extLst>
                <a:ext uri="{FF2B5EF4-FFF2-40B4-BE49-F238E27FC236}">
                  <a16:creationId xmlns:a16="http://schemas.microsoft.com/office/drawing/2014/main" id="{C47F2AC6-CC02-4B40-8D37-7488489C7E0C}"/>
                </a:ext>
              </a:extLst>
            </p:cNvPr>
            <p:cNvSpPr txBox="1"/>
            <p:nvPr/>
          </p:nvSpPr>
          <p:spPr>
            <a:xfrm>
              <a:off x="5067677" y="4483478"/>
              <a:ext cx="170180" cy="329565"/>
            </a:xfrm>
            <a:prstGeom prst="rect">
              <a:avLst/>
            </a:prstGeom>
          </p:spPr>
          <p:txBody>
            <a:bodyPr vert="horz" wrap="square" lIns="0" tIns="27305" rIns="0" bIns="0" rtlCol="0">
              <a:spAutoFit/>
            </a:bodyPr>
            <a:lstStyle/>
            <a:p>
              <a:pPr marL="12065">
                <a:spcBef>
                  <a:spcPts val="215"/>
                </a:spcBef>
              </a:pPr>
              <a:r>
                <a:rPr sz="900" dirty="0">
                  <a:solidFill>
                    <a:srgbClr val="404040"/>
                  </a:solidFill>
                  <a:latin typeface="Calibri"/>
                  <a:cs typeface="Calibri"/>
                </a:rPr>
                <a:t>0.9</a:t>
              </a:r>
              <a:endParaRPr sz="900">
                <a:latin typeface="Calibri"/>
                <a:cs typeface="Calibri"/>
              </a:endParaRPr>
            </a:p>
            <a:p>
              <a:pPr>
                <a:spcBef>
                  <a:spcPts val="114"/>
                </a:spcBef>
              </a:pPr>
              <a:r>
                <a:rPr sz="900" dirty="0">
                  <a:solidFill>
                    <a:srgbClr val="404040"/>
                  </a:solidFill>
                  <a:latin typeface="Calibri"/>
                  <a:cs typeface="Calibri"/>
                </a:rPr>
                <a:t>3.2</a:t>
              </a:r>
              <a:endParaRPr sz="900">
                <a:latin typeface="Calibri"/>
                <a:cs typeface="Calibri"/>
              </a:endParaRPr>
            </a:p>
          </p:txBody>
        </p:sp>
        <p:sp>
          <p:nvSpPr>
            <p:cNvPr id="364" name="object 182">
              <a:extLst>
                <a:ext uri="{FF2B5EF4-FFF2-40B4-BE49-F238E27FC236}">
                  <a16:creationId xmlns:a16="http://schemas.microsoft.com/office/drawing/2014/main" id="{B298E20F-791E-4120-BA28-69D3B4529C30}"/>
                </a:ext>
              </a:extLst>
            </p:cNvPr>
            <p:cNvSpPr txBox="1"/>
            <p:nvPr/>
          </p:nvSpPr>
          <p:spPr>
            <a:xfrm>
              <a:off x="5611860" y="4328829"/>
              <a:ext cx="169545" cy="269304"/>
            </a:xfrm>
            <a:prstGeom prst="rect">
              <a:avLst/>
            </a:prstGeom>
          </p:spPr>
          <p:txBody>
            <a:bodyPr vert="horz" wrap="square" lIns="0" tIns="12700" rIns="0" bIns="0" rtlCol="0">
              <a:spAutoFit/>
            </a:bodyPr>
            <a:lstStyle/>
            <a:p>
              <a:pPr marL="11430">
                <a:lnSpc>
                  <a:spcPts val="1015"/>
                </a:lnSpc>
                <a:spcBef>
                  <a:spcPts val="100"/>
                </a:spcBef>
              </a:pPr>
              <a:r>
                <a:rPr sz="900" dirty="0">
                  <a:solidFill>
                    <a:srgbClr val="404040"/>
                  </a:solidFill>
                  <a:latin typeface="Calibri"/>
                  <a:cs typeface="Calibri"/>
                </a:rPr>
                <a:t>0.6</a:t>
              </a:r>
              <a:endParaRPr sz="900">
                <a:latin typeface="Calibri"/>
                <a:cs typeface="Calibri"/>
              </a:endParaRPr>
            </a:p>
            <a:p>
              <a:pPr>
                <a:lnSpc>
                  <a:spcPts val="1015"/>
                </a:lnSpc>
              </a:pPr>
              <a:r>
                <a:rPr sz="900" dirty="0">
                  <a:solidFill>
                    <a:srgbClr val="404040"/>
                  </a:solidFill>
                  <a:latin typeface="Calibri"/>
                  <a:cs typeface="Calibri"/>
                </a:rPr>
                <a:t>2.5</a:t>
              </a:r>
              <a:endParaRPr sz="900">
                <a:latin typeface="Calibri"/>
                <a:cs typeface="Calibri"/>
              </a:endParaRPr>
            </a:p>
          </p:txBody>
        </p:sp>
        <p:sp>
          <p:nvSpPr>
            <p:cNvPr id="365" name="object 183">
              <a:extLst>
                <a:ext uri="{FF2B5EF4-FFF2-40B4-BE49-F238E27FC236}">
                  <a16:creationId xmlns:a16="http://schemas.microsoft.com/office/drawing/2014/main" id="{C72CD89A-49AA-4587-AF72-86A2F4A17048}"/>
                </a:ext>
              </a:extLst>
            </p:cNvPr>
            <p:cNvSpPr txBox="1"/>
            <p:nvPr/>
          </p:nvSpPr>
          <p:spPr>
            <a:xfrm>
              <a:off x="6155814" y="4153036"/>
              <a:ext cx="158115"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3.2</a:t>
              </a:r>
              <a:endParaRPr sz="900">
                <a:latin typeface="Calibri"/>
                <a:cs typeface="Calibri"/>
              </a:endParaRPr>
            </a:p>
          </p:txBody>
        </p:sp>
        <p:sp>
          <p:nvSpPr>
            <p:cNvPr id="366" name="object 184">
              <a:extLst>
                <a:ext uri="{FF2B5EF4-FFF2-40B4-BE49-F238E27FC236}">
                  <a16:creationId xmlns:a16="http://schemas.microsoft.com/office/drawing/2014/main" id="{661F2582-E9E0-40E2-9847-67F11AC08ED9}"/>
                </a:ext>
              </a:extLst>
            </p:cNvPr>
            <p:cNvSpPr txBox="1"/>
            <p:nvPr/>
          </p:nvSpPr>
          <p:spPr>
            <a:xfrm>
              <a:off x="7788361" y="4504394"/>
              <a:ext cx="158115" cy="567690"/>
            </a:xfrm>
            <a:prstGeom prst="rect">
              <a:avLst/>
            </a:prstGeom>
          </p:spPr>
          <p:txBody>
            <a:bodyPr vert="horz" wrap="square" lIns="0" tIns="12700" rIns="0" bIns="0" rtlCol="0">
              <a:spAutoFit/>
            </a:bodyPr>
            <a:lstStyle/>
            <a:p>
              <a:pPr>
                <a:lnSpc>
                  <a:spcPts val="1055"/>
                </a:lnSpc>
                <a:spcBef>
                  <a:spcPts val="100"/>
                </a:spcBef>
              </a:pPr>
              <a:r>
                <a:rPr sz="900" dirty="0">
                  <a:solidFill>
                    <a:srgbClr val="404040"/>
                  </a:solidFill>
                  <a:latin typeface="Calibri"/>
                  <a:cs typeface="Calibri"/>
                </a:rPr>
                <a:t>0.5</a:t>
              </a:r>
              <a:endParaRPr sz="900">
                <a:latin typeface="Calibri"/>
                <a:cs typeface="Calibri"/>
              </a:endParaRPr>
            </a:p>
            <a:p>
              <a:pPr>
                <a:lnSpc>
                  <a:spcPts val="1055"/>
                </a:lnSpc>
              </a:pPr>
              <a:r>
                <a:rPr sz="900" dirty="0">
                  <a:solidFill>
                    <a:srgbClr val="404040"/>
                  </a:solidFill>
                  <a:latin typeface="Calibri"/>
                  <a:cs typeface="Calibri"/>
                </a:rPr>
                <a:t>3.8</a:t>
              </a:r>
              <a:endParaRPr sz="900">
                <a:latin typeface="Calibri"/>
                <a:cs typeface="Calibri"/>
              </a:endParaRPr>
            </a:p>
            <a:p>
              <a:pPr>
                <a:lnSpc>
                  <a:spcPts val="1030"/>
                </a:lnSpc>
                <a:spcBef>
                  <a:spcPts val="100"/>
                </a:spcBef>
              </a:pPr>
              <a:r>
                <a:rPr sz="900" dirty="0">
                  <a:solidFill>
                    <a:srgbClr val="404040"/>
                  </a:solidFill>
                  <a:latin typeface="Calibri"/>
                  <a:cs typeface="Calibri"/>
                </a:rPr>
                <a:t>4.4</a:t>
              </a:r>
              <a:endParaRPr sz="900">
                <a:latin typeface="Calibri"/>
                <a:cs typeface="Calibri"/>
              </a:endParaRPr>
            </a:p>
            <a:p>
              <a:pPr>
                <a:lnSpc>
                  <a:spcPts val="1030"/>
                </a:lnSpc>
              </a:pPr>
              <a:r>
                <a:rPr sz="900" dirty="0">
                  <a:solidFill>
                    <a:srgbClr val="404040"/>
                  </a:solidFill>
                  <a:latin typeface="Calibri"/>
                  <a:cs typeface="Calibri"/>
                </a:rPr>
                <a:t>2.4</a:t>
              </a:r>
              <a:endParaRPr sz="900">
                <a:latin typeface="Calibri"/>
                <a:cs typeface="Calibri"/>
              </a:endParaRPr>
            </a:p>
          </p:txBody>
        </p:sp>
        <p:sp>
          <p:nvSpPr>
            <p:cNvPr id="367" name="object 185">
              <a:extLst>
                <a:ext uri="{FF2B5EF4-FFF2-40B4-BE49-F238E27FC236}">
                  <a16:creationId xmlns:a16="http://schemas.microsoft.com/office/drawing/2014/main" id="{416C9420-3701-42D4-90EF-718A4768B403}"/>
                </a:ext>
              </a:extLst>
            </p:cNvPr>
            <p:cNvSpPr txBox="1"/>
            <p:nvPr/>
          </p:nvSpPr>
          <p:spPr>
            <a:xfrm>
              <a:off x="8332543" y="3892890"/>
              <a:ext cx="158115" cy="151323"/>
            </a:xfrm>
            <a:prstGeom prst="rect">
              <a:avLst/>
            </a:prstGeom>
          </p:spPr>
          <p:txBody>
            <a:bodyPr vert="horz" wrap="square" lIns="0" tIns="12700" rIns="0" bIns="0" rtlCol="0">
              <a:spAutoFit/>
            </a:bodyPr>
            <a:lstStyle/>
            <a:p>
              <a:pPr>
                <a:spcBef>
                  <a:spcPts val="100"/>
                </a:spcBef>
              </a:pPr>
              <a:r>
                <a:rPr sz="900" dirty="0">
                  <a:solidFill>
                    <a:srgbClr val="404040"/>
                  </a:solidFill>
                  <a:latin typeface="Calibri"/>
                  <a:cs typeface="Calibri"/>
                </a:rPr>
                <a:t>1.7</a:t>
              </a:r>
              <a:endParaRPr sz="900">
                <a:latin typeface="Calibri"/>
                <a:cs typeface="Calibri"/>
              </a:endParaRPr>
            </a:p>
          </p:txBody>
        </p:sp>
        <p:sp>
          <p:nvSpPr>
            <p:cNvPr id="368" name="object 186">
              <a:extLst>
                <a:ext uri="{FF2B5EF4-FFF2-40B4-BE49-F238E27FC236}">
                  <a16:creationId xmlns:a16="http://schemas.microsoft.com/office/drawing/2014/main" id="{508CDEC5-25F2-4F70-AA55-54E83F6D751B}"/>
                </a:ext>
              </a:extLst>
            </p:cNvPr>
            <p:cNvSpPr txBox="1"/>
            <p:nvPr/>
          </p:nvSpPr>
          <p:spPr>
            <a:xfrm>
              <a:off x="1380817" y="4429871"/>
              <a:ext cx="128905" cy="766235"/>
            </a:xfrm>
            <a:prstGeom prst="rect">
              <a:avLst/>
            </a:prstGeom>
          </p:spPr>
          <p:txBody>
            <a:bodyPr vert="horz" wrap="square" lIns="0" tIns="57785" rIns="0" bIns="0" rtlCol="0">
              <a:spAutoFit/>
            </a:bodyPr>
            <a:lstStyle/>
            <a:p>
              <a:pPr>
                <a:spcBef>
                  <a:spcPts val="455"/>
                </a:spcBef>
              </a:pPr>
              <a:r>
                <a:rPr sz="900" dirty="0">
                  <a:solidFill>
                    <a:srgbClr val="585858"/>
                  </a:solidFill>
                  <a:latin typeface="Calibri"/>
                  <a:cs typeface="Calibri"/>
                </a:rPr>
                <a:t>15</a:t>
              </a:r>
              <a:endParaRPr sz="900">
                <a:latin typeface="Calibri"/>
                <a:cs typeface="Calibri"/>
              </a:endParaRPr>
            </a:p>
            <a:p>
              <a:pPr>
                <a:spcBef>
                  <a:spcPts val="360"/>
                </a:spcBef>
              </a:pPr>
              <a:r>
                <a:rPr sz="900" dirty="0">
                  <a:solidFill>
                    <a:srgbClr val="585858"/>
                  </a:solidFill>
                  <a:latin typeface="Calibri"/>
                  <a:cs typeface="Calibri"/>
                </a:rPr>
                <a:t>10</a:t>
              </a:r>
              <a:endParaRPr sz="900">
                <a:latin typeface="Calibri"/>
                <a:cs typeface="Calibri"/>
              </a:endParaRPr>
            </a:p>
            <a:p>
              <a:pPr marL="57785">
                <a:spcBef>
                  <a:spcPts val="359"/>
                </a:spcBef>
              </a:pPr>
              <a:r>
                <a:rPr sz="900" dirty="0">
                  <a:solidFill>
                    <a:srgbClr val="585858"/>
                  </a:solidFill>
                  <a:latin typeface="Calibri"/>
                  <a:cs typeface="Calibri"/>
                </a:rPr>
                <a:t>5</a:t>
              </a:r>
              <a:endParaRPr sz="900">
                <a:latin typeface="Calibri"/>
                <a:cs typeface="Calibri"/>
              </a:endParaRPr>
            </a:p>
            <a:p>
              <a:pPr marL="57785">
                <a:spcBef>
                  <a:spcPts val="355"/>
                </a:spcBef>
              </a:pPr>
              <a:r>
                <a:rPr sz="900" dirty="0">
                  <a:solidFill>
                    <a:srgbClr val="585858"/>
                  </a:solidFill>
                  <a:latin typeface="Calibri"/>
                  <a:cs typeface="Calibri"/>
                </a:rPr>
                <a:t>0</a:t>
              </a:r>
              <a:endParaRPr sz="900">
                <a:latin typeface="Calibri"/>
                <a:cs typeface="Calibri"/>
              </a:endParaRPr>
            </a:p>
          </p:txBody>
        </p:sp>
        <p:sp>
          <p:nvSpPr>
            <p:cNvPr id="369" name="object 187">
              <a:extLst>
                <a:ext uri="{FF2B5EF4-FFF2-40B4-BE49-F238E27FC236}">
                  <a16:creationId xmlns:a16="http://schemas.microsoft.com/office/drawing/2014/main" id="{33C653BA-0E98-4F8E-ADF0-17AB8611106D}"/>
                </a:ext>
              </a:extLst>
            </p:cNvPr>
            <p:cNvSpPr txBox="1"/>
            <p:nvPr/>
          </p:nvSpPr>
          <p:spPr>
            <a:xfrm>
              <a:off x="1380817" y="3699265"/>
              <a:ext cx="128905" cy="766235"/>
            </a:xfrm>
            <a:prstGeom prst="rect">
              <a:avLst/>
            </a:prstGeom>
          </p:spPr>
          <p:txBody>
            <a:bodyPr vert="horz" wrap="square" lIns="0" tIns="57785" rIns="0" bIns="0" rtlCol="0">
              <a:spAutoFit/>
            </a:bodyPr>
            <a:lstStyle/>
            <a:p>
              <a:pPr>
                <a:spcBef>
                  <a:spcPts val="455"/>
                </a:spcBef>
              </a:pPr>
              <a:r>
                <a:rPr sz="900" dirty="0">
                  <a:solidFill>
                    <a:srgbClr val="585858"/>
                  </a:solidFill>
                  <a:latin typeface="Calibri"/>
                  <a:cs typeface="Calibri"/>
                </a:rPr>
                <a:t>35</a:t>
              </a:r>
              <a:endParaRPr sz="900">
                <a:latin typeface="Calibri"/>
                <a:cs typeface="Calibri"/>
              </a:endParaRPr>
            </a:p>
            <a:p>
              <a:pPr>
                <a:spcBef>
                  <a:spcPts val="360"/>
                </a:spcBef>
              </a:pPr>
              <a:r>
                <a:rPr sz="900" dirty="0">
                  <a:solidFill>
                    <a:srgbClr val="585858"/>
                  </a:solidFill>
                  <a:latin typeface="Calibri"/>
                  <a:cs typeface="Calibri"/>
                </a:rPr>
                <a:t>30</a:t>
              </a:r>
              <a:endParaRPr sz="900">
                <a:latin typeface="Calibri"/>
                <a:cs typeface="Calibri"/>
              </a:endParaRPr>
            </a:p>
            <a:p>
              <a:pPr>
                <a:spcBef>
                  <a:spcPts val="359"/>
                </a:spcBef>
              </a:pPr>
              <a:r>
                <a:rPr sz="900" dirty="0">
                  <a:solidFill>
                    <a:srgbClr val="585858"/>
                  </a:solidFill>
                  <a:latin typeface="Calibri"/>
                  <a:cs typeface="Calibri"/>
                </a:rPr>
                <a:t>25</a:t>
              </a:r>
              <a:endParaRPr sz="900">
                <a:latin typeface="Calibri"/>
                <a:cs typeface="Calibri"/>
              </a:endParaRPr>
            </a:p>
            <a:p>
              <a:pPr>
                <a:spcBef>
                  <a:spcPts val="355"/>
                </a:spcBef>
              </a:pPr>
              <a:r>
                <a:rPr sz="900" dirty="0">
                  <a:solidFill>
                    <a:srgbClr val="585858"/>
                  </a:solidFill>
                  <a:latin typeface="Calibri"/>
                  <a:cs typeface="Calibri"/>
                </a:rPr>
                <a:t>20</a:t>
              </a:r>
              <a:endParaRPr sz="900">
                <a:latin typeface="Calibri"/>
                <a:cs typeface="Calibri"/>
              </a:endParaRPr>
            </a:p>
          </p:txBody>
        </p:sp>
        <p:sp>
          <p:nvSpPr>
            <p:cNvPr id="373" name="object 195">
              <a:extLst>
                <a:ext uri="{FF2B5EF4-FFF2-40B4-BE49-F238E27FC236}">
                  <a16:creationId xmlns:a16="http://schemas.microsoft.com/office/drawing/2014/main" id="{B2D3FAFC-1B33-48F1-A362-6C1C7B9BBA84}"/>
                </a:ext>
              </a:extLst>
            </p:cNvPr>
            <p:cNvSpPr txBox="1"/>
            <p:nvPr/>
          </p:nvSpPr>
          <p:spPr>
            <a:xfrm>
              <a:off x="2789989" y="5119341"/>
              <a:ext cx="355600" cy="151323"/>
            </a:xfrm>
            <a:prstGeom prst="rect">
              <a:avLst/>
            </a:prstGeom>
          </p:spPr>
          <p:txBody>
            <a:bodyPr vert="horz" wrap="square" lIns="0" tIns="12700" rIns="0" bIns="0" rtlCol="0">
              <a:spAutoFit/>
            </a:bodyPr>
            <a:lstStyle/>
            <a:p>
              <a:pPr>
                <a:spcBef>
                  <a:spcPts val="100"/>
                </a:spcBef>
              </a:pPr>
              <a:r>
                <a:rPr sz="900" b="1" dirty="0">
                  <a:latin typeface="游ゴシック"/>
                  <a:cs typeface="游ゴシック"/>
                </a:rPr>
                <a:t>原子力</a:t>
              </a:r>
              <a:endParaRPr sz="900">
                <a:latin typeface="游ゴシック"/>
                <a:cs typeface="游ゴシック"/>
              </a:endParaRPr>
            </a:p>
          </p:txBody>
        </p:sp>
        <p:sp>
          <p:nvSpPr>
            <p:cNvPr id="374" name="object 196">
              <a:extLst>
                <a:ext uri="{FF2B5EF4-FFF2-40B4-BE49-F238E27FC236}">
                  <a16:creationId xmlns:a16="http://schemas.microsoft.com/office/drawing/2014/main" id="{D7D689E5-02B1-4451-A76E-BDF7EF784B10}"/>
                </a:ext>
              </a:extLst>
            </p:cNvPr>
            <p:cNvSpPr txBox="1"/>
            <p:nvPr/>
          </p:nvSpPr>
          <p:spPr>
            <a:xfrm>
              <a:off x="1763756" y="4993026"/>
              <a:ext cx="241300" cy="407034"/>
            </a:xfrm>
            <a:prstGeom prst="rect">
              <a:avLst/>
            </a:prstGeom>
          </p:spPr>
          <p:txBody>
            <a:bodyPr vert="horz" wrap="square" lIns="0" tIns="12700" rIns="0" bIns="0" rtlCol="0">
              <a:spAutoFit/>
            </a:bodyPr>
            <a:lstStyle/>
            <a:p>
              <a:pPr marL="38735">
                <a:lnSpc>
                  <a:spcPts val="960"/>
                </a:lnSpc>
                <a:spcBef>
                  <a:spcPts val="100"/>
                </a:spcBef>
              </a:pPr>
              <a:r>
                <a:rPr sz="900" dirty="0">
                  <a:solidFill>
                    <a:srgbClr val="404040"/>
                  </a:solidFill>
                  <a:latin typeface="Calibri"/>
                  <a:cs typeface="Calibri"/>
                </a:rPr>
                <a:t>2.0</a:t>
              </a:r>
              <a:endParaRPr sz="900" dirty="0">
                <a:latin typeface="Calibri"/>
                <a:cs typeface="Calibri"/>
              </a:endParaRPr>
            </a:p>
            <a:p>
              <a:pPr>
                <a:lnSpc>
                  <a:spcPts val="960"/>
                </a:lnSpc>
              </a:pPr>
              <a:r>
                <a:rPr sz="900" b="1" dirty="0">
                  <a:latin typeface="游ゴシック"/>
                  <a:cs typeface="游ゴシック"/>
                </a:rPr>
                <a:t>石炭</a:t>
              </a:r>
              <a:endParaRPr sz="900" dirty="0">
                <a:latin typeface="游ゴシック"/>
                <a:cs typeface="游ゴシック"/>
              </a:endParaRPr>
            </a:p>
            <a:p>
              <a:pPr>
                <a:lnSpc>
                  <a:spcPct val="100000"/>
                </a:lnSpc>
              </a:pPr>
              <a:r>
                <a:rPr sz="900" b="1" dirty="0">
                  <a:latin typeface="游ゴシック"/>
                  <a:cs typeface="游ゴシック"/>
                </a:rPr>
                <a:t>火力</a:t>
              </a:r>
              <a:endParaRPr sz="900" dirty="0">
                <a:latin typeface="游ゴシック"/>
                <a:cs typeface="游ゴシック"/>
              </a:endParaRPr>
            </a:p>
          </p:txBody>
        </p:sp>
        <p:sp>
          <p:nvSpPr>
            <p:cNvPr id="375" name="object 197">
              <a:extLst>
                <a:ext uri="{FF2B5EF4-FFF2-40B4-BE49-F238E27FC236}">
                  <a16:creationId xmlns:a16="http://schemas.microsoft.com/office/drawing/2014/main" id="{6484856B-0759-45F0-9A98-1E040B787C19}"/>
                </a:ext>
              </a:extLst>
            </p:cNvPr>
            <p:cNvSpPr txBox="1"/>
            <p:nvPr/>
          </p:nvSpPr>
          <p:spPr>
            <a:xfrm>
              <a:off x="2323484" y="4510110"/>
              <a:ext cx="241300" cy="890269"/>
            </a:xfrm>
            <a:prstGeom prst="rect">
              <a:avLst/>
            </a:prstGeom>
          </p:spPr>
          <p:txBody>
            <a:bodyPr vert="horz" wrap="square" lIns="0" tIns="24765" rIns="0" bIns="0" rtlCol="0">
              <a:spAutoFit/>
            </a:bodyPr>
            <a:lstStyle/>
            <a:p>
              <a:pPr marL="22860">
                <a:spcBef>
                  <a:spcPts val="195"/>
                </a:spcBef>
              </a:pPr>
              <a:r>
                <a:rPr sz="900" dirty="0">
                  <a:solidFill>
                    <a:srgbClr val="404040"/>
                  </a:solidFill>
                  <a:latin typeface="Calibri"/>
                  <a:cs typeface="Calibri"/>
                </a:rPr>
                <a:t>0.1</a:t>
              </a:r>
              <a:endParaRPr sz="900">
                <a:latin typeface="Calibri"/>
                <a:cs typeface="Calibri"/>
              </a:endParaRPr>
            </a:p>
            <a:p>
              <a:pPr marL="22860">
                <a:spcBef>
                  <a:spcPts val="95"/>
                </a:spcBef>
              </a:pPr>
              <a:r>
                <a:rPr sz="900" dirty="0">
                  <a:solidFill>
                    <a:srgbClr val="404040"/>
                  </a:solidFill>
                  <a:latin typeface="Calibri"/>
                  <a:cs typeface="Calibri"/>
                </a:rPr>
                <a:t>1.7</a:t>
              </a:r>
              <a:endParaRPr sz="900">
                <a:latin typeface="Calibri"/>
                <a:cs typeface="Calibri"/>
              </a:endParaRPr>
            </a:p>
            <a:p>
              <a:pPr marL="22860">
                <a:spcBef>
                  <a:spcPts val="95"/>
                </a:spcBef>
              </a:pPr>
              <a:r>
                <a:rPr sz="900" dirty="0">
                  <a:solidFill>
                    <a:srgbClr val="404040"/>
                  </a:solidFill>
                  <a:latin typeface="Calibri"/>
                  <a:cs typeface="Calibri"/>
                </a:rPr>
                <a:t>6.4</a:t>
              </a:r>
              <a:endParaRPr sz="900">
                <a:latin typeface="Calibri"/>
                <a:cs typeface="Calibri"/>
              </a:endParaRPr>
            </a:p>
            <a:p>
              <a:pPr marL="22860">
                <a:lnSpc>
                  <a:spcPts val="915"/>
                </a:lnSpc>
                <a:spcBef>
                  <a:spcPts val="380"/>
                </a:spcBef>
              </a:pPr>
              <a:r>
                <a:rPr sz="900" dirty="0">
                  <a:solidFill>
                    <a:srgbClr val="404040"/>
                  </a:solidFill>
                  <a:latin typeface="Calibri"/>
                  <a:cs typeface="Calibri"/>
                </a:rPr>
                <a:t>1.3</a:t>
              </a:r>
              <a:endParaRPr sz="900">
                <a:latin typeface="Calibri"/>
                <a:cs typeface="Calibri"/>
              </a:endParaRPr>
            </a:p>
            <a:p>
              <a:pPr marL="16510">
                <a:lnSpc>
                  <a:spcPts val="910"/>
                </a:lnSpc>
              </a:pPr>
              <a:r>
                <a:rPr sz="900" b="1" spc="-5" dirty="0">
                  <a:latin typeface="Calibri"/>
                  <a:cs typeface="Calibri"/>
                </a:rPr>
                <a:t>LNG</a:t>
              </a:r>
              <a:endParaRPr sz="900">
                <a:latin typeface="Calibri"/>
                <a:cs typeface="Calibri"/>
              </a:endParaRPr>
            </a:p>
            <a:p>
              <a:pPr>
                <a:lnSpc>
                  <a:spcPts val="1075"/>
                </a:lnSpc>
              </a:pPr>
              <a:r>
                <a:rPr sz="900" b="1" dirty="0">
                  <a:latin typeface="游ゴシック"/>
                  <a:cs typeface="游ゴシック"/>
                </a:rPr>
                <a:t>火力</a:t>
              </a:r>
              <a:endParaRPr sz="900">
                <a:latin typeface="游ゴシック"/>
                <a:cs typeface="游ゴシック"/>
              </a:endParaRPr>
            </a:p>
          </p:txBody>
        </p:sp>
        <p:sp>
          <p:nvSpPr>
            <p:cNvPr id="376" name="object 198">
              <a:extLst>
                <a:ext uri="{FF2B5EF4-FFF2-40B4-BE49-F238E27FC236}">
                  <a16:creationId xmlns:a16="http://schemas.microsoft.com/office/drawing/2014/main" id="{DDA33A8C-42D5-411C-BF99-8662D001B60A}"/>
                </a:ext>
              </a:extLst>
            </p:cNvPr>
            <p:cNvSpPr txBox="1"/>
            <p:nvPr/>
          </p:nvSpPr>
          <p:spPr>
            <a:xfrm>
              <a:off x="3414477" y="4776086"/>
              <a:ext cx="241300" cy="624205"/>
            </a:xfrm>
            <a:prstGeom prst="rect">
              <a:avLst/>
            </a:prstGeom>
          </p:spPr>
          <p:txBody>
            <a:bodyPr vert="horz" wrap="square" lIns="0" tIns="25400" rIns="0" bIns="0" rtlCol="0">
              <a:spAutoFit/>
            </a:bodyPr>
            <a:lstStyle/>
            <a:p>
              <a:pPr marL="20320">
                <a:spcBef>
                  <a:spcPts val="200"/>
                </a:spcBef>
              </a:pPr>
              <a:r>
                <a:rPr sz="900" dirty="0">
                  <a:solidFill>
                    <a:srgbClr val="404040"/>
                  </a:solidFill>
                  <a:latin typeface="Calibri"/>
                  <a:cs typeface="Calibri"/>
                </a:rPr>
                <a:t>3.3</a:t>
              </a:r>
              <a:endParaRPr sz="900">
                <a:latin typeface="Calibri"/>
                <a:cs typeface="Calibri"/>
              </a:endParaRPr>
            </a:p>
            <a:p>
              <a:pPr marL="20320">
                <a:spcBef>
                  <a:spcPts val="105"/>
                </a:spcBef>
              </a:pPr>
              <a:r>
                <a:rPr sz="900" dirty="0">
                  <a:solidFill>
                    <a:srgbClr val="404040"/>
                  </a:solidFill>
                  <a:latin typeface="Calibri"/>
                  <a:cs typeface="Calibri"/>
                </a:rPr>
                <a:t>4.9</a:t>
              </a:r>
              <a:endParaRPr sz="900">
                <a:latin typeface="Calibri"/>
                <a:cs typeface="Calibri"/>
              </a:endParaRPr>
            </a:p>
            <a:p>
              <a:pPr marR="5080">
                <a:spcBef>
                  <a:spcPts val="185"/>
                </a:spcBef>
              </a:pPr>
              <a:r>
                <a:rPr sz="900" b="1" dirty="0">
                  <a:latin typeface="游ゴシック"/>
                  <a:cs typeface="游ゴシック"/>
                </a:rPr>
                <a:t>石油 火力</a:t>
              </a:r>
              <a:endParaRPr sz="900">
                <a:latin typeface="游ゴシック"/>
                <a:cs typeface="游ゴシック"/>
              </a:endParaRPr>
            </a:p>
          </p:txBody>
        </p:sp>
        <p:sp>
          <p:nvSpPr>
            <p:cNvPr id="377" name="object 199">
              <a:extLst>
                <a:ext uri="{FF2B5EF4-FFF2-40B4-BE49-F238E27FC236}">
                  <a16:creationId xmlns:a16="http://schemas.microsoft.com/office/drawing/2014/main" id="{979B7A13-9237-453A-9607-F256976A57CF}"/>
                </a:ext>
              </a:extLst>
            </p:cNvPr>
            <p:cNvSpPr txBox="1"/>
            <p:nvPr/>
          </p:nvSpPr>
          <p:spPr>
            <a:xfrm>
              <a:off x="8750916" y="5237251"/>
              <a:ext cx="995680" cy="151323"/>
            </a:xfrm>
            <a:prstGeom prst="rect">
              <a:avLst/>
            </a:prstGeom>
          </p:spPr>
          <p:txBody>
            <a:bodyPr vert="horz" wrap="square" lIns="0" tIns="12700" rIns="0" bIns="0" rtlCol="0">
              <a:spAutoFit/>
            </a:bodyPr>
            <a:lstStyle/>
            <a:p>
              <a:pPr>
                <a:spcBef>
                  <a:spcPts val="100"/>
                </a:spcBef>
              </a:pPr>
              <a:r>
                <a:rPr sz="900" b="1" dirty="0">
                  <a:latin typeface="游ゴシック"/>
                  <a:cs typeface="游ゴシック"/>
                </a:rPr>
                <a:t>コジェネ</a:t>
              </a:r>
              <a:r>
                <a:rPr sz="900" b="1" spc="175" dirty="0">
                  <a:latin typeface="游ゴシック"/>
                  <a:cs typeface="游ゴシック"/>
                </a:rPr>
                <a:t> </a:t>
              </a:r>
              <a:r>
                <a:rPr sz="900" b="1" dirty="0">
                  <a:latin typeface="游ゴシック"/>
                  <a:cs typeface="游ゴシック"/>
                </a:rPr>
                <a:t>コジェネ</a:t>
              </a:r>
              <a:endParaRPr sz="900">
                <a:latin typeface="游ゴシック"/>
                <a:cs typeface="游ゴシック"/>
              </a:endParaRPr>
            </a:p>
          </p:txBody>
        </p:sp>
        <p:sp>
          <p:nvSpPr>
            <p:cNvPr id="378" name="object 200">
              <a:extLst>
                <a:ext uri="{FF2B5EF4-FFF2-40B4-BE49-F238E27FC236}">
                  <a16:creationId xmlns:a16="http://schemas.microsoft.com/office/drawing/2014/main" id="{F1D76D0E-74BA-4BBE-BD34-D1CA559F9F2E}"/>
                </a:ext>
              </a:extLst>
            </p:cNvPr>
            <p:cNvSpPr txBox="1"/>
            <p:nvPr/>
          </p:nvSpPr>
          <p:spPr>
            <a:xfrm>
              <a:off x="7201122" y="4462560"/>
              <a:ext cx="2430780" cy="800100"/>
            </a:xfrm>
            <a:prstGeom prst="rect">
              <a:avLst/>
            </a:prstGeom>
          </p:spPr>
          <p:txBody>
            <a:bodyPr vert="horz" wrap="square" lIns="0" tIns="74930" rIns="0" bIns="0" rtlCol="0">
              <a:spAutoFit/>
            </a:bodyPr>
            <a:lstStyle/>
            <a:p>
              <a:pPr marL="42545">
                <a:spcBef>
                  <a:spcPts val="590"/>
                </a:spcBef>
              </a:pPr>
              <a:r>
                <a:rPr sz="900" dirty="0">
                  <a:solidFill>
                    <a:srgbClr val="404040"/>
                  </a:solidFill>
                  <a:latin typeface="Calibri"/>
                  <a:cs typeface="Calibri"/>
                </a:rPr>
                <a:t>5.8</a:t>
              </a:r>
              <a:endParaRPr sz="900" dirty="0">
                <a:latin typeface="Calibri"/>
                <a:cs typeface="Calibri"/>
              </a:endParaRPr>
            </a:p>
            <a:p>
              <a:pPr marL="43180">
                <a:spcBef>
                  <a:spcPts val="490"/>
                </a:spcBef>
              </a:pPr>
              <a:r>
                <a:rPr sz="900" dirty="0">
                  <a:solidFill>
                    <a:srgbClr val="404040"/>
                  </a:solidFill>
                  <a:latin typeface="Calibri"/>
                  <a:cs typeface="Calibri"/>
                </a:rPr>
                <a:t>5.1</a:t>
              </a:r>
              <a:endParaRPr sz="900" dirty="0">
                <a:latin typeface="Calibri"/>
                <a:cs typeface="Calibri"/>
              </a:endParaRPr>
            </a:p>
            <a:p>
              <a:pPr marL="43180">
                <a:spcBef>
                  <a:spcPts val="489"/>
                </a:spcBef>
              </a:pPr>
              <a:r>
                <a:rPr sz="900" dirty="0">
                  <a:solidFill>
                    <a:srgbClr val="404040"/>
                  </a:solidFill>
                  <a:latin typeface="Calibri"/>
                  <a:cs typeface="Calibri"/>
                </a:rPr>
                <a:t>5.8</a:t>
              </a:r>
              <a:endParaRPr sz="900" dirty="0">
                <a:latin typeface="Calibri"/>
                <a:cs typeface="Calibri"/>
              </a:endParaRPr>
            </a:p>
            <a:p>
              <a:pPr>
                <a:spcBef>
                  <a:spcPts val="309"/>
                </a:spcBef>
                <a:tabLst>
                  <a:tab pos="1663700" algn="l"/>
                  <a:tab pos="2188845" algn="l"/>
                </a:tabLst>
              </a:pPr>
              <a:r>
                <a:rPr sz="900" b="1" dirty="0">
                  <a:latin typeface="游ゴシック"/>
                  <a:cs typeface="游ゴシック"/>
                </a:rPr>
                <a:t>地熱   </a:t>
              </a:r>
              <a:r>
                <a:rPr sz="900" b="1" spc="-30" dirty="0">
                  <a:latin typeface="游ゴシック"/>
                  <a:cs typeface="游ゴシック"/>
                </a:rPr>
                <a:t> </a:t>
              </a:r>
              <a:r>
                <a:rPr sz="900" b="1" dirty="0">
                  <a:latin typeface="游ゴシック"/>
                  <a:cs typeface="游ゴシック"/>
                </a:rPr>
                <a:t>バイオマ</a:t>
              </a:r>
              <a:r>
                <a:rPr sz="900" b="1" spc="105" dirty="0">
                  <a:latin typeface="游ゴシック"/>
                  <a:cs typeface="游ゴシック"/>
                </a:rPr>
                <a:t>ス</a:t>
              </a:r>
              <a:r>
                <a:rPr sz="900" b="1" dirty="0">
                  <a:latin typeface="游ゴシック"/>
                  <a:cs typeface="游ゴシック"/>
                </a:rPr>
                <a:t>バイオマス	ガス	石油</a:t>
              </a:r>
              <a:endParaRPr sz="900" dirty="0">
                <a:latin typeface="游ゴシック"/>
                <a:cs typeface="游ゴシック"/>
              </a:endParaRPr>
            </a:p>
          </p:txBody>
        </p:sp>
        <p:sp>
          <p:nvSpPr>
            <p:cNvPr id="379" name="object 201">
              <a:extLst>
                <a:ext uri="{FF2B5EF4-FFF2-40B4-BE49-F238E27FC236}">
                  <a16:creationId xmlns:a16="http://schemas.microsoft.com/office/drawing/2014/main" id="{CD99D8AF-F130-43ED-9BEF-2C4021494635}"/>
                </a:ext>
              </a:extLst>
            </p:cNvPr>
            <p:cNvSpPr txBox="1"/>
            <p:nvPr/>
          </p:nvSpPr>
          <p:spPr>
            <a:xfrm>
              <a:off x="7692383" y="5237251"/>
              <a:ext cx="899160" cy="151323"/>
            </a:xfrm>
            <a:prstGeom prst="rect">
              <a:avLst/>
            </a:prstGeom>
          </p:spPr>
          <p:txBody>
            <a:bodyPr vert="horz" wrap="square" lIns="0" tIns="12700" rIns="0" bIns="0" rtlCol="0">
              <a:spAutoFit/>
            </a:bodyPr>
            <a:lstStyle/>
            <a:p>
              <a:pPr>
                <a:spcBef>
                  <a:spcPts val="100"/>
                </a:spcBef>
                <a:tabLst>
                  <a:tab pos="586105" algn="l"/>
                </a:tabLst>
              </a:pPr>
              <a:r>
                <a:rPr sz="900" b="1" spc="-5" dirty="0">
                  <a:latin typeface="Calibri"/>
                  <a:cs typeface="Calibri"/>
                </a:rPr>
                <a:t>(</a:t>
              </a:r>
              <a:r>
                <a:rPr sz="900" b="1" dirty="0">
                  <a:latin typeface="游ゴシック"/>
                  <a:cs typeface="游ゴシック"/>
                </a:rPr>
                <a:t>混焼</a:t>
              </a:r>
              <a:r>
                <a:rPr sz="900" b="1" dirty="0">
                  <a:latin typeface="Calibri"/>
                  <a:cs typeface="Calibri"/>
                </a:rPr>
                <a:t>)	</a:t>
              </a:r>
              <a:r>
                <a:rPr sz="900" b="1" spc="-5" dirty="0">
                  <a:latin typeface="Calibri"/>
                  <a:cs typeface="Calibri"/>
                </a:rPr>
                <a:t>(</a:t>
              </a:r>
              <a:r>
                <a:rPr sz="900" b="1" dirty="0">
                  <a:latin typeface="游ゴシック"/>
                  <a:cs typeface="游ゴシック"/>
                </a:rPr>
                <a:t>専焼</a:t>
              </a:r>
              <a:r>
                <a:rPr sz="900" b="1" dirty="0">
                  <a:latin typeface="Calibri"/>
                  <a:cs typeface="Calibri"/>
                </a:rPr>
                <a:t>)</a:t>
              </a:r>
              <a:endParaRPr sz="900">
                <a:latin typeface="Calibri"/>
                <a:cs typeface="Calibri"/>
              </a:endParaRPr>
            </a:p>
          </p:txBody>
        </p:sp>
        <p:sp>
          <p:nvSpPr>
            <p:cNvPr id="380" name="object 202">
              <a:extLst>
                <a:ext uri="{FF2B5EF4-FFF2-40B4-BE49-F238E27FC236}">
                  <a16:creationId xmlns:a16="http://schemas.microsoft.com/office/drawing/2014/main" id="{14190832-A10F-49FF-AAF8-F7EB1E5E8F30}"/>
                </a:ext>
              </a:extLst>
            </p:cNvPr>
            <p:cNvSpPr txBox="1"/>
            <p:nvPr/>
          </p:nvSpPr>
          <p:spPr>
            <a:xfrm>
              <a:off x="3942929" y="5119340"/>
              <a:ext cx="241300" cy="299720"/>
            </a:xfrm>
            <a:prstGeom prst="rect">
              <a:avLst/>
            </a:prstGeom>
          </p:spPr>
          <p:txBody>
            <a:bodyPr vert="horz" wrap="square" lIns="0" tIns="12700" rIns="0" bIns="0" rtlCol="0">
              <a:spAutoFit/>
            </a:bodyPr>
            <a:lstStyle/>
            <a:p>
              <a:pPr marR="5080">
                <a:spcBef>
                  <a:spcPts val="100"/>
                </a:spcBef>
              </a:pPr>
              <a:r>
                <a:rPr sz="900" b="1" dirty="0">
                  <a:latin typeface="游ゴシック"/>
                  <a:cs typeface="游ゴシック"/>
                </a:rPr>
                <a:t>陸上 風力</a:t>
              </a:r>
              <a:endParaRPr sz="900" dirty="0">
                <a:latin typeface="游ゴシック"/>
                <a:cs typeface="游ゴシック"/>
              </a:endParaRPr>
            </a:p>
          </p:txBody>
        </p:sp>
        <p:sp>
          <p:nvSpPr>
            <p:cNvPr id="381" name="object 203">
              <a:extLst>
                <a:ext uri="{FF2B5EF4-FFF2-40B4-BE49-F238E27FC236}">
                  <a16:creationId xmlns:a16="http://schemas.microsoft.com/office/drawing/2014/main" id="{81DD3B6F-51D8-4BA9-8823-9CC1A8B918FD}"/>
                </a:ext>
              </a:extLst>
            </p:cNvPr>
            <p:cNvSpPr txBox="1"/>
            <p:nvPr/>
          </p:nvSpPr>
          <p:spPr>
            <a:xfrm>
              <a:off x="4977187" y="4608978"/>
              <a:ext cx="1982470" cy="654050"/>
            </a:xfrm>
            <a:prstGeom prst="rect">
              <a:avLst/>
            </a:prstGeom>
          </p:spPr>
          <p:txBody>
            <a:bodyPr vert="horz" wrap="square" lIns="0" tIns="22860" rIns="0" bIns="0" rtlCol="0">
              <a:spAutoFit/>
            </a:bodyPr>
            <a:lstStyle/>
            <a:p>
              <a:pPr marR="106045" algn="r">
                <a:spcBef>
                  <a:spcPts val="180"/>
                </a:spcBef>
              </a:pPr>
              <a:r>
                <a:rPr sz="900" dirty="0">
                  <a:solidFill>
                    <a:srgbClr val="404040"/>
                  </a:solidFill>
                  <a:latin typeface="Calibri"/>
                  <a:cs typeface="Calibri"/>
                </a:rPr>
                <a:t>2.3</a:t>
              </a:r>
              <a:endParaRPr sz="900">
                <a:latin typeface="Calibri"/>
                <a:cs typeface="Calibri"/>
              </a:endParaRPr>
            </a:p>
            <a:p>
              <a:pPr marR="106045" algn="r">
                <a:spcBef>
                  <a:spcPts val="80"/>
                </a:spcBef>
              </a:pPr>
              <a:r>
                <a:rPr sz="900" dirty="0">
                  <a:solidFill>
                    <a:srgbClr val="404040"/>
                  </a:solidFill>
                  <a:latin typeface="Calibri"/>
                  <a:cs typeface="Calibri"/>
                </a:rPr>
                <a:t>3.0</a:t>
              </a:r>
              <a:endParaRPr sz="900">
                <a:latin typeface="Calibri"/>
                <a:cs typeface="Calibri"/>
              </a:endParaRPr>
            </a:p>
            <a:p>
              <a:pPr marR="106045" algn="r">
                <a:spcBef>
                  <a:spcPts val="170"/>
                </a:spcBef>
              </a:pPr>
              <a:r>
                <a:rPr sz="900" dirty="0">
                  <a:solidFill>
                    <a:srgbClr val="404040"/>
                  </a:solidFill>
                  <a:latin typeface="Calibri"/>
                  <a:cs typeface="Calibri"/>
                </a:rPr>
                <a:t>5.7</a:t>
              </a:r>
              <a:endParaRPr sz="900">
                <a:latin typeface="Calibri"/>
                <a:cs typeface="Calibri"/>
              </a:endParaRPr>
            </a:p>
            <a:p>
              <a:pPr>
                <a:spcBef>
                  <a:spcPts val="295"/>
                </a:spcBef>
                <a:tabLst>
                  <a:tab pos="570865" algn="l"/>
                  <a:tab pos="1085850" algn="l"/>
                  <a:tab pos="1626235" algn="l"/>
                </a:tabLst>
              </a:pPr>
              <a:r>
                <a:rPr sz="900" b="1" dirty="0">
                  <a:latin typeface="游ゴシック"/>
                  <a:cs typeface="游ゴシック"/>
                </a:rPr>
                <a:t>太陽光	太陽光	小水力	中水力</a:t>
              </a:r>
              <a:endParaRPr sz="900">
                <a:latin typeface="游ゴシック"/>
                <a:cs typeface="游ゴシック"/>
              </a:endParaRPr>
            </a:p>
          </p:txBody>
        </p:sp>
        <p:sp>
          <p:nvSpPr>
            <p:cNvPr id="382" name="object 204">
              <a:extLst>
                <a:ext uri="{FF2B5EF4-FFF2-40B4-BE49-F238E27FC236}">
                  <a16:creationId xmlns:a16="http://schemas.microsoft.com/office/drawing/2014/main" id="{9C12221D-DE72-4768-A786-8438AF3F0089}"/>
                </a:ext>
              </a:extLst>
            </p:cNvPr>
            <p:cNvSpPr txBox="1"/>
            <p:nvPr/>
          </p:nvSpPr>
          <p:spPr>
            <a:xfrm>
              <a:off x="4460209" y="5128965"/>
              <a:ext cx="1501775" cy="299720"/>
            </a:xfrm>
            <a:prstGeom prst="rect">
              <a:avLst/>
            </a:prstGeom>
          </p:spPr>
          <p:txBody>
            <a:bodyPr vert="horz" wrap="square" lIns="0" tIns="12700" rIns="0" bIns="0" rtlCol="0">
              <a:spAutoFit/>
            </a:bodyPr>
            <a:lstStyle/>
            <a:p>
              <a:pPr>
                <a:spcBef>
                  <a:spcPts val="100"/>
                </a:spcBef>
              </a:pPr>
              <a:r>
                <a:rPr sz="900" b="1" dirty="0">
                  <a:latin typeface="游ゴシック"/>
                  <a:cs typeface="游ゴシック"/>
                </a:rPr>
                <a:t>洋上</a:t>
              </a:r>
              <a:endParaRPr sz="900" dirty="0">
                <a:latin typeface="游ゴシック"/>
                <a:cs typeface="游ゴシック"/>
              </a:endParaRPr>
            </a:p>
            <a:p>
              <a:pPr>
                <a:tabLst>
                  <a:tab pos="402590" algn="l"/>
                </a:tabLst>
              </a:pPr>
              <a:r>
                <a:rPr sz="900" b="1" dirty="0">
                  <a:latin typeface="游ゴシック"/>
                  <a:cs typeface="游ゴシック"/>
                </a:rPr>
                <a:t>風力	（事業用）</a:t>
              </a:r>
              <a:r>
                <a:rPr sz="900" b="1" spc="95" dirty="0">
                  <a:latin typeface="游ゴシック"/>
                  <a:cs typeface="游ゴシック"/>
                </a:rPr>
                <a:t> </a:t>
              </a:r>
              <a:r>
                <a:rPr sz="900" b="1" dirty="0">
                  <a:latin typeface="游ゴシック"/>
                  <a:cs typeface="游ゴシック"/>
                </a:rPr>
                <a:t>（住宅）</a:t>
              </a:r>
              <a:endParaRPr sz="900" dirty="0">
                <a:latin typeface="游ゴシック"/>
                <a:cs typeface="游ゴシック"/>
              </a:endParaRPr>
            </a:p>
          </p:txBody>
        </p:sp>
        <p:sp>
          <p:nvSpPr>
            <p:cNvPr id="387" name="object 210">
              <a:extLst>
                <a:ext uri="{FF2B5EF4-FFF2-40B4-BE49-F238E27FC236}">
                  <a16:creationId xmlns:a16="http://schemas.microsoft.com/office/drawing/2014/main" id="{E4C8A335-CDDD-4228-B61F-1116BCD29890}"/>
                </a:ext>
              </a:extLst>
            </p:cNvPr>
            <p:cNvSpPr txBox="1"/>
            <p:nvPr/>
          </p:nvSpPr>
          <p:spPr>
            <a:xfrm>
              <a:off x="9395735" y="4110191"/>
              <a:ext cx="558800" cy="207108"/>
            </a:xfrm>
            <a:prstGeom prst="rect">
              <a:avLst/>
            </a:prstGeom>
          </p:spPr>
          <p:txBody>
            <a:bodyPr vert="horz" wrap="square" lIns="0" tIns="67945" rIns="0" bIns="0" rtlCol="0">
              <a:spAutoFit/>
            </a:bodyPr>
            <a:lstStyle/>
            <a:p>
              <a:pPr marL="25400">
                <a:spcBef>
                  <a:spcPts val="535"/>
                </a:spcBef>
              </a:pPr>
              <a:r>
                <a:rPr sz="900" dirty="0">
                  <a:solidFill>
                    <a:srgbClr val="404040"/>
                  </a:solidFill>
                  <a:latin typeface="Calibri"/>
                  <a:cs typeface="Calibri"/>
                </a:rPr>
                <a:t>3.8</a:t>
              </a:r>
              <a:endParaRPr sz="700" dirty="0">
                <a:latin typeface="Meiryo UI"/>
                <a:cs typeface="Meiryo UI"/>
              </a:endParaRPr>
            </a:p>
          </p:txBody>
        </p:sp>
        <p:sp>
          <p:nvSpPr>
            <p:cNvPr id="398" name="object 99">
              <a:extLst>
                <a:ext uri="{FF2B5EF4-FFF2-40B4-BE49-F238E27FC236}">
                  <a16:creationId xmlns:a16="http://schemas.microsoft.com/office/drawing/2014/main" id="{69A6B674-684A-41A2-8181-A72921AA74CA}"/>
                </a:ext>
              </a:extLst>
            </p:cNvPr>
            <p:cNvSpPr/>
            <p:nvPr/>
          </p:nvSpPr>
          <p:spPr>
            <a:xfrm>
              <a:off x="1629548" y="4027933"/>
              <a:ext cx="8162925" cy="0"/>
            </a:xfrm>
            <a:custGeom>
              <a:avLst/>
              <a:gdLst/>
              <a:ahLst/>
              <a:cxnLst/>
              <a:rect l="l" t="t" r="r" b="b"/>
              <a:pathLst>
                <a:path w="8162925">
                  <a:moveTo>
                    <a:pt x="0" y="0"/>
                  </a:moveTo>
                  <a:lnTo>
                    <a:pt x="8162544" y="0"/>
                  </a:lnTo>
                </a:path>
              </a:pathLst>
            </a:custGeom>
            <a:ln w="9144">
              <a:solidFill>
                <a:srgbClr val="D9D9D9"/>
              </a:solidFill>
            </a:ln>
          </p:spPr>
          <p:txBody>
            <a:bodyPr wrap="square" lIns="0" tIns="0" rIns="0" bIns="0" rtlCol="0"/>
            <a:lstStyle/>
            <a:p>
              <a:endParaRPr/>
            </a:p>
          </p:txBody>
        </p:sp>
        <p:sp>
          <p:nvSpPr>
            <p:cNvPr id="462" name="object 95">
              <a:extLst>
                <a:ext uri="{FF2B5EF4-FFF2-40B4-BE49-F238E27FC236}">
                  <a16:creationId xmlns:a16="http://schemas.microsoft.com/office/drawing/2014/main" id="{6B250A88-930F-4E5F-8510-79F3396BB20C}"/>
                </a:ext>
              </a:extLst>
            </p:cNvPr>
            <p:cNvSpPr txBox="1"/>
            <p:nvPr/>
          </p:nvSpPr>
          <p:spPr>
            <a:xfrm>
              <a:off x="9378918" y="4588730"/>
              <a:ext cx="228600"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1</a:t>
              </a:r>
              <a:r>
                <a:rPr lang="en-US" altLang="ja-JP" sz="900" dirty="0">
                  <a:solidFill>
                    <a:srgbClr val="404040"/>
                  </a:solidFill>
                  <a:latin typeface="Calibri"/>
                  <a:cs typeface="Calibri"/>
                </a:rPr>
                <a:t>6</a:t>
              </a:r>
              <a:r>
                <a:rPr sz="900" dirty="0">
                  <a:solidFill>
                    <a:srgbClr val="404040"/>
                  </a:solidFill>
                  <a:latin typeface="Calibri"/>
                  <a:cs typeface="Calibri"/>
                </a:rPr>
                <a:t>.</a:t>
              </a:r>
              <a:r>
                <a:rPr lang="en-US" altLang="ja-JP" sz="900" dirty="0">
                  <a:solidFill>
                    <a:srgbClr val="404040"/>
                  </a:solidFill>
                  <a:latin typeface="Calibri"/>
                  <a:cs typeface="Calibri"/>
                </a:rPr>
                <a:t>8</a:t>
              </a:r>
              <a:endParaRPr sz="900" dirty="0">
                <a:latin typeface="Calibri"/>
                <a:cs typeface="Calibri"/>
              </a:endParaRPr>
            </a:p>
          </p:txBody>
        </p:sp>
      </p:grpSp>
      <p:graphicFrame>
        <p:nvGraphicFramePr>
          <p:cNvPr id="465" name="object 188">
            <a:extLst>
              <a:ext uri="{FF2B5EF4-FFF2-40B4-BE49-F238E27FC236}">
                <a16:creationId xmlns:a16="http://schemas.microsoft.com/office/drawing/2014/main" id="{C7DA60F6-C998-4DF3-98C8-E4308787F05B}"/>
              </a:ext>
            </a:extLst>
          </p:cNvPr>
          <p:cNvGraphicFramePr>
            <a:graphicFrameLocks noGrp="1"/>
          </p:cNvGraphicFramePr>
          <p:nvPr/>
        </p:nvGraphicFramePr>
        <p:xfrm>
          <a:off x="200811" y="2151172"/>
          <a:ext cx="11857329" cy="1246505"/>
        </p:xfrm>
        <a:graphic>
          <a:graphicData uri="http://schemas.openxmlformats.org/drawingml/2006/table">
            <a:tbl>
              <a:tblPr firstRow="1" bandRow="1">
                <a:tableStyleId>{2D5ABB26-0587-4C30-8999-92F81FD0307C}</a:tableStyleId>
              </a:tblPr>
              <a:tblGrid>
                <a:gridCol w="1064700">
                  <a:extLst>
                    <a:ext uri="{9D8B030D-6E8A-4147-A177-3AD203B41FA5}">
                      <a16:colId xmlns:a16="http://schemas.microsoft.com/office/drawing/2014/main" val="20000"/>
                    </a:ext>
                  </a:extLst>
                </a:gridCol>
                <a:gridCol w="1001027">
                  <a:extLst>
                    <a:ext uri="{9D8B030D-6E8A-4147-A177-3AD203B41FA5}">
                      <a16:colId xmlns:a16="http://schemas.microsoft.com/office/drawing/2014/main" val="20001"/>
                    </a:ext>
                  </a:extLst>
                </a:gridCol>
                <a:gridCol w="866274">
                  <a:extLst>
                    <a:ext uri="{9D8B030D-6E8A-4147-A177-3AD203B41FA5}">
                      <a16:colId xmlns:a16="http://schemas.microsoft.com/office/drawing/2014/main" val="20002"/>
                    </a:ext>
                  </a:extLst>
                </a:gridCol>
                <a:gridCol w="654518">
                  <a:extLst>
                    <a:ext uri="{9D8B030D-6E8A-4147-A177-3AD203B41FA5}">
                      <a16:colId xmlns:a16="http://schemas.microsoft.com/office/drawing/2014/main" val="20003"/>
                    </a:ext>
                  </a:extLst>
                </a:gridCol>
                <a:gridCol w="885524">
                  <a:extLst>
                    <a:ext uri="{9D8B030D-6E8A-4147-A177-3AD203B41FA5}">
                      <a16:colId xmlns:a16="http://schemas.microsoft.com/office/drawing/2014/main" val="20004"/>
                    </a:ext>
                  </a:extLst>
                </a:gridCol>
                <a:gridCol w="760396">
                  <a:extLst>
                    <a:ext uri="{9D8B030D-6E8A-4147-A177-3AD203B41FA5}">
                      <a16:colId xmlns:a16="http://schemas.microsoft.com/office/drawing/2014/main" val="20005"/>
                    </a:ext>
                  </a:extLst>
                </a:gridCol>
                <a:gridCol w="644892">
                  <a:extLst>
                    <a:ext uri="{9D8B030D-6E8A-4147-A177-3AD203B41FA5}">
                      <a16:colId xmlns:a16="http://schemas.microsoft.com/office/drawing/2014/main" val="20006"/>
                    </a:ext>
                  </a:extLst>
                </a:gridCol>
                <a:gridCol w="770021">
                  <a:extLst>
                    <a:ext uri="{9D8B030D-6E8A-4147-A177-3AD203B41FA5}">
                      <a16:colId xmlns:a16="http://schemas.microsoft.com/office/drawing/2014/main" val="20007"/>
                    </a:ext>
                  </a:extLst>
                </a:gridCol>
                <a:gridCol w="750771">
                  <a:extLst>
                    <a:ext uri="{9D8B030D-6E8A-4147-A177-3AD203B41FA5}">
                      <a16:colId xmlns:a16="http://schemas.microsoft.com/office/drawing/2014/main" val="20008"/>
                    </a:ext>
                  </a:extLst>
                </a:gridCol>
                <a:gridCol w="529389">
                  <a:extLst>
                    <a:ext uri="{9D8B030D-6E8A-4147-A177-3AD203B41FA5}">
                      <a16:colId xmlns:a16="http://schemas.microsoft.com/office/drawing/2014/main" val="20009"/>
                    </a:ext>
                  </a:extLst>
                </a:gridCol>
                <a:gridCol w="510139">
                  <a:extLst>
                    <a:ext uri="{9D8B030D-6E8A-4147-A177-3AD203B41FA5}">
                      <a16:colId xmlns:a16="http://schemas.microsoft.com/office/drawing/2014/main" val="20010"/>
                    </a:ext>
                  </a:extLst>
                </a:gridCol>
                <a:gridCol w="567891">
                  <a:extLst>
                    <a:ext uri="{9D8B030D-6E8A-4147-A177-3AD203B41FA5}">
                      <a16:colId xmlns:a16="http://schemas.microsoft.com/office/drawing/2014/main" val="20011"/>
                    </a:ext>
                  </a:extLst>
                </a:gridCol>
                <a:gridCol w="750770">
                  <a:extLst>
                    <a:ext uri="{9D8B030D-6E8A-4147-A177-3AD203B41FA5}">
                      <a16:colId xmlns:a16="http://schemas.microsoft.com/office/drawing/2014/main" val="20012"/>
                    </a:ext>
                  </a:extLst>
                </a:gridCol>
                <a:gridCol w="606392">
                  <a:extLst>
                    <a:ext uri="{9D8B030D-6E8A-4147-A177-3AD203B41FA5}">
                      <a16:colId xmlns:a16="http://schemas.microsoft.com/office/drawing/2014/main" val="20013"/>
                    </a:ext>
                  </a:extLst>
                </a:gridCol>
                <a:gridCol w="702644">
                  <a:extLst>
                    <a:ext uri="{9D8B030D-6E8A-4147-A177-3AD203B41FA5}">
                      <a16:colId xmlns:a16="http://schemas.microsoft.com/office/drawing/2014/main" val="20014"/>
                    </a:ext>
                  </a:extLst>
                </a:gridCol>
                <a:gridCol w="791981">
                  <a:extLst>
                    <a:ext uri="{9D8B030D-6E8A-4147-A177-3AD203B41FA5}">
                      <a16:colId xmlns:a16="http://schemas.microsoft.com/office/drawing/2014/main" val="20015"/>
                    </a:ext>
                  </a:extLst>
                </a:gridCol>
              </a:tblGrid>
              <a:tr h="325120">
                <a:tc>
                  <a:txBody>
                    <a:bodyPr/>
                    <a:lstStyle/>
                    <a:p>
                      <a:pPr algn="ctr">
                        <a:lnSpc>
                          <a:spcPct val="100000"/>
                        </a:lnSpc>
                        <a:spcBef>
                          <a:spcPts val="705"/>
                        </a:spcBef>
                      </a:pPr>
                      <a:r>
                        <a:rPr sz="1000" dirty="0">
                          <a:latin typeface="UD Digi Kyokasho NK-R" panose="02020400000000000000" pitchFamily="18" charset="-128"/>
                          <a:ea typeface="UD Digi Kyokasho NK-R" panose="02020400000000000000" pitchFamily="18" charset="-128"/>
                          <a:cs typeface="ＭＳ Ｐゴシック"/>
                        </a:rPr>
                        <a:t>電源</a:t>
                      </a:r>
                      <a:endParaRPr sz="1000">
                        <a:latin typeface="UD Digi Kyokasho NK-R" panose="02020400000000000000" pitchFamily="18" charset="-128"/>
                        <a:ea typeface="UD Digi Kyokasho NK-R" panose="02020400000000000000" pitchFamily="18" charset="-128"/>
                        <a:cs typeface="ＭＳ Ｐゴシック"/>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0" marR="226060" indent="0" algn="r">
                        <a:lnSpc>
                          <a:spcPct val="100000"/>
                        </a:lnSpc>
                        <a:spcBef>
                          <a:spcPts val="165"/>
                        </a:spcBef>
                      </a:pPr>
                      <a:r>
                        <a:rPr sz="1000" dirty="0" err="1">
                          <a:latin typeface="UD Digi Kyokasho NK-R" panose="02020400000000000000" pitchFamily="18" charset="-128"/>
                          <a:ea typeface="UD Digi Kyokasho NK-R" panose="02020400000000000000" pitchFamily="18" charset="-128"/>
                          <a:cs typeface="ＭＳ Ｐゴシック"/>
                        </a:rPr>
                        <a:t>石炭</a:t>
                      </a:r>
                      <a:r>
                        <a:rPr lang="ja-JP" altLang="en-US" sz="1000" dirty="0">
                          <a:latin typeface="UD Digi Kyokasho NK-R" panose="02020400000000000000" pitchFamily="18" charset="-128"/>
                          <a:ea typeface="UD Digi Kyokasho NK-R" panose="02020400000000000000" pitchFamily="18" charset="-128"/>
                          <a:cs typeface="ＭＳ Ｐゴシック"/>
                        </a:rPr>
                        <a:t>火力</a:t>
                      </a:r>
                      <a:endParaRPr sz="1000" dirty="0">
                        <a:latin typeface="UD Digi Kyokasho NK-R" panose="02020400000000000000" pitchFamily="18" charset="-128"/>
                        <a:ea typeface="UD Digi Kyokasho NK-R" panose="02020400000000000000" pitchFamily="18" charset="-128"/>
                        <a:cs typeface="ＭＳ Ｐゴシック"/>
                      </a:endParaRPr>
                    </a:p>
                  </a:txBody>
                  <a:tcPr marL="0" marR="0" marT="2095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algn="ctr">
                        <a:lnSpc>
                          <a:spcPct val="100000"/>
                        </a:lnSpc>
                        <a:spcBef>
                          <a:spcPts val="140"/>
                        </a:spcBef>
                      </a:pPr>
                      <a:r>
                        <a:rPr sz="1000" dirty="0">
                          <a:latin typeface="UD Digi Kyokasho NK-R" panose="02020400000000000000" pitchFamily="18" charset="-128"/>
                          <a:ea typeface="UD Digi Kyokasho NK-R" panose="02020400000000000000" pitchFamily="18" charset="-128"/>
                          <a:cs typeface="Calibri"/>
                        </a:rPr>
                        <a:t>LNG</a:t>
                      </a:r>
                      <a:endParaRPr sz="1000">
                        <a:latin typeface="UD Digi Kyokasho NK-R" panose="02020400000000000000" pitchFamily="18" charset="-128"/>
                        <a:ea typeface="UD Digi Kyokasho NK-R" panose="02020400000000000000" pitchFamily="18" charset="-128"/>
                        <a:cs typeface="Calibri"/>
                      </a:endParaRPr>
                    </a:p>
                    <a:p>
                      <a:pPr algn="ctr">
                        <a:lnSpc>
                          <a:spcPct val="100000"/>
                        </a:lnSpc>
                        <a:spcBef>
                          <a:spcPts val="25"/>
                        </a:spcBef>
                      </a:pPr>
                      <a:r>
                        <a:rPr sz="1000" dirty="0">
                          <a:latin typeface="UD Digi Kyokasho NK-R" panose="02020400000000000000" pitchFamily="18" charset="-128"/>
                          <a:ea typeface="UD Digi Kyokasho NK-R" panose="02020400000000000000" pitchFamily="18" charset="-128"/>
                          <a:cs typeface="ＭＳ Ｐゴシック"/>
                        </a:rPr>
                        <a:t>火力</a:t>
                      </a:r>
                      <a:endParaRPr sz="1000">
                        <a:latin typeface="UD Digi Kyokasho NK-R" panose="02020400000000000000" pitchFamily="18" charset="-128"/>
                        <a:ea typeface="UD Digi Kyokasho NK-R" panose="02020400000000000000" pitchFamily="18" charset="-128"/>
                        <a:cs typeface="ＭＳ Ｐゴシック"/>
                      </a:endParaRPr>
                    </a:p>
                  </a:txBody>
                  <a:tcPr marL="0" marR="0" marT="177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76200">
                        <a:lnSpc>
                          <a:spcPct val="100000"/>
                        </a:lnSpc>
                        <a:spcBef>
                          <a:spcPts val="705"/>
                        </a:spcBef>
                      </a:pPr>
                      <a:r>
                        <a:rPr sz="1000" dirty="0">
                          <a:latin typeface="UD Digi Kyokasho NK-R" panose="02020400000000000000" pitchFamily="18" charset="-128"/>
                          <a:ea typeface="UD Digi Kyokasho NK-R" panose="02020400000000000000" pitchFamily="18" charset="-128"/>
                          <a:cs typeface="ＭＳ Ｐゴシック"/>
                        </a:rPr>
                        <a:t>原子力</a:t>
                      </a:r>
                      <a:endParaRPr sz="1000">
                        <a:latin typeface="UD Digi Kyokasho NK-R" panose="02020400000000000000" pitchFamily="18" charset="-128"/>
                        <a:ea typeface="UD Digi Kyokasho NK-R" panose="02020400000000000000" pitchFamily="18" charset="-128"/>
                        <a:cs typeface="ＭＳ Ｐゴシック"/>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250190" marR="244475" algn="ctr">
                        <a:lnSpc>
                          <a:spcPct val="100000"/>
                        </a:lnSpc>
                        <a:spcBef>
                          <a:spcPts val="165"/>
                        </a:spcBef>
                      </a:pPr>
                      <a:r>
                        <a:rPr sz="1000" dirty="0">
                          <a:latin typeface="UD Digi Kyokasho NK-R" panose="02020400000000000000" pitchFamily="18" charset="-128"/>
                          <a:ea typeface="UD Digi Kyokasho NK-R" panose="02020400000000000000" pitchFamily="18" charset="-128"/>
                          <a:cs typeface="ＭＳ Ｐゴシック"/>
                        </a:rPr>
                        <a:t>石油 火力</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0" marR="116839" indent="0" algn="ctr">
                        <a:lnSpc>
                          <a:spcPct val="100000"/>
                        </a:lnSpc>
                        <a:spcBef>
                          <a:spcPts val="165"/>
                        </a:spcBef>
                      </a:pPr>
                      <a:r>
                        <a:rPr sz="1000" dirty="0" err="1">
                          <a:latin typeface="UD Digi Kyokasho NK-R" panose="02020400000000000000" pitchFamily="18" charset="-128"/>
                          <a:ea typeface="UD Digi Kyokasho NK-R" panose="02020400000000000000" pitchFamily="18" charset="-128"/>
                          <a:cs typeface="ＭＳ Ｐゴシック"/>
                        </a:rPr>
                        <a:t>陸上風力</a:t>
                      </a:r>
                      <a:endParaRPr sz="1000" dirty="0">
                        <a:latin typeface="UD Digi Kyokasho NK-R" panose="02020400000000000000" pitchFamily="18" charset="-128"/>
                        <a:ea typeface="UD Digi Kyokasho NK-R" panose="02020400000000000000" pitchFamily="18" charset="-128"/>
                        <a:cs typeface="ＭＳ Ｐゴシック"/>
                      </a:endParaRPr>
                    </a:p>
                  </a:txBody>
                  <a:tcPr marL="0" marR="0" marT="2095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151130" marR="144780">
                        <a:lnSpc>
                          <a:spcPct val="100000"/>
                        </a:lnSpc>
                        <a:spcBef>
                          <a:spcPts val="165"/>
                        </a:spcBef>
                      </a:pPr>
                      <a:r>
                        <a:rPr sz="1000" dirty="0">
                          <a:latin typeface="UD Digi Kyokasho NK-R" panose="02020400000000000000" pitchFamily="18" charset="-128"/>
                          <a:ea typeface="UD Digi Kyokasho NK-R" panose="02020400000000000000" pitchFamily="18" charset="-128"/>
                          <a:cs typeface="ＭＳ Ｐゴシック"/>
                        </a:rPr>
                        <a:t>洋上 風力</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117475">
                        <a:lnSpc>
                          <a:spcPct val="100000"/>
                        </a:lnSpc>
                        <a:spcBef>
                          <a:spcPts val="225"/>
                        </a:spcBef>
                      </a:pPr>
                      <a:r>
                        <a:rPr sz="1000" dirty="0">
                          <a:latin typeface="UD Digi Kyokasho NK-R" panose="02020400000000000000" pitchFamily="18" charset="-128"/>
                          <a:ea typeface="UD Digi Kyokasho NK-R" panose="02020400000000000000" pitchFamily="18" charset="-128"/>
                          <a:cs typeface="ＭＳ Ｐゴシック"/>
                        </a:rPr>
                        <a:t>太陽光</a:t>
                      </a:r>
                      <a:endParaRPr sz="1000">
                        <a:latin typeface="UD Digi Kyokasho NK-R" panose="02020400000000000000" pitchFamily="18" charset="-128"/>
                        <a:ea typeface="UD Digi Kyokasho NK-R" panose="02020400000000000000" pitchFamily="18" charset="-128"/>
                        <a:cs typeface="ＭＳ Ｐゴシック"/>
                      </a:endParaRPr>
                    </a:p>
                    <a:p>
                      <a:pPr marL="83820">
                        <a:lnSpc>
                          <a:spcPct val="100000"/>
                        </a:lnSpc>
                        <a:spcBef>
                          <a:spcPts val="5"/>
                        </a:spcBef>
                      </a:pPr>
                      <a:r>
                        <a:rPr sz="900" spc="5"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ＭＳ Ｐゴシック"/>
                        </a:rPr>
                        <a:t>事業用）</a:t>
                      </a:r>
                      <a:endParaRPr sz="900">
                        <a:latin typeface="UD Digi Kyokasho NK-R" panose="02020400000000000000" pitchFamily="18" charset="-128"/>
                        <a:ea typeface="UD Digi Kyokasho NK-R" panose="02020400000000000000" pitchFamily="18" charset="-128"/>
                        <a:cs typeface="ＭＳ Ｐゴシック"/>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81280">
                        <a:lnSpc>
                          <a:spcPct val="100000"/>
                        </a:lnSpc>
                        <a:spcBef>
                          <a:spcPts val="225"/>
                        </a:spcBef>
                      </a:pPr>
                      <a:r>
                        <a:rPr sz="1000" dirty="0">
                          <a:latin typeface="UD Digi Kyokasho NK-R" panose="02020400000000000000" pitchFamily="18" charset="-128"/>
                          <a:ea typeface="UD Digi Kyokasho NK-R" panose="02020400000000000000" pitchFamily="18" charset="-128"/>
                          <a:cs typeface="ＭＳ Ｐゴシック"/>
                        </a:rPr>
                        <a:t>太陽光</a:t>
                      </a:r>
                      <a:endParaRPr sz="1000">
                        <a:latin typeface="UD Digi Kyokasho NK-R" panose="02020400000000000000" pitchFamily="18" charset="-128"/>
                        <a:ea typeface="UD Digi Kyokasho NK-R" panose="02020400000000000000" pitchFamily="18" charset="-128"/>
                        <a:cs typeface="ＭＳ Ｐゴシック"/>
                      </a:endParaRPr>
                    </a:p>
                    <a:p>
                      <a:pPr marL="97790">
                        <a:lnSpc>
                          <a:spcPct val="100000"/>
                        </a:lnSpc>
                        <a:spcBef>
                          <a:spcPts val="5"/>
                        </a:spcBef>
                      </a:pPr>
                      <a:r>
                        <a:rPr sz="900" spc="5"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ＭＳ Ｐゴシック"/>
                        </a:rPr>
                        <a:t>住宅）</a:t>
                      </a:r>
                      <a:endParaRPr sz="900">
                        <a:latin typeface="UD Digi Kyokasho NK-R" panose="02020400000000000000" pitchFamily="18" charset="-128"/>
                        <a:ea typeface="UD Digi Kyokasho NK-R" panose="02020400000000000000" pitchFamily="18" charset="-128"/>
                        <a:cs typeface="ＭＳ Ｐゴシック"/>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43815">
                        <a:lnSpc>
                          <a:spcPct val="100000"/>
                        </a:lnSpc>
                        <a:spcBef>
                          <a:spcPts val="705"/>
                        </a:spcBef>
                      </a:pPr>
                      <a:r>
                        <a:rPr sz="1000" dirty="0">
                          <a:latin typeface="UD Digi Kyokasho NK-R" panose="02020400000000000000" pitchFamily="18" charset="-128"/>
                          <a:ea typeface="UD Digi Kyokasho NK-R" panose="02020400000000000000" pitchFamily="18" charset="-128"/>
                          <a:cs typeface="ＭＳ Ｐゴシック"/>
                        </a:rPr>
                        <a:t>小水力</a:t>
                      </a: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43815">
                        <a:lnSpc>
                          <a:spcPct val="100000"/>
                        </a:lnSpc>
                        <a:spcBef>
                          <a:spcPts val="705"/>
                        </a:spcBef>
                      </a:pPr>
                      <a:r>
                        <a:rPr sz="1000" dirty="0">
                          <a:latin typeface="UD Digi Kyokasho NK-R" panose="02020400000000000000" pitchFamily="18" charset="-128"/>
                          <a:ea typeface="UD Digi Kyokasho NK-R" panose="02020400000000000000" pitchFamily="18" charset="-128"/>
                          <a:cs typeface="ＭＳ Ｐゴシック"/>
                        </a:rPr>
                        <a:t>中水力</a:t>
                      </a:r>
                      <a:endParaRPr sz="1000">
                        <a:latin typeface="UD Digi Kyokasho NK-R" panose="02020400000000000000" pitchFamily="18" charset="-128"/>
                        <a:ea typeface="UD Digi Kyokasho NK-R" panose="02020400000000000000" pitchFamily="18" charset="-128"/>
                        <a:cs typeface="ＭＳ Ｐゴシック"/>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173355">
                        <a:lnSpc>
                          <a:spcPct val="100000"/>
                        </a:lnSpc>
                        <a:spcBef>
                          <a:spcPts val="705"/>
                        </a:spcBef>
                      </a:pPr>
                      <a:r>
                        <a:rPr sz="1000" dirty="0">
                          <a:latin typeface="UD Digi Kyokasho NK-R" panose="02020400000000000000" pitchFamily="18" charset="-128"/>
                          <a:ea typeface="UD Digi Kyokasho NK-R" panose="02020400000000000000" pitchFamily="18" charset="-128"/>
                          <a:cs typeface="ＭＳ Ｐゴシック"/>
                        </a:rPr>
                        <a:t>地熱</a:t>
                      </a:r>
                      <a:endParaRPr sz="1000">
                        <a:latin typeface="UD Digi Kyokasho NK-R" panose="02020400000000000000" pitchFamily="18" charset="-128"/>
                        <a:ea typeface="UD Digi Kyokasho NK-R" panose="02020400000000000000" pitchFamily="18" charset="-128"/>
                        <a:cs typeface="ＭＳ Ｐゴシック"/>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99060">
                        <a:lnSpc>
                          <a:spcPct val="100000"/>
                        </a:lnSpc>
                        <a:spcBef>
                          <a:spcPts val="225"/>
                        </a:spcBef>
                      </a:pPr>
                      <a:r>
                        <a:rPr sz="1000" dirty="0">
                          <a:latin typeface="UD Digi Kyokasho NK-R" panose="02020400000000000000" pitchFamily="18" charset="-128"/>
                          <a:ea typeface="UD Digi Kyokasho NK-R" panose="02020400000000000000" pitchFamily="18" charset="-128"/>
                          <a:cs typeface="ＭＳ Ｐゴシック"/>
                        </a:rPr>
                        <a:t>バイ</a:t>
                      </a:r>
                      <a:r>
                        <a:rPr sz="1000" spc="-5" dirty="0">
                          <a:latin typeface="UD Digi Kyokasho NK-R" panose="02020400000000000000" pitchFamily="18" charset="-128"/>
                          <a:ea typeface="UD Digi Kyokasho NK-R" panose="02020400000000000000" pitchFamily="18" charset="-128"/>
                          <a:cs typeface="ＭＳ Ｐゴシック"/>
                        </a:rPr>
                        <a:t>オ</a:t>
                      </a:r>
                      <a:r>
                        <a:rPr sz="1000" dirty="0">
                          <a:latin typeface="UD Digi Kyokasho NK-R" panose="02020400000000000000" pitchFamily="18" charset="-128"/>
                          <a:ea typeface="UD Digi Kyokasho NK-R" panose="02020400000000000000" pitchFamily="18" charset="-128"/>
                          <a:cs typeface="ＭＳ Ｐゴシック"/>
                        </a:rPr>
                        <a:t>マス</a:t>
                      </a:r>
                      <a:endParaRPr sz="1000">
                        <a:latin typeface="UD Digi Kyokasho NK-R" panose="02020400000000000000" pitchFamily="18" charset="-128"/>
                        <a:ea typeface="UD Digi Kyokasho NK-R" panose="02020400000000000000" pitchFamily="18" charset="-128"/>
                        <a:cs typeface="ＭＳ Ｐゴシック"/>
                      </a:endParaRPr>
                    </a:p>
                    <a:p>
                      <a:pPr marL="95885">
                        <a:lnSpc>
                          <a:spcPct val="100000"/>
                        </a:lnSpc>
                        <a:spcBef>
                          <a:spcPts val="5"/>
                        </a:spcBef>
                      </a:pPr>
                      <a:r>
                        <a:rPr sz="900" spc="5"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ＭＳ Ｐゴシック"/>
                        </a:rPr>
                        <a:t>混焼</a:t>
                      </a:r>
                      <a:r>
                        <a:rPr sz="900" spc="-1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5</a:t>
                      </a:r>
                      <a:r>
                        <a:rPr sz="900" dirty="0">
                          <a:latin typeface="UD Digi Kyokasho NK-R" panose="02020400000000000000" pitchFamily="18" charset="-128"/>
                          <a:ea typeface="UD Digi Kyokasho NK-R" panose="02020400000000000000" pitchFamily="18" charset="-128"/>
                          <a:cs typeface="ＭＳ Ｐゴシック"/>
                        </a:rPr>
                        <a:t>％）</a:t>
                      </a:r>
                      <a:endParaRPr sz="900">
                        <a:latin typeface="UD Digi Kyokasho NK-R" panose="02020400000000000000" pitchFamily="18" charset="-128"/>
                        <a:ea typeface="UD Digi Kyokasho NK-R" panose="02020400000000000000" pitchFamily="18" charset="-128"/>
                        <a:cs typeface="ＭＳ Ｐゴシック"/>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algn="ctr">
                        <a:lnSpc>
                          <a:spcPct val="100000"/>
                        </a:lnSpc>
                        <a:spcBef>
                          <a:spcPts val="225"/>
                        </a:spcBef>
                      </a:pPr>
                      <a:r>
                        <a:rPr sz="1000" dirty="0">
                          <a:latin typeface="UD Digi Kyokasho NK-R" panose="02020400000000000000" pitchFamily="18" charset="-128"/>
                          <a:ea typeface="UD Digi Kyokasho NK-R" panose="02020400000000000000" pitchFamily="18" charset="-128"/>
                          <a:cs typeface="ＭＳ Ｐゴシック"/>
                        </a:rPr>
                        <a:t>バイ</a:t>
                      </a:r>
                      <a:r>
                        <a:rPr sz="1000" spc="-5" dirty="0">
                          <a:latin typeface="UD Digi Kyokasho NK-R" panose="02020400000000000000" pitchFamily="18" charset="-128"/>
                          <a:ea typeface="UD Digi Kyokasho NK-R" panose="02020400000000000000" pitchFamily="18" charset="-128"/>
                          <a:cs typeface="ＭＳ Ｐゴシック"/>
                        </a:rPr>
                        <a:t>オ</a:t>
                      </a:r>
                      <a:r>
                        <a:rPr sz="1000" dirty="0">
                          <a:latin typeface="UD Digi Kyokasho NK-R" panose="02020400000000000000" pitchFamily="18" charset="-128"/>
                          <a:ea typeface="UD Digi Kyokasho NK-R" panose="02020400000000000000" pitchFamily="18" charset="-128"/>
                          <a:cs typeface="ＭＳ Ｐゴシック"/>
                        </a:rPr>
                        <a:t>マス</a:t>
                      </a:r>
                      <a:endParaRPr sz="1000">
                        <a:latin typeface="UD Digi Kyokasho NK-R" panose="02020400000000000000" pitchFamily="18" charset="-128"/>
                        <a:ea typeface="UD Digi Kyokasho NK-R" panose="02020400000000000000" pitchFamily="18" charset="-128"/>
                        <a:cs typeface="ＭＳ Ｐゴシック"/>
                      </a:endParaRPr>
                    </a:p>
                    <a:p>
                      <a:pPr algn="ctr">
                        <a:lnSpc>
                          <a:spcPct val="100000"/>
                        </a:lnSpc>
                        <a:spcBef>
                          <a:spcPts val="5"/>
                        </a:spcBef>
                      </a:pPr>
                      <a:r>
                        <a:rPr sz="900" spc="5"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ＭＳ Ｐゴシック"/>
                        </a:rPr>
                        <a:t>専焼）</a:t>
                      </a:r>
                      <a:endParaRPr sz="900">
                        <a:latin typeface="UD Digi Kyokasho NK-R" panose="02020400000000000000" pitchFamily="18" charset="-128"/>
                        <a:ea typeface="UD Digi Kyokasho NK-R" panose="02020400000000000000" pitchFamily="18" charset="-128"/>
                        <a:cs typeface="ＭＳ Ｐゴシック"/>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131445" marR="125730" indent="88265">
                        <a:lnSpc>
                          <a:spcPct val="100000"/>
                        </a:lnSpc>
                        <a:spcBef>
                          <a:spcPts val="165"/>
                        </a:spcBef>
                      </a:pPr>
                      <a:r>
                        <a:rPr sz="1000" spc="-5" dirty="0">
                          <a:latin typeface="UD Digi Kyokasho NK-R" panose="02020400000000000000" pitchFamily="18" charset="-128"/>
                          <a:ea typeface="UD Digi Kyokasho NK-R" panose="02020400000000000000" pitchFamily="18" charset="-128"/>
                          <a:cs typeface="ＭＳ Ｐゴシック"/>
                        </a:rPr>
                        <a:t>ガス </a:t>
                      </a:r>
                      <a:r>
                        <a:rPr sz="1000" dirty="0">
                          <a:latin typeface="UD Digi Kyokasho NK-R" panose="02020400000000000000" pitchFamily="18" charset="-128"/>
                          <a:ea typeface="UD Digi Kyokasho NK-R" panose="02020400000000000000" pitchFamily="18" charset="-128"/>
                          <a:cs typeface="ＭＳ Ｐゴシック"/>
                        </a:rPr>
                        <a:t> コ</a:t>
                      </a:r>
                      <a:r>
                        <a:rPr sz="1000" spc="-5" dirty="0">
                          <a:latin typeface="UD Digi Kyokasho NK-R" panose="02020400000000000000" pitchFamily="18" charset="-128"/>
                          <a:ea typeface="UD Digi Kyokasho NK-R" panose="02020400000000000000" pitchFamily="18" charset="-128"/>
                          <a:cs typeface="ＭＳ Ｐゴシック"/>
                        </a:rPr>
                        <a:t>ジ</a:t>
                      </a:r>
                      <a:r>
                        <a:rPr sz="1000" dirty="0">
                          <a:latin typeface="UD Digi Kyokasho NK-R" panose="02020400000000000000" pitchFamily="18" charset="-128"/>
                          <a:ea typeface="UD Digi Kyokasho NK-R" panose="02020400000000000000" pitchFamily="18" charset="-128"/>
                          <a:cs typeface="ＭＳ Ｐゴシック"/>
                        </a:rPr>
                        <a:t>ェネ</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167640" marR="161925" indent="78740">
                        <a:lnSpc>
                          <a:spcPct val="100000"/>
                        </a:lnSpc>
                        <a:spcBef>
                          <a:spcPts val="165"/>
                        </a:spcBef>
                      </a:pPr>
                      <a:r>
                        <a:rPr sz="1000" dirty="0">
                          <a:latin typeface="UD Digi Kyokasho NK-R" panose="02020400000000000000" pitchFamily="18" charset="-128"/>
                          <a:ea typeface="UD Digi Kyokasho NK-R" panose="02020400000000000000" pitchFamily="18" charset="-128"/>
                          <a:cs typeface="ＭＳ Ｐゴシック"/>
                        </a:rPr>
                        <a:t>石油 コ</a:t>
                      </a:r>
                      <a:r>
                        <a:rPr sz="1000" spc="-5" dirty="0">
                          <a:latin typeface="UD Digi Kyokasho NK-R" panose="02020400000000000000" pitchFamily="18" charset="-128"/>
                          <a:ea typeface="UD Digi Kyokasho NK-R" panose="02020400000000000000" pitchFamily="18" charset="-128"/>
                          <a:cs typeface="ＭＳ Ｐゴシック"/>
                        </a:rPr>
                        <a:t>ジ</a:t>
                      </a:r>
                      <a:r>
                        <a:rPr sz="1000" dirty="0">
                          <a:latin typeface="UD Digi Kyokasho NK-R" panose="02020400000000000000" pitchFamily="18" charset="-128"/>
                          <a:ea typeface="UD Digi Kyokasho NK-R" panose="02020400000000000000" pitchFamily="18" charset="-128"/>
                          <a:cs typeface="ＭＳ Ｐゴシック"/>
                        </a:rPr>
                        <a:t>ェネ</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extLst>
                  <a:ext uri="{0D108BD9-81ED-4DB2-BD59-A6C34878D82A}">
                    <a16:rowId xmlns:a16="http://schemas.microsoft.com/office/drawing/2014/main" val="10000"/>
                  </a:ext>
                </a:extLst>
              </a:tr>
              <a:tr h="567690">
                <a:tc>
                  <a:txBody>
                    <a:bodyPr/>
                    <a:lstStyle/>
                    <a:p>
                      <a:pPr marL="635" algn="ctr">
                        <a:lnSpc>
                          <a:spcPct val="100000"/>
                        </a:lnSpc>
                        <a:spcBef>
                          <a:spcPts val="405"/>
                        </a:spcBef>
                      </a:pPr>
                      <a:r>
                        <a:rPr sz="900" dirty="0">
                          <a:latin typeface="UD Digi Kyokasho NK-R" panose="02020400000000000000" pitchFamily="18" charset="-128"/>
                          <a:ea typeface="UD Digi Kyokasho NK-R" panose="02020400000000000000" pitchFamily="18" charset="-128"/>
                          <a:cs typeface="ＭＳ Ｐゴシック"/>
                        </a:rPr>
                        <a:t>発電</a:t>
                      </a:r>
                      <a:r>
                        <a:rPr sz="900" spc="-5" dirty="0">
                          <a:latin typeface="UD Digi Kyokasho NK-R" panose="02020400000000000000" pitchFamily="18" charset="-128"/>
                          <a:ea typeface="UD Digi Kyokasho NK-R" panose="02020400000000000000" pitchFamily="18" charset="-128"/>
                          <a:cs typeface="ＭＳ Ｐゴシック"/>
                        </a:rPr>
                        <a:t>コ</a:t>
                      </a:r>
                      <a:r>
                        <a:rPr sz="900" spc="-10" dirty="0">
                          <a:latin typeface="UD Digi Kyokasho NK-R" panose="02020400000000000000" pitchFamily="18" charset="-128"/>
                          <a:ea typeface="UD Digi Kyokasho NK-R" panose="02020400000000000000" pitchFamily="18" charset="-128"/>
                          <a:cs typeface="ＭＳ Ｐゴシック"/>
                        </a:rPr>
                        <a:t>ス</a:t>
                      </a:r>
                      <a:r>
                        <a:rPr sz="900" dirty="0">
                          <a:latin typeface="UD Digi Kyokasho NK-R" panose="02020400000000000000" pitchFamily="18" charset="-128"/>
                          <a:ea typeface="UD Digi Kyokasho NK-R" panose="02020400000000000000" pitchFamily="18" charset="-128"/>
                          <a:cs typeface="ＭＳ Ｐゴシック"/>
                        </a:rPr>
                        <a:t>ト</a:t>
                      </a:r>
                    </a:p>
                    <a:p>
                      <a:pPr algn="ctr">
                        <a:lnSpc>
                          <a:spcPct val="100000"/>
                        </a:lnSpc>
                      </a:pPr>
                      <a:r>
                        <a:rPr sz="900" spc="5" dirty="0">
                          <a:latin typeface="UD Digi Kyokasho NK-R" panose="02020400000000000000" pitchFamily="18" charset="-128"/>
                          <a:ea typeface="UD Digi Kyokasho NK-R" panose="02020400000000000000" pitchFamily="18" charset="-128"/>
                          <a:cs typeface="ＭＳ Ｐゴシック"/>
                        </a:rPr>
                        <a:t>（</a:t>
                      </a:r>
                      <a:r>
                        <a:rPr sz="900" spc="-5" dirty="0">
                          <a:latin typeface="UD Digi Kyokasho NK-R" panose="02020400000000000000" pitchFamily="18" charset="-128"/>
                          <a:ea typeface="UD Digi Kyokasho NK-R" panose="02020400000000000000" pitchFamily="18" charset="-128"/>
                          <a:cs typeface="ＭＳ Ｐゴシック"/>
                        </a:rPr>
                        <a:t>円</a:t>
                      </a:r>
                      <a:r>
                        <a:rPr sz="900" dirty="0">
                          <a:latin typeface="UD Digi Kyokasho NK-R" panose="02020400000000000000" pitchFamily="18" charset="-128"/>
                          <a:ea typeface="UD Digi Kyokasho NK-R" panose="02020400000000000000" pitchFamily="18" charset="-128"/>
                          <a:cs typeface="Calibri"/>
                        </a:rPr>
                        <a:t>/</a:t>
                      </a:r>
                      <a:r>
                        <a:rPr sz="900" spc="-10" dirty="0">
                          <a:latin typeface="UD Digi Kyokasho NK-R" panose="02020400000000000000" pitchFamily="18" charset="-128"/>
                          <a:ea typeface="UD Digi Kyokasho NK-R" panose="02020400000000000000" pitchFamily="18" charset="-128"/>
                          <a:cs typeface="Calibri"/>
                        </a:rPr>
                        <a:t>k</a:t>
                      </a:r>
                      <a:r>
                        <a:rPr sz="900" dirty="0">
                          <a:latin typeface="UD Digi Kyokasho NK-R" panose="02020400000000000000" pitchFamily="18" charset="-128"/>
                          <a:ea typeface="UD Digi Kyokasho NK-R" panose="02020400000000000000" pitchFamily="18" charset="-128"/>
                          <a:cs typeface="Calibri"/>
                        </a:rPr>
                        <a:t>W</a:t>
                      </a:r>
                      <a:r>
                        <a:rPr sz="900" spc="-5" dirty="0">
                          <a:latin typeface="UD Digi Kyokasho NK-R" panose="02020400000000000000" pitchFamily="18" charset="-128"/>
                          <a:ea typeface="UD Digi Kyokasho NK-R" panose="02020400000000000000" pitchFamily="18" charset="-128"/>
                          <a:cs typeface="Calibri"/>
                        </a:rPr>
                        <a:t>h</a:t>
                      </a:r>
                      <a:r>
                        <a:rPr sz="900" dirty="0">
                          <a:latin typeface="UD Digi Kyokasho NK-R" panose="02020400000000000000" pitchFamily="18" charset="-128"/>
                          <a:ea typeface="UD Digi Kyokasho NK-R" panose="02020400000000000000" pitchFamily="18" charset="-128"/>
                          <a:cs typeface="ＭＳ Ｐゴシック"/>
                        </a:rPr>
                        <a:t>）</a:t>
                      </a:r>
                    </a:p>
                    <a:p>
                      <a:pPr algn="ctr">
                        <a:lnSpc>
                          <a:spcPct val="100000"/>
                        </a:lnSpc>
                      </a:pPr>
                      <a:r>
                        <a:rPr sz="800" spc="-5" dirty="0">
                          <a:latin typeface="UD Digi Kyokasho NK-R" panose="02020400000000000000" pitchFamily="18" charset="-128"/>
                          <a:ea typeface="UD Digi Kyokasho NK-R" panose="02020400000000000000" pitchFamily="18" charset="-128"/>
                          <a:cs typeface="ＭＳ ゴシック"/>
                        </a:rPr>
                        <a:t>※</a:t>
                      </a:r>
                      <a:r>
                        <a:rPr sz="800" spc="-5" dirty="0">
                          <a:latin typeface="UD Digi Kyokasho NK-R" panose="02020400000000000000" pitchFamily="18" charset="-128"/>
                          <a:ea typeface="UD Digi Kyokasho NK-R" panose="02020400000000000000" pitchFamily="18" charset="-128"/>
                          <a:cs typeface="ＭＳ Ｐゴシック"/>
                        </a:rPr>
                        <a:t>（</a:t>
                      </a:r>
                      <a:r>
                        <a:rPr sz="800" spc="160" dirty="0">
                          <a:latin typeface="UD Digi Kyokasho NK-R" panose="02020400000000000000" pitchFamily="18" charset="-128"/>
                          <a:ea typeface="UD Digi Kyokasho NK-R" panose="02020400000000000000" pitchFamily="18" charset="-128"/>
                          <a:cs typeface="ＭＳ Ｐゴシック"/>
                        </a:rPr>
                        <a:t> </a:t>
                      </a:r>
                      <a:r>
                        <a:rPr sz="800" spc="-5" dirty="0">
                          <a:latin typeface="UD Digi Kyokasho NK-R" panose="02020400000000000000" pitchFamily="18" charset="-128"/>
                          <a:ea typeface="UD Digi Kyokasho NK-R" panose="02020400000000000000" pitchFamily="18" charset="-128"/>
                          <a:cs typeface="ＭＳ Ｐゴシック"/>
                        </a:rPr>
                        <a:t>）内は</a:t>
                      </a:r>
                      <a:endParaRPr sz="800" dirty="0">
                        <a:latin typeface="UD Digi Kyokasho NK-R" panose="02020400000000000000" pitchFamily="18" charset="-128"/>
                        <a:ea typeface="UD Digi Kyokasho NK-R" panose="02020400000000000000" pitchFamily="18" charset="-128"/>
                        <a:cs typeface="ＭＳ Ｐゴシック"/>
                      </a:endParaRPr>
                    </a:p>
                    <a:p>
                      <a:pPr algn="ctr">
                        <a:lnSpc>
                          <a:spcPct val="100000"/>
                        </a:lnSpc>
                      </a:pPr>
                      <a:r>
                        <a:rPr sz="800" dirty="0">
                          <a:latin typeface="UD Digi Kyokasho NK-R" panose="02020400000000000000" pitchFamily="18" charset="-128"/>
                          <a:ea typeface="UD Digi Kyokasho NK-R" panose="02020400000000000000" pitchFamily="18" charset="-128"/>
                          <a:cs typeface="ＭＳ Ｐゴシック"/>
                        </a:rPr>
                        <a:t>政策経費</a:t>
                      </a:r>
                      <a:r>
                        <a:rPr sz="800" spc="-5" dirty="0">
                          <a:latin typeface="UD Digi Kyokasho NK-R" panose="02020400000000000000" pitchFamily="18" charset="-128"/>
                          <a:ea typeface="UD Digi Kyokasho NK-R" panose="02020400000000000000" pitchFamily="18" charset="-128"/>
                          <a:cs typeface="ＭＳ Ｐゴシック"/>
                        </a:rPr>
                        <a:t>なし</a:t>
                      </a:r>
                      <a:r>
                        <a:rPr sz="800" dirty="0">
                          <a:latin typeface="UD Digi Kyokasho NK-R" panose="02020400000000000000" pitchFamily="18" charset="-128"/>
                          <a:ea typeface="UD Digi Kyokasho NK-R" panose="02020400000000000000" pitchFamily="18" charset="-128"/>
                          <a:cs typeface="ＭＳ Ｐゴシック"/>
                        </a:rPr>
                        <a:t>の値</a:t>
                      </a:r>
                    </a:p>
                  </a:txBody>
                  <a:tcPr marL="0" marR="0" marT="514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dirty="0">
                        <a:latin typeface="UD Digi Kyokasho NK-R" panose="02020400000000000000" pitchFamily="18" charset="-128"/>
                        <a:ea typeface="UD Digi Kyokasho NK-R" panose="02020400000000000000" pitchFamily="18" charset="-128"/>
                        <a:cs typeface="Times New Roman"/>
                      </a:endParaRPr>
                    </a:p>
                    <a:p>
                      <a:pPr algn="ctr">
                        <a:lnSpc>
                          <a:spcPct val="100000"/>
                        </a:lnSpc>
                      </a:pPr>
                      <a:r>
                        <a:rPr sz="1050" spc="-5" dirty="0">
                          <a:latin typeface="UD Digi Kyokasho NK-R" panose="02020400000000000000" pitchFamily="18" charset="-128"/>
                          <a:ea typeface="UD Digi Kyokasho NK-R" panose="02020400000000000000" pitchFamily="18" charset="-128"/>
                          <a:cs typeface="Calibri"/>
                        </a:rPr>
                        <a:t>12.5</a:t>
                      </a:r>
                      <a:endParaRPr sz="1050" dirty="0">
                        <a:latin typeface="UD Digi Kyokasho NK-R" panose="02020400000000000000" pitchFamily="18" charset="-128"/>
                        <a:ea typeface="UD Digi Kyokasho NK-R" panose="02020400000000000000" pitchFamily="18" charset="-128"/>
                        <a:cs typeface="Calibri"/>
                      </a:endParaRPr>
                    </a:p>
                    <a:p>
                      <a:pPr algn="ctr">
                        <a:lnSpc>
                          <a:spcPct val="100000"/>
                        </a:lnSpc>
                        <a:spcBef>
                          <a:spcPts val="30"/>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12.5</a:t>
                      </a:r>
                      <a:r>
                        <a:rPr sz="900" dirty="0">
                          <a:latin typeface="UD Digi Kyokasho NK-R" panose="02020400000000000000" pitchFamily="18" charset="-128"/>
                          <a:ea typeface="UD Digi Kyokasho NK-R" panose="02020400000000000000" pitchFamily="18" charset="-128"/>
                          <a:cs typeface="ＭＳ Ｐゴシック"/>
                        </a:rPr>
                        <a:t>）</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dirty="0">
                        <a:latin typeface="UD Digi Kyokasho NK-R" panose="02020400000000000000" pitchFamily="18" charset="-128"/>
                        <a:ea typeface="UD Digi Kyokasho NK-R" panose="02020400000000000000" pitchFamily="18" charset="-128"/>
                        <a:cs typeface="Times New Roman"/>
                      </a:endParaRPr>
                    </a:p>
                    <a:p>
                      <a:pPr algn="ctr">
                        <a:lnSpc>
                          <a:spcPct val="100000"/>
                        </a:lnSpc>
                      </a:pPr>
                      <a:r>
                        <a:rPr sz="1050" spc="-5" dirty="0">
                          <a:latin typeface="UD Digi Kyokasho NK-R" panose="02020400000000000000" pitchFamily="18" charset="-128"/>
                          <a:ea typeface="UD Digi Kyokasho NK-R" panose="02020400000000000000" pitchFamily="18" charset="-128"/>
                          <a:cs typeface="Calibri"/>
                        </a:rPr>
                        <a:t>10.7</a:t>
                      </a:r>
                      <a:endParaRPr sz="1050" dirty="0">
                        <a:latin typeface="UD Digi Kyokasho NK-R" panose="02020400000000000000" pitchFamily="18" charset="-128"/>
                        <a:ea typeface="UD Digi Kyokasho NK-R" panose="02020400000000000000" pitchFamily="18" charset="-128"/>
                        <a:cs typeface="Calibri"/>
                      </a:endParaRPr>
                    </a:p>
                    <a:p>
                      <a:pPr marL="635" algn="ctr">
                        <a:lnSpc>
                          <a:spcPct val="100000"/>
                        </a:lnSpc>
                        <a:spcBef>
                          <a:spcPts val="30"/>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10.7</a:t>
                      </a:r>
                      <a:r>
                        <a:rPr sz="900" dirty="0">
                          <a:latin typeface="UD Digi Kyokasho NK-R" panose="02020400000000000000" pitchFamily="18" charset="-128"/>
                          <a:ea typeface="UD Digi Kyokasho NK-R" panose="02020400000000000000" pitchFamily="18" charset="-128"/>
                          <a:cs typeface="ＭＳ Ｐゴシック"/>
                        </a:rPr>
                        <a:t>）</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0"/>
                        </a:spcBef>
                      </a:pPr>
                      <a:endParaRPr sz="1000">
                        <a:latin typeface="UD Digi Kyokasho NK-R" panose="02020400000000000000" pitchFamily="18" charset="-128"/>
                        <a:ea typeface="UD Digi Kyokasho NK-R" panose="02020400000000000000" pitchFamily="18" charset="-128"/>
                        <a:cs typeface="Times New Roman"/>
                      </a:endParaRPr>
                    </a:p>
                    <a:p>
                      <a:pPr marL="73025">
                        <a:lnSpc>
                          <a:spcPct val="100000"/>
                        </a:lnSpc>
                        <a:spcBef>
                          <a:spcPts val="5"/>
                        </a:spcBef>
                      </a:pPr>
                      <a:r>
                        <a:rPr sz="1050" spc="-10" dirty="0">
                          <a:latin typeface="UD Digi Kyokasho NK-R" panose="02020400000000000000" pitchFamily="18" charset="-128"/>
                          <a:ea typeface="UD Digi Kyokasho NK-R" panose="02020400000000000000" pitchFamily="18" charset="-128"/>
                          <a:cs typeface="Calibri"/>
                        </a:rPr>
                        <a:t>11.5</a:t>
                      </a:r>
                      <a:r>
                        <a:rPr sz="1050" spc="-10" dirty="0">
                          <a:latin typeface="UD Digi Kyokasho NK-R" panose="02020400000000000000" pitchFamily="18" charset="-128"/>
                          <a:ea typeface="UD Digi Kyokasho NK-R" panose="02020400000000000000" pitchFamily="18" charset="-128"/>
                          <a:cs typeface="ＭＳ Ｐゴシック"/>
                        </a:rPr>
                        <a:t>～</a:t>
                      </a:r>
                      <a:endParaRPr sz="1050">
                        <a:latin typeface="UD Digi Kyokasho NK-R" panose="02020400000000000000" pitchFamily="18" charset="-128"/>
                        <a:ea typeface="UD Digi Kyokasho NK-R" panose="02020400000000000000" pitchFamily="18" charset="-128"/>
                        <a:cs typeface="ＭＳ Ｐゴシック"/>
                      </a:endParaRPr>
                    </a:p>
                    <a:p>
                      <a:pPr marL="54610">
                        <a:lnSpc>
                          <a:spcPct val="100000"/>
                        </a:lnSpc>
                        <a:spcBef>
                          <a:spcPts val="5"/>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10.2</a:t>
                      </a:r>
                      <a:r>
                        <a:rPr sz="900" dirty="0">
                          <a:latin typeface="UD Digi Kyokasho NK-R" panose="02020400000000000000" pitchFamily="18" charset="-128"/>
                          <a:ea typeface="UD Digi Kyokasho NK-R" panose="02020400000000000000" pitchFamily="18" charset="-128"/>
                          <a:cs typeface="ＭＳ Ｐゴシック"/>
                        </a:rPr>
                        <a:t>～）</a:t>
                      </a:r>
                      <a:endParaRPr sz="900">
                        <a:latin typeface="UD Digi Kyokasho NK-R" panose="02020400000000000000" pitchFamily="18" charset="-128"/>
                        <a:ea typeface="UD Digi Kyokasho NK-R" panose="02020400000000000000" pitchFamily="18" charset="-128"/>
                        <a:cs typeface="ＭＳ Ｐゴシック"/>
                      </a:endParaRPr>
                    </a:p>
                  </a:txBody>
                  <a:tcPr marL="0" marR="0" marT="25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dirty="0">
                        <a:latin typeface="UD Digi Kyokasho NK-R" panose="02020400000000000000" pitchFamily="18" charset="-128"/>
                        <a:ea typeface="UD Digi Kyokasho NK-R" panose="02020400000000000000" pitchFamily="18" charset="-128"/>
                        <a:cs typeface="Times New Roman"/>
                      </a:endParaRPr>
                    </a:p>
                    <a:p>
                      <a:pPr algn="ctr">
                        <a:lnSpc>
                          <a:spcPct val="100000"/>
                        </a:lnSpc>
                      </a:pPr>
                      <a:r>
                        <a:rPr sz="1050" spc="-5" dirty="0">
                          <a:latin typeface="UD Digi Kyokasho NK-R" panose="02020400000000000000" pitchFamily="18" charset="-128"/>
                          <a:ea typeface="UD Digi Kyokasho NK-R" panose="02020400000000000000" pitchFamily="18" charset="-128"/>
                          <a:cs typeface="Calibri"/>
                        </a:rPr>
                        <a:t>26.7</a:t>
                      </a:r>
                      <a:endParaRPr sz="1050" dirty="0">
                        <a:latin typeface="UD Digi Kyokasho NK-R" panose="02020400000000000000" pitchFamily="18" charset="-128"/>
                        <a:ea typeface="UD Digi Kyokasho NK-R" panose="02020400000000000000" pitchFamily="18" charset="-128"/>
                        <a:cs typeface="Calibri"/>
                      </a:endParaRPr>
                    </a:p>
                    <a:p>
                      <a:pPr algn="ctr">
                        <a:lnSpc>
                          <a:spcPct val="100000"/>
                        </a:lnSpc>
                        <a:spcBef>
                          <a:spcPts val="30"/>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26.5</a:t>
                      </a:r>
                      <a:r>
                        <a:rPr sz="900" dirty="0">
                          <a:latin typeface="UD Digi Kyokasho NK-R" panose="02020400000000000000" pitchFamily="18" charset="-128"/>
                          <a:ea typeface="UD Digi Kyokasho NK-R" panose="02020400000000000000" pitchFamily="18" charset="-128"/>
                          <a:cs typeface="ＭＳ Ｐゴシック"/>
                        </a:rPr>
                        <a:t>）</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a:latin typeface="UD Digi Kyokasho NK-R" panose="02020400000000000000" pitchFamily="18" charset="-128"/>
                        <a:ea typeface="UD Digi Kyokasho NK-R" panose="02020400000000000000" pitchFamily="18" charset="-128"/>
                        <a:cs typeface="Times New Roman"/>
                      </a:endParaRPr>
                    </a:p>
                    <a:p>
                      <a:pPr marL="127000">
                        <a:lnSpc>
                          <a:spcPct val="100000"/>
                        </a:lnSpc>
                      </a:pPr>
                      <a:r>
                        <a:rPr sz="1050" spc="-5" dirty="0">
                          <a:latin typeface="UD Digi Kyokasho NK-R" panose="02020400000000000000" pitchFamily="18" charset="-128"/>
                          <a:ea typeface="UD Digi Kyokasho NK-R" panose="02020400000000000000" pitchFamily="18" charset="-128"/>
                          <a:cs typeface="Calibri"/>
                        </a:rPr>
                        <a:t>19.8</a:t>
                      </a:r>
                      <a:endParaRPr sz="1050">
                        <a:latin typeface="UD Digi Kyokasho NK-R" panose="02020400000000000000" pitchFamily="18" charset="-128"/>
                        <a:ea typeface="UD Digi Kyokasho NK-R" panose="02020400000000000000" pitchFamily="18" charset="-128"/>
                        <a:cs typeface="Calibri"/>
                      </a:endParaRPr>
                    </a:p>
                    <a:p>
                      <a:pPr marL="97790">
                        <a:lnSpc>
                          <a:spcPct val="100000"/>
                        </a:lnSpc>
                        <a:spcBef>
                          <a:spcPts val="30"/>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14.6</a:t>
                      </a:r>
                      <a:r>
                        <a:rPr sz="900" dirty="0">
                          <a:latin typeface="UD Digi Kyokasho NK-R" panose="02020400000000000000" pitchFamily="18" charset="-128"/>
                          <a:ea typeface="UD Digi Kyokasho NK-R" panose="02020400000000000000" pitchFamily="18" charset="-128"/>
                          <a:cs typeface="ＭＳ Ｐゴシック"/>
                        </a:rPr>
                        <a:t>）</a:t>
                      </a:r>
                      <a:endParaRPr sz="900">
                        <a:latin typeface="UD Digi Kyokasho NK-R" panose="02020400000000000000" pitchFamily="18" charset="-128"/>
                        <a:ea typeface="UD Digi Kyokasho NK-R" panose="02020400000000000000" pitchFamily="18" charset="-128"/>
                        <a:cs typeface="ＭＳ Ｐゴシック"/>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a:latin typeface="UD Digi Kyokasho NK-R" panose="02020400000000000000" pitchFamily="18" charset="-128"/>
                        <a:ea typeface="UD Digi Kyokasho NK-R" panose="02020400000000000000" pitchFamily="18" charset="-128"/>
                        <a:cs typeface="Times New Roman"/>
                      </a:endParaRPr>
                    </a:p>
                    <a:p>
                      <a:pPr marL="154305">
                        <a:lnSpc>
                          <a:spcPct val="100000"/>
                        </a:lnSpc>
                      </a:pPr>
                      <a:r>
                        <a:rPr sz="1050" spc="-5" dirty="0">
                          <a:latin typeface="UD Digi Kyokasho NK-R" panose="02020400000000000000" pitchFamily="18" charset="-128"/>
                          <a:ea typeface="UD Digi Kyokasho NK-R" panose="02020400000000000000" pitchFamily="18" charset="-128"/>
                          <a:cs typeface="Calibri"/>
                        </a:rPr>
                        <a:t>30.0</a:t>
                      </a:r>
                      <a:endParaRPr sz="1050">
                        <a:latin typeface="UD Digi Kyokasho NK-R" panose="02020400000000000000" pitchFamily="18" charset="-128"/>
                        <a:ea typeface="UD Digi Kyokasho NK-R" panose="02020400000000000000" pitchFamily="18" charset="-128"/>
                        <a:cs typeface="Calibri"/>
                      </a:endParaRPr>
                    </a:p>
                    <a:p>
                      <a:pPr marL="123825">
                        <a:lnSpc>
                          <a:spcPct val="100000"/>
                        </a:lnSpc>
                        <a:spcBef>
                          <a:spcPts val="30"/>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21.1</a:t>
                      </a:r>
                      <a:r>
                        <a:rPr sz="900" dirty="0">
                          <a:latin typeface="UD Digi Kyokasho NK-R" panose="02020400000000000000" pitchFamily="18" charset="-128"/>
                          <a:ea typeface="UD Digi Kyokasho NK-R" panose="02020400000000000000" pitchFamily="18" charset="-128"/>
                          <a:cs typeface="ＭＳ Ｐゴシック"/>
                        </a:rPr>
                        <a:t>）</a:t>
                      </a:r>
                      <a:endParaRPr sz="900">
                        <a:latin typeface="UD Digi Kyokasho NK-R" panose="02020400000000000000" pitchFamily="18" charset="-128"/>
                        <a:ea typeface="UD Digi Kyokasho NK-R" panose="02020400000000000000" pitchFamily="18" charset="-128"/>
                        <a:cs typeface="ＭＳ Ｐゴシック"/>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a:latin typeface="UD Digi Kyokasho NK-R" panose="02020400000000000000" pitchFamily="18" charset="-128"/>
                        <a:ea typeface="UD Digi Kyokasho NK-R" panose="02020400000000000000" pitchFamily="18" charset="-128"/>
                        <a:cs typeface="Times New Roman"/>
                      </a:endParaRPr>
                    </a:p>
                    <a:p>
                      <a:pPr marL="176530">
                        <a:lnSpc>
                          <a:spcPct val="100000"/>
                        </a:lnSpc>
                      </a:pPr>
                      <a:r>
                        <a:rPr sz="1050" spc="-5" dirty="0">
                          <a:latin typeface="UD Digi Kyokasho NK-R" panose="02020400000000000000" pitchFamily="18" charset="-128"/>
                          <a:ea typeface="UD Digi Kyokasho NK-R" panose="02020400000000000000" pitchFamily="18" charset="-128"/>
                          <a:cs typeface="Calibri"/>
                        </a:rPr>
                        <a:t>12.9</a:t>
                      </a:r>
                      <a:endParaRPr sz="1050">
                        <a:latin typeface="UD Digi Kyokasho NK-R" panose="02020400000000000000" pitchFamily="18" charset="-128"/>
                        <a:ea typeface="UD Digi Kyokasho NK-R" panose="02020400000000000000" pitchFamily="18" charset="-128"/>
                        <a:cs typeface="Calibri"/>
                      </a:endParaRPr>
                    </a:p>
                    <a:p>
                      <a:pPr marL="146050">
                        <a:lnSpc>
                          <a:spcPct val="100000"/>
                        </a:lnSpc>
                        <a:spcBef>
                          <a:spcPts val="30"/>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12.0</a:t>
                      </a:r>
                      <a:r>
                        <a:rPr sz="900" dirty="0">
                          <a:latin typeface="UD Digi Kyokasho NK-R" panose="02020400000000000000" pitchFamily="18" charset="-128"/>
                          <a:ea typeface="UD Digi Kyokasho NK-R" panose="02020400000000000000" pitchFamily="18" charset="-128"/>
                          <a:cs typeface="ＭＳ Ｐゴシック"/>
                        </a:rPr>
                        <a:t>）</a:t>
                      </a:r>
                      <a:endParaRPr sz="900">
                        <a:latin typeface="UD Digi Kyokasho NK-R" panose="02020400000000000000" pitchFamily="18" charset="-128"/>
                        <a:ea typeface="UD Digi Kyokasho NK-R" panose="02020400000000000000" pitchFamily="18" charset="-128"/>
                        <a:cs typeface="ＭＳ Ｐゴシック"/>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a:latin typeface="UD Digi Kyokasho NK-R" panose="02020400000000000000" pitchFamily="18" charset="-128"/>
                        <a:ea typeface="UD Digi Kyokasho NK-R" panose="02020400000000000000" pitchFamily="18" charset="-128"/>
                        <a:cs typeface="Times New Roman"/>
                      </a:endParaRPr>
                    </a:p>
                    <a:p>
                      <a:pPr marL="140335">
                        <a:lnSpc>
                          <a:spcPct val="100000"/>
                        </a:lnSpc>
                      </a:pPr>
                      <a:r>
                        <a:rPr sz="1050" spc="-5" dirty="0">
                          <a:latin typeface="UD Digi Kyokasho NK-R" panose="02020400000000000000" pitchFamily="18" charset="-128"/>
                          <a:ea typeface="UD Digi Kyokasho NK-R" panose="02020400000000000000" pitchFamily="18" charset="-128"/>
                          <a:cs typeface="Calibri"/>
                        </a:rPr>
                        <a:t>17.7</a:t>
                      </a:r>
                      <a:endParaRPr sz="1050">
                        <a:latin typeface="UD Digi Kyokasho NK-R" panose="02020400000000000000" pitchFamily="18" charset="-128"/>
                        <a:ea typeface="UD Digi Kyokasho NK-R" panose="02020400000000000000" pitchFamily="18" charset="-128"/>
                        <a:cs typeface="Calibri"/>
                      </a:endParaRPr>
                    </a:p>
                    <a:p>
                      <a:pPr marL="109855">
                        <a:lnSpc>
                          <a:spcPct val="100000"/>
                        </a:lnSpc>
                        <a:spcBef>
                          <a:spcPts val="30"/>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17.1</a:t>
                      </a:r>
                      <a:r>
                        <a:rPr sz="900" dirty="0">
                          <a:latin typeface="UD Digi Kyokasho NK-R" panose="02020400000000000000" pitchFamily="18" charset="-128"/>
                          <a:ea typeface="UD Digi Kyokasho NK-R" panose="02020400000000000000" pitchFamily="18" charset="-128"/>
                          <a:cs typeface="ＭＳ Ｐゴシック"/>
                        </a:rPr>
                        <a:t>）</a:t>
                      </a:r>
                      <a:endParaRPr sz="900">
                        <a:latin typeface="UD Digi Kyokasho NK-R" panose="02020400000000000000" pitchFamily="18" charset="-128"/>
                        <a:ea typeface="UD Digi Kyokasho NK-R" panose="02020400000000000000" pitchFamily="18" charset="-128"/>
                        <a:cs typeface="ＭＳ Ｐゴシック"/>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a:latin typeface="UD Digi Kyokasho NK-R" panose="02020400000000000000" pitchFamily="18" charset="-128"/>
                        <a:ea typeface="UD Digi Kyokasho NK-R" panose="02020400000000000000" pitchFamily="18" charset="-128"/>
                        <a:cs typeface="Times New Roman"/>
                      </a:endParaRPr>
                    </a:p>
                    <a:p>
                      <a:pPr marL="103505">
                        <a:lnSpc>
                          <a:spcPct val="100000"/>
                        </a:lnSpc>
                      </a:pPr>
                      <a:r>
                        <a:rPr sz="1050" spc="-5" dirty="0">
                          <a:latin typeface="UD Digi Kyokasho NK-R" panose="02020400000000000000" pitchFamily="18" charset="-128"/>
                          <a:ea typeface="UD Digi Kyokasho NK-R" panose="02020400000000000000" pitchFamily="18" charset="-128"/>
                          <a:cs typeface="Calibri"/>
                        </a:rPr>
                        <a:t>25.3</a:t>
                      </a:r>
                      <a:endParaRPr sz="1050">
                        <a:latin typeface="UD Digi Kyokasho NK-R" panose="02020400000000000000" pitchFamily="18" charset="-128"/>
                        <a:ea typeface="UD Digi Kyokasho NK-R" panose="02020400000000000000" pitchFamily="18" charset="-128"/>
                        <a:cs typeface="Calibri"/>
                      </a:endParaRPr>
                    </a:p>
                    <a:p>
                      <a:pPr marL="74295">
                        <a:lnSpc>
                          <a:spcPct val="100000"/>
                        </a:lnSpc>
                        <a:spcBef>
                          <a:spcPts val="30"/>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22.0</a:t>
                      </a:r>
                      <a:r>
                        <a:rPr sz="900" dirty="0">
                          <a:latin typeface="UD Digi Kyokasho NK-R" panose="02020400000000000000" pitchFamily="18" charset="-128"/>
                          <a:ea typeface="UD Digi Kyokasho NK-R" panose="02020400000000000000" pitchFamily="18" charset="-128"/>
                          <a:cs typeface="ＭＳ Ｐゴシック"/>
                        </a:rPr>
                        <a:t>）</a:t>
                      </a:r>
                      <a:endParaRPr sz="900">
                        <a:latin typeface="UD Digi Kyokasho NK-R" panose="02020400000000000000" pitchFamily="18" charset="-128"/>
                        <a:ea typeface="UD Digi Kyokasho NK-R" panose="02020400000000000000" pitchFamily="18" charset="-128"/>
                        <a:cs typeface="ＭＳ Ｐゴシック"/>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a:latin typeface="UD Digi Kyokasho NK-R" panose="02020400000000000000" pitchFamily="18" charset="-128"/>
                        <a:ea typeface="UD Digi Kyokasho NK-R" panose="02020400000000000000" pitchFamily="18" charset="-128"/>
                        <a:cs typeface="Times New Roman"/>
                      </a:endParaRPr>
                    </a:p>
                    <a:p>
                      <a:pPr marL="103505">
                        <a:lnSpc>
                          <a:spcPct val="100000"/>
                        </a:lnSpc>
                      </a:pPr>
                      <a:r>
                        <a:rPr sz="1050" spc="-5" dirty="0">
                          <a:latin typeface="UD Digi Kyokasho NK-R" panose="02020400000000000000" pitchFamily="18" charset="-128"/>
                          <a:ea typeface="UD Digi Kyokasho NK-R" panose="02020400000000000000" pitchFamily="18" charset="-128"/>
                          <a:cs typeface="Calibri"/>
                        </a:rPr>
                        <a:t>10.9</a:t>
                      </a:r>
                      <a:endParaRPr sz="1050">
                        <a:latin typeface="UD Digi Kyokasho NK-R" panose="02020400000000000000" pitchFamily="18" charset="-128"/>
                        <a:ea typeface="UD Digi Kyokasho NK-R" panose="02020400000000000000" pitchFamily="18" charset="-128"/>
                        <a:cs typeface="Calibri"/>
                      </a:endParaRPr>
                    </a:p>
                    <a:p>
                      <a:pPr marL="99060">
                        <a:lnSpc>
                          <a:spcPct val="100000"/>
                        </a:lnSpc>
                        <a:spcBef>
                          <a:spcPts val="30"/>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8.7</a:t>
                      </a:r>
                      <a:r>
                        <a:rPr sz="900" dirty="0">
                          <a:latin typeface="UD Digi Kyokasho NK-R" panose="02020400000000000000" pitchFamily="18" charset="-128"/>
                          <a:ea typeface="UD Digi Kyokasho NK-R" panose="02020400000000000000" pitchFamily="18" charset="-128"/>
                          <a:cs typeface="ＭＳ Ｐゴシック"/>
                        </a:rPr>
                        <a:t>）</a:t>
                      </a:r>
                      <a:endParaRPr sz="900">
                        <a:latin typeface="UD Digi Kyokasho NK-R" panose="02020400000000000000" pitchFamily="18" charset="-128"/>
                        <a:ea typeface="UD Digi Kyokasho NK-R" panose="02020400000000000000" pitchFamily="18" charset="-128"/>
                        <a:cs typeface="ＭＳ Ｐゴシック"/>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dirty="0">
                        <a:latin typeface="UD Digi Kyokasho NK-R" panose="02020400000000000000" pitchFamily="18" charset="-128"/>
                        <a:ea typeface="UD Digi Kyokasho NK-R" panose="02020400000000000000" pitchFamily="18" charset="-128"/>
                        <a:cs typeface="Times New Roman"/>
                      </a:endParaRPr>
                    </a:p>
                    <a:p>
                      <a:pPr marL="176530">
                        <a:lnSpc>
                          <a:spcPct val="100000"/>
                        </a:lnSpc>
                      </a:pPr>
                      <a:r>
                        <a:rPr sz="1050" spc="-5" dirty="0">
                          <a:latin typeface="UD Digi Kyokasho NK-R" panose="02020400000000000000" pitchFamily="18" charset="-128"/>
                          <a:ea typeface="UD Digi Kyokasho NK-R" panose="02020400000000000000" pitchFamily="18" charset="-128"/>
                          <a:cs typeface="Calibri"/>
                        </a:rPr>
                        <a:t>16.7</a:t>
                      </a:r>
                      <a:endParaRPr sz="1050" dirty="0">
                        <a:latin typeface="UD Digi Kyokasho NK-R" panose="02020400000000000000" pitchFamily="18" charset="-128"/>
                        <a:ea typeface="UD Digi Kyokasho NK-R" panose="02020400000000000000" pitchFamily="18" charset="-128"/>
                        <a:cs typeface="Calibri"/>
                      </a:endParaRPr>
                    </a:p>
                    <a:p>
                      <a:pPr marL="137160">
                        <a:lnSpc>
                          <a:spcPct val="100000"/>
                        </a:lnSpc>
                        <a:spcBef>
                          <a:spcPts val="30"/>
                        </a:spcBef>
                      </a:pPr>
                      <a:r>
                        <a:rPr sz="800" spc="5" dirty="0">
                          <a:latin typeface="UD Digi Kyokasho NK-R" panose="02020400000000000000" pitchFamily="18" charset="-128"/>
                          <a:ea typeface="UD Digi Kyokasho NK-R" panose="02020400000000000000" pitchFamily="18" charset="-128"/>
                          <a:cs typeface="ＭＳ Ｐゴシック"/>
                        </a:rPr>
                        <a:t>（</a:t>
                      </a:r>
                      <a:r>
                        <a:rPr sz="800" dirty="0">
                          <a:latin typeface="UD Digi Kyokasho NK-R" panose="02020400000000000000" pitchFamily="18" charset="-128"/>
                          <a:ea typeface="UD Digi Kyokasho NK-R" panose="02020400000000000000" pitchFamily="18" charset="-128"/>
                          <a:cs typeface="Calibri"/>
                        </a:rPr>
                        <a:t>10.9</a:t>
                      </a:r>
                      <a:r>
                        <a:rPr sz="800" spc="-40" dirty="0">
                          <a:latin typeface="UD Digi Kyokasho NK-R" panose="02020400000000000000" pitchFamily="18" charset="-128"/>
                          <a:ea typeface="UD Digi Kyokasho NK-R" panose="02020400000000000000" pitchFamily="18" charset="-128"/>
                          <a:cs typeface="Calibri"/>
                        </a:rPr>
                        <a:t> </a:t>
                      </a:r>
                      <a:r>
                        <a:rPr sz="800" dirty="0">
                          <a:latin typeface="UD Digi Kyokasho NK-R" panose="02020400000000000000" pitchFamily="18" charset="-128"/>
                          <a:ea typeface="UD Digi Kyokasho NK-R" panose="02020400000000000000" pitchFamily="18" charset="-128"/>
                          <a:cs typeface="ＭＳ Ｐゴシック"/>
                        </a:rPr>
                        <a:t>）</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dirty="0">
                        <a:latin typeface="UD Digi Kyokasho NK-R" panose="02020400000000000000" pitchFamily="18" charset="-128"/>
                        <a:ea typeface="UD Digi Kyokasho NK-R" panose="02020400000000000000" pitchFamily="18" charset="-128"/>
                        <a:cs typeface="Times New Roman"/>
                      </a:endParaRPr>
                    </a:p>
                    <a:p>
                      <a:pPr algn="ctr">
                        <a:lnSpc>
                          <a:spcPct val="100000"/>
                        </a:lnSpc>
                      </a:pPr>
                      <a:r>
                        <a:rPr sz="1050" spc="-5" dirty="0">
                          <a:latin typeface="UD Digi Kyokasho NK-R" panose="02020400000000000000" pitchFamily="18" charset="-128"/>
                          <a:ea typeface="UD Digi Kyokasho NK-R" panose="02020400000000000000" pitchFamily="18" charset="-128"/>
                          <a:cs typeface="Calibri"/>
                        </a:rPr>
                        <a:t>13.2</a:t>
                      </a:r>
                      <a:endParaRPr sz="1050" dirty="0">
                        <a:latin typeface="UD Digi Kyokasho NK-R" panose="02020400000000000000" pitchFamily="18" charset="-128"/>
                        <a:ea typeface="UD Digi Kyokasho NK-R" panose="02020400000000000000" pitchFamily="18" charset="-128"/>
                        <a:cs typeface="Calibri"/>
                      </a:endParaRPr>
                    </a:p>
                    <a:p>
                      <a:pPr marL="635" algn="ctr">
                        <a:lnSpc>
                          <a:spcPct val="100000"/>
                        </a:lnSpc>
                        <a:spcBef>
                          <a:spcPts val="30"/>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12.7</a:t>
                      </a:r>
                      <a:r>
                        <a:rPr sz="900" dirty="0">
                          <a:latin typeface="UD Digi Kyokasho NK-R" panose="02020400000000000000" pitchFamily="18" charset="-128"/>
                          <a:ea typeface="UD Digi Kyokasho NK-R" panose="02020400000000000000" pitchFamily="18" charset="-128"/>
                          <a:cs typeface="ＭＳ Ｐゴシック"/>
                        </a:rPr>
                        <a:t>）</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a:latin typeface="UD Digi Kyokasho NK-R" panose="02020400000000000000" pitchFamily="18" charset="-128"/>
                        <a:ea typeface="UD Digi Kyokasho NK-R" panose="02020400000000000000" pitchFamily="18" charset="-128"/>
                        <a:cs typeface="Times New Roman"/>
                      </a:endParaRPr>
                    </a:p>
                    <a:p>
                      <a:pPr marL="212090">
                        <a:lnSpc>
                          <a:spcPct val="100000"/>
                        </a:lnSpc>
                      </a:pPr>
                      <a:r>
                        <a:rPr sz="1050" spc="-5" dirty="0">
                          <a:latin typeface="UD Digi Kyokasho NK-R" panose="02020400000000000000" pitchFamily="18" charset="-128"/>
                          <a:ea typeface="UD Digi Kyokasho NK-R" panose="02020400000000000000" pitchFamily="18" charset="-128"/>
                          <a:cs typeface="Calibri"/>
                        </a:rPr>
                        <a:t>29.8</a:t>
                      </a:r>
                      <a:endParaRPr sz="1050">
                        <a:latin typeface="UD Digi Kyokasho NK-R" panose="02020400000000000000" pitchFamily="18" charset="-128"/>
                        <a:ea typeface="UD Digi Kyokasho NK-R" panose="02020400000000000000" pitchFamily="18" charset="-128"/>
                        <a:cs typeface="Calibri"/>
                      </a:endParaRPr>
                    </a:p>
                    <a:p>
                      <a:pPr marL="183515">
                        <a:lnSpc>
                          <a:spcPct val="100000"/>
                        </a:lnSpc>
                        <a:spcBef>
                          <a:spcPts val="30"/>
                        </a:spcBef>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28.1</a:t>
                      </a:r>
                      <a:r>
                        <a:rPr sz="900" dirty="0">
                          <a:latin typeface="UD Digi Kyokasho NK-R" panose="02020400000000000000" pitchFamily="18" charset="-128"/>
                          <a:ea typeface="UD Digi Kyokasho NK-R" panose="02020400000000000000" pitchFamily="18" charset="-128"/>
                          <a:cs typeface="ＭＳ Ｐゴシック"/>
                        </a:rPr>
                        <a:t>）</a:t>
                      </a:r>
                      <a:endParaRPr sz="900">
                        <a:latin typeface="UD Digi Kyokasho NK-R" panose="02020400000000000000" pitchFamily="18" charset="-128"/>
                        <a:ea typeface="UD Digi Kyokasho NK-R" panose="02020400000000000000" pitchFamily="18" charset="-128"/>
                        <a:cs typeface="ＭＳ Ｐゴシック"/>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0"/>
                        </a:spcBef>
                      </a:pPr>
                      <a:endParaRPr sz="1000" dirty="0">
                        <a:latin typeface="UD Digi Kyokasho NK-R" panose="02020400000000000000" pitchFamily="18" charset="-128"/>
                        <a:ea typeface="UD Digi Kyokasho NK-R" panose="02020400000000000000" pitchFamily="18" charset="-128"/>
                        <a:cs typeface="Times New Roman"/>
                      </a:endParaRPr>
                    </a:p>
                    <a:p>
                      <a:pPr marL="69215">
                        <a:lnSpc>
                          <a:spcPct val="100000"/>
                        </a:lnSpc>
                        <a:spcBef>
                          <a:spcPts val="5"/>
                        </a:spcBef>
                      </a:pPr>
                      <a:r>
                        <a:rPr sz="1050" spc="-5" dirty="0">
                          <a:latin typeface="UD Digi Kyokasho NK-R" panose="02020400000000000000" pitchFamily="18" charset="-128"/>
                          <a:ea typeface="UD Digi Kyokasho NK-R" panose="02020400000000000000" pitchFamily="18" charset="-128"/>
                          <a:cs typeface="Calibri"/>
                        </a:rPr>
                        <a:t>9.3</a:t>
                      </a:r>
                      <a:r>
                        <a:rPr sz="1050" spc="-5" dirty="0">
                          <a:latin typeface="UD Digi Kyokasho NK-R" panose="02020400000000000000" pitchFamily="18" charset="-128"/>
                          <a:ea typeface="UD Digi Kyokasho NK-R" panose="02020400000000000000" pitchFamily="18" charset="-128"/>
                          <a:cs typeface="ＭＳ Ｐゴシック"/>
                        </a:rPr>
                        <a:t>～</a:t>
                      </a:r>
                      <a:r>
                        <a:rPr sz="1050" spc="-5" dirty="0">
                          <a:latin typeface="UD Digi Kyokasho NK-R" panose="02020400000000000000" pitchFamily="18" charset="-128"/>
                          <a:ea typeface="UD Digi Kyokasho NK-R" panose="02020400000000000000" pitchFamily="18" charset="-128"/>
                          <a:cs typeface="Calibri"/>
                        </a:rPr>
                        <a:t>10.6</a:t>
                      </a:r>
                      <a:endParaRPr sz="1050" dirty="0">
                        <a:latin typeface="UD Digi Kyokasho NK-R" panose="02020400000000000000" pitchFamily="18" charset="-128"/>
                        <a:ea typeface="UD Digi Kyokasho NK-R" panose="02020400000000000000" pitchFamily="18" charset="-128"/>
                        <a:cs typeface="Calibri"/>
                      </a:endParaRPr>
                    </a:p>
                    <a:p>
                      <a:pPr marL="69215">
                        <a:lnSpc>
                          <a:spcPct val="100000"/>
                        </a:lnSpc>
                        <a:spcBef>
                          <a:spcPts val="5"/>
                        </a:spcBef>
                      </a:pP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9.3</a:t>
                      </a: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10.6</a:t>
                      </a:r>
                      <a:r>
                        <a:rPr sz="800" spc="-5" dirty="0">
                          <a:latin typeface="UD Digi Kyokasho NK-R" panose="02020400000000000000" pitchFamily="18" charset="-128"/>
                          <a:ea typeface="UD Digi Kyokasho NK-R" panose="02020400000000000000" pitchFamily="18" charset="-128"/>
                          <a:cs typeface="ＭＳ Ｐゴシック"/>
                        </a:rPr>
                        <a:t>）</a:t>
                      </a:r>
                      <a:endParaRPr sz="800" dirty="0">
                        <a:latin typeface="UD Digi Kyokasho NK-R" panose="02020400000000000000" pitchFamily="18" charset="-128"/>
                        <a:ea typeface="UD Digi Kyokasho NK-R" panose="02020400000000000000" pitchFamily="18" charset="-128"/>
                        <a:cs typeface="ＭＳ Ｐゴシック"/>
                      </a:endParaRPr>
                    </a:p>
                  </a:txBody>
                  <a:tcPr marL="0" marR="0" marT="25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20"/>
                        </a:spcBef>
                      </a:pPr>
                      <a:endParaRPr sz="1000" dirty="0">
                        <a:latin typeface="UD Digi Kyokasho NK-R" panose="02020400000000000000" pitchFamily="18" charset="-128"/>
                        <a:ea typeface="UD Digi Kyokasho NK-R" panose="02020400000000000000" pitchFamily="18" charset="-128"/>
                        <a:cs typeface="Times New Roman"/>
                      </a:endParaRPr>
                    </a:p>
                    <a:p>
                      <a:pPr marL="73025">
                        <a:lnSpc>
                          <a:spcPct val="100000"/>
                        </a:lnSpc>
                        <a:spcBef>
                          <a:spcPts val="5"/>
                        </a:spcBef>
                      </a:pPr>
                      <a:r>
                        <a:rPr sz="1050" spc="-5" dirty="0">
                          <a:latin typeface="UD Digi Kyokasho NK-R" panose="02020400000000000000" pitchFamily="18" charset="-128"/>
                          <a:ea typeface="UD Digi Kyokasho NK-R" panose="02020400000000000000" pitchFamily="18" charset="-128"/>
                          <a:cs typeface="Calibri"/>
                        </a:rPr>
                        <a:t>19.7</a:t>
                      </a:r>
                      <a:r>
                        <a:rPr sz="1050" spc="-5" dirty="0">
                          <a:latin typeface="UD Digi Kyokasho NK-R" panose="02020400000000000000" pitchFamily="18" charset="-128"/>
                          <a:ea typeface="UD Digi Kyokasho NK-R" panose="02020400000000000000" pitchFamily="18" charset="-128"/>
                          <a:cs typeface="ＭＳ Ｐゴシック"/>
                        </a:rPr>
                        <a:t>～</a:t>
                      </a:r>
                      <a:r>
                        <a:rPr sz="1050" spc="-5" dirty="0">
                          <a:latin typeface="UD Digi Kyokasho NK-R" panose="02020400000000000000" pitchFamily="18" charset="-128"/>
                          <a:ea typeface="UD Digi Kyokasho NK-R" panose="02020400000000000000" pitchFamily="18" charset="-128"/>
                          <a:cs typeface="Calibri"/>
                        </a:rPr>
                        <a:t>24.4</a:t>
                      </a:r>
                      <a:endParaRPr sz="1050" dirty="0">
                        <a:latin typeface="UD Digi Kyokasho NK-R" panose="02020400000000000000" pitchFamily="18" charset="-128"/>
                        <a:ea typeface="UD Digi Kyokasho NK-R" panose="02020400000000000000" pitchFamily="18" charset="-128"/>
                        <a:cs typeface="Calibri"/>
                      </a:endParaRPr>
                    </a:p>
                    <a:p>
                      <a:pPr marL="79375">
                        <a:lnSpc>
                          <a:spcPct val="100000"/>
                        </a:lnSpc>
                        <a:spcBef>
                          <a:spcPts val="5"/>
                        </a:spcBef>
                      </a:pP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19.7</a:t>
                      </a: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24.4</a:t>
                      </a:r>
                      <a:r>
                        <a:rPr sz="800" spc="-5" dirty="0">
                          <a:latin typeface="UD Digi Kyokasho NK-R" panose="02020400000000000000" pitchFamily="18" charset="-128"/>
                          <a:ea typeface="UD Digi Kyokasho NK-R" panose="02020400000000000000" pitchFamily="18" charset="-128"/>
                          <a:cs typeface="ＭＳ Ｐゴシック"/>
                        </a:rPr>
                        <a:t>）</a:t>
                      </a:r>
                      <a:endParaRPr sz="800" dirty="0">
                        <a:latin typeface="UD Digi Kyokasho NK-R" panose="02020400000000000000" pitchFamily="18" charset="-128"/>
                        <a:ea typeface="UD Digi Kyokasho NK-R" panose="02020400000000000000" pitchFamily="18" charset="-128"/>
                        <a:cs typeface="ＭＳ Ｐゴシック"/>
                      </a:endParaRPr>
                    </a:p>
                  </a:txBody>
                  <a:tcPr marL="0" marR="0" marT="25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5120">
                <a:tc>
                  <a:txBody>
                    <a:bodyPr/>
                    <a:lstStyle/>
                    <a:p>
                      <a:pPr marL="146685" marR="81915" indent="-58419" algn="ctr">
                        <a:lnSpc>
                          <a:spcPct val="100000"/>
                        </a:lnSpc>
                        <a:spcBef>
                          <a:spcPts val="165"/>
                        </a:spcBef>
                      </a:pPr>
                      <a:r>
                        <a:rPr sz="1000" dirty="0" err="1">
                          <a:latin typeface="UD Digi Kyokasho NK-R" panose="02020400000000000000" pitchFamily="18" charset="-128"/>
                          <a:ea typeface="UD Digi Kyokasho NK-R" panose="02020400000000000000" pitchFamily="18" charset="-128"/>
                          <a:cs typeface="ＭＳ Ｐゴシック"/>
                        </a:rPr>
                        <a:t>設備利用率</a:t>
                      </a:r>
                      <a:endParaRPr lang="en-US" sz="1000" dirty="0">
                        <a:latin typeface="UD Digi Kyokasho NK-R" panose="02020400000000000000" pitchFamily="18" charset="-128"/>
                        <a:ea typeface="UD Digi Kyokasho NK-R" panose="02020400000000000000" pitchFamily="18" charset="-128"/>
                        <a:cs typeface="ＭＳ Ｐゴシック"/>
                      </a:endParaRPr>
                    </a:p>
                    <a:p>
                      <a:pPr marL="146685" marR="81915" indent="-58419" algn="ctr">
                        <a:lnSpc>
                          <a:spcPct val="100000"/>
                        </a:lnSpc>
                        <a:spcBef>
                          <a:spcPts val="165"/>
                        </a:spcBef>
                      </a:pPr>
                      <a:r>
                        <a:rPr sz="1000" dirty="0">
                          <a:latin typeface="UD Digi Kyokasho NK-R" panose="02020400000000000000" pitchFamily="18" charset="-128"/>
                          <a:ea typeface="UD Digi Kyokasho NK-R" panose="02020400000000000000" pitchFamily="18" charset="-128"/>
                          <a:cs typeface="ＭＳ Ｐゴシック"/>
                        </a:rPr>
                        <a:t> 稼働年数</a:t>
                      </a: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70</a:t>
                      </a:r>
                      <a:r>
                        <a:rPr sz="1000" dirty="0">
                          <a:latin typeface="UD Digi Kyokasho NK-R" panose="02020400000000000000" pitchFamily="18" charset="-128"/>
                          <a:ea typeface="UD Digi Kyokasho NK-R" panose="02020400000000000000" pitchFamily="18" charset="-128"/>
                          <a:cs typeface="ＭＳ Ｐゴシック"/>
                        </a:rPr>
                        <a:t>％</a:t>
                      </a:r>
                      <a:endParaRPr sz="1000">
                        <a:latin typeface="UD Digi Kyokasho NK-R" panose="02020400000000000000" pitchFamily="18" charset="-128"/>
                        <a:ea typeface="UD Digi Kyokasho NK-R" panose="02020400000000000000" pitchFamily="18" charset="-128"/>
                        <a:cs typeface="ＭＳ Ｐゴシック"/>
                      </a:endParaRPr>
                    </a:p>
                    <a:p>
                      <a:pPr algn="ctr">
                        <a:lnSpc>
                          <a:spcPct val="10000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70</a:t>
                      </a:r>
                      <a:r>
                        <a:rPr sz="1000" dirty="0">
                          <a:latin typeface="UD Digi Kyokasho NK-R" panose="02020400000000000000" pitchFamily="18" charset="-128"/>
                          <a:ea typeface="UD Digi Kyokasho NK-R" panose="02020400000000000000" pitchFamily="18" charset="-128"/>
                          <a:cs typeface="ＭＳ Ｐゴシック"/>
                        </a:rPr>
                        <a:t>％</a:t>
                      </a:r>
                      <a:endParaRPr sz="1000">
                        <a:latin typeface="UD Digi Kyokasho NK-R" panose="02020400000000000000" pitchFamily="18" charset="-128"/>
                        <a:ea typeface="UD Digi Kyokasho NK-R" panose="02020400000000000000" pitchFamily="18" charset="-128"/>
                        <a:cs typeface="ＭＳ Ｐゴシック"/>
                      </a:endParaRPr>
                    </a:p>
                    <a:p>
                      <a:pPr algn="ctr">
                        <a:lnSpc>
                          <a:spcPct val="10000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2715">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70</a:t>
                      </a:r>
                      <a:r>
                        <a:rPr sz="1000" dirty="0">
                          <a:latin typeface="UD Digi Kyokasho NK-R" panose="02020400000000000000" pitchFamily="18" charset="-128"/>
                          <a:ea typeface="UD Digi Kyokasho NK-R" panose="02020400000000000000" pitchFamily="18" charset="-128"/>
                          <a:cs typeface="ＭＳ Ｐゴシック"/>
                        </a:rPr>
                        <a:t>％</a:t>
                      </a:r>
                      <a:endParaRPr sz="1000">
                        <a:latin typeface="UD Digi Kyokasho NK-R" panose="02020400000000000000" pitchFamily="18" charset="-128"/>
                        <a:ea typeface="UD Digi Kyokasho NK-R" panose="02020400000000000000" pitchFamily="18" charset="-128"/>
                        <a:cs typeface="ＭＳ Ｐゴシック"/>
                      </a:endParaRPr>
                    </a:p>
                    <a:p>
                      <a:pPr marL="132715">
                        <a:lnSpc>
                          <a:spcPct val="10000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30</a:t>
                      </a:r>
                      <a:r>
                        <a:rPr sz="1000" dirty="0">
                          <a:latin typeface="UD Digi Kyokasho NK-R" panose="02020400000000000000" pitchFamily="18" charset="-128"/>
                          <a:ea typeface="UD Digi Kyokasho NK-R" panose="02020400000000000000" pitchFamily="18" charset="-128"/>
                          <a:cs typeface="ＭＳ Ｐゴシック"/>
                        </a:rPr>
                        <a:t>％</a:t>
                      </a:r>
                    </a:p>
                    <a:p>
                      <a:pPr algn="ctr">
                        <a:lnSpc>
                          <a:spcPct val="10000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1280">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25.4</a:t>
                      </a:r>
                      <a:r>
                        <a:rPr sz="1000" dirty="0">
                          <a:latin typeface="UD Digi Kyokasho NK-R" panose="02020400000000000000" pitchFamily="18" charset="-128"/>
                          <a:ea typeface="UD Digi Kyokasho NK-R" panose="02020400000000000000" pitchFamily="18" charset="-128"/>
                          <a:cs typeface="ＭＳ Ｐゴシック"/>
                        </a:rPr>
                        <a:t>％</a:t>
                      </a:r>
                      <a:endParaRPr sz="1000">
                        <a:latin typeface="UD Digi Kyokasho NK-R" panose="02020400000000000000" pitchFamily="18" charset="-128"/>
                        <a:ea typeface="UD Digi Kyokasho NK-R" panose="02020400000000000000" pitchFamily="18" charset="-128"/>
                        <a:cs typeface="ＭＳ Ｐゴシック"/>
                      </a:endParaRPr>
                    </a:p>
                    <a:p>
                      <a:pPr marL="123825">
                        <a:lnSpc>
                          <a:spcPct val="100000"/>
                        </a:lnSpc>
                      </a:pPr>
                      <a:r>
                        <a:rPr sz="1000" dirty="0">
                          <a:latin typeface="UD Digi Kyokasho NK-R" panose="02020400000000000000" pitchFamily="18" charset="-128"/>
                          <a:ea typeface="UD Digi Kyokasho NK-R" panose="02020400000000000000" pitchFamily="18" charset="-128"/>
                          <a:cs typeface="Calibri"/>
                        </a:rPr>
                        <a:t>25</a:t>
                      </a:r>
                      <a:r>
                        <a:rPr sz="1000" dirty="0">
                          <a:latin typeface="UD Digi Kyokasho NK-R" panose="02020400000000000000" pitchFamily="18" charset="-128"/>
                          <a:ea typeface="UD Digi Kyokasho NK-R" panose="02020400000000000000" pitchFamily="18" charset="-128"/>
                          <a:cs typeface="ＭＳ Ｐゴシック"/>
                        </a:rPr>
                        <a:t>年</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1130">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30</a:t>
                      </a:r>
                      <a:r>
                        <a:rPr sz="1000" dirty="0">
                          <a:latin typeface="UD Digi Kyokasho NK-R" panose="02020400000000000000" pitchFamily="18" charset="-128"/>
                          <a:ea typeface="UD Digi Kyokasho NK-R" panose="02020400000000000000" pitchFamily="18" charset="-128"/>
                          <a:cs typeface="ＭＳ Ｐゴシック"/>
                        </a:rPr>
                        <a:t>％</a:t>
                      </a:r>
                      <a:endParaRPr sz="1000">
                        <a:latin typeface="UD Digi Kyokasho NK-R" panose="02020400000000000000" pitchFamily="18" charset="-128"/>
                        <a:ea typeface="UD Digi Kyokasho NK-R" panose="02020400000000000000" pitchFamily="18" charset="-128"/>
                        <a:cs typeface="ＭＳ Ｐゴシック"/>
                      </a:endParaRPr>
                    </a:p>
                    <a:p>
                      <a:pPr marL="151130">
                        <a:lnSpc>
                          <a:spcPct val="100000"/>
                        </a:lnSpc>
                      </a:pPr>
                      <a:r>
                        <a:rPr sz="1000" dirty="0">
                          <a:latin typeface="UD Digi Kyokasho NK-R" panose="02020400000000000000" pitchFamily="18" charset="-128"/>
                          <a:ea typeface="UD Digi Kyokasho NK-R" panose="02020400000000000000" pitchFamily="18" charset="-128"/>
                          <a:cs typeface="Calibri"/>
                        </a:rPr>
                        <a:t>25</a:t>
                      </a:r>
                      <a:r>
                        <a:rPr sz="1000" dirty="0">
                          <a:latin typeface="UD Digi Kyokasho NK-R" panose="02020400000000000000" pitchFamily="18" charset="-128"/>
                          <a:ea typeface="UD Digi Kyokasho NK-R" panose="02020400000000000000" pitchFamily="18" charset="-128"/>
                          <a:cs typeface="ＭＳ Ｐゴシック"/>
                        </a:rPr>
                        <a:t>年</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9539">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17.2</a:t>
                      </a:r>
                      <a:r>
                        <a:rPr sz="1000" dirty="0">
                          <a:latin typeface="UD Digi Kyokasho NK-R" panose="02020400000000000000" pitchFamily="18" charset="-128"/>
                          <a:ea typeface="UD Digi Kyokasho NK-R" panose="02020400000000000000" pitchFamily="18" charset="-128"/>
                          <a:cs typeface="ＭＳ Ｐゴシック"/>
                        </a:rPr>
                        <a:t>％</a:t>
                      </a:r>
                      <a:endParaRPr sz="1000">
                        <a:latin typeface="UD Digi Kyokasho NK-R" panose="02020400000000000000" pitchFamily="18" charset="-128"/>
                        <a:ea typeface="UD Digi Kyokasho NK-R" panose="02020400000000000000" pitchFamily="18" charset="-128"/>
                        <a:cs typeface="ＭＳ Ｐゴシック"/>
                      </a:endParaRPr>
                    </a:p>
                    <a:p>
                      <a:pPr marL="173990">
                        <a:lnSpc>
                          <a:spcPct val="100000"/>
                        </a:lnSpc>
                      </a:pPr>
                      <a:r>
                        <a:rPr sz="1000" dirty="0">
                          <a:latin typeface="UD Digi Kyokasho NK-R" panose="02020400000000000000" pitchFamily="18" charset="-128"/>
                          <a:ea typeface="UD Digi Kyokasho NK-R" panose="02020400000000000000" pitchFamily="18" charset="-128"/>
                          <a:cs typeface="Calibri"/>
                        </a:rPr>
                        <a:t>25</a:t>
                      </a:r>
                      <a:r>
                        <a:rPr sz="1000" dirty="0">
                          <a:latin typeface="UD Digi Kyokasho NK-R" panose="02020400000000000000" pitchFamily="18" charset="-128"/>
                          <a:ea typeface="UD Digi Kyokasho NK-R" panose="02020400000000000000" pitchFamily="18" charset="-128"/>
                          <a:cs typeface="ＭＳ Ｐゴシック"/>
                        </a:rPr>
                        <a:t>年</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0" indent="0" algn="ctr">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13.8</a:t>
                      </a:r>
                      <a:r>
                        <a:rPr sz="1000" dirty="0">
                          <a:latin typeface="UD Digi Kyokasho NK-R" panose="02020400000000000000" pitchFamily="18" charset="-128"/>
                          <a:ea typeface="UD Digi Kyokasho NK-R" panose="02020400000000000000" pitchFamily="18" charset="-128"/>
                          <a:cs typeface="ＭＳ Ｐゴシック"/>
                        </a:rPr>
                        <a:t>％</a:t>
                      </a:r>
                    </a:p>
                    <a:p>
                      <a:pPr marL="0" indent="0" algn="ctr">
                        <a:lnSpc>
                          <a:spcPct val="100000"/>
                        </a:lnSpc>
                      </a:pPr>
                      <a:r>
                        <a:rPr sz="1000" dirty="0">
                          <a:latin typeface="UD Digi Kyokasho NK-R" panose="02020400000000000000" pitchFamily="18" charset="-128"/>
                          <a:ea typeface="UD Digi Kyokasho NK-R" panose="02020400000000000000" pitchFamily="18" charset="-128"/>
                          <a:cs typeface="Calibri"/>
                        </a:rPr>
                        <a:t>25</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0330">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60</a:t>
                      </a:r>
                      <a:r>
                        <a:rPr sz="1000" dirty="0">
                          <a:latin typeface="UD Digi Kyokasho NK-R" panose="02020400000000000000" pitchFamily="18" charset="-128"/>
                          <a:ea typeface="UD Digi Kyokasho NK-R" panose="02020400000000000000" pitchFamily="18" charset="-128"/>
                          <a:cs typeface="ＭＳ Ｐゴシック"/>
                        </a:rPr>
                        <a:t>％</a:t>
                      </a:r>
                      <a:endParaRPr sz="1000">
                        <a:latin typeface="UD Digi Kyokasho NK-R" panose="02020400000000000000" pitchFamily="18" charset="-128"/>
                        <a:ea typeface="UD Digi Kyokasho NK-R" panose="02020400000000000000" pitchFamily="18" charset="-128"/>
                        <a:cs typeface="ＭＳ Ｐゴシック"/>
                      </a:endParaRPr>
                    </a:p>
                    <a:p>
                      <a:pPr marL="100330">
                        <a:lnSpc>
                          <a:spcPct val="10000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0330">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60</a:t>
                      </a:r>
                      <a:r>
                        <a:rPr sz="1000" dirty="0">
                          <a:latin typeface="UD Digi Kyokasho NK-R" panose="02020400000000000000" pitchFamily="18" charset="-128"/>
                          <a:ea typeface="UD Digi Kyokasho NK-R" panose="02020400000000000000" pitchFamily="18" charset="-128"/>
                          <a:cs typeface="ＭＳ Ｐゴシック"/>
                        </a:rPr>
                        <a:t>％</a:t>
                      </a:r>
                      <a:endParaRPr sz="1000">
                        <a:latin typeface="UD Digi Kyokasho NK-R" panose="02020400000000000000" pitchFamily="18" charset="-128"/>
                        <a:ea typeface="UD Digi Kyokasho NK-R" panose="02020400000000000000" pitchFamily="18" charset="-128"/>
                        <a:cs typeface="ＭＳ Ｐゴシック"/>
                      </a:endParaRPr>
                    </a:p>
                    <a:p>
                      <a:pPr marL="100330">
                        <a:lnSpc>
                          <a:spcPct val="10000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3990">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83</a:t>
                      </a:r>
                      <a:r>
                        <a:rPr sz="1000" dirty="0">
                          <a:latin typeface="UD Digi Kyokasho NK-R" panose="02020400000000000000" pitchFamily="18" charset="-128"/>
                          <a:ea typeface="UD Digi Kyokasho NK-R" panose="02020400000000000000" pitchFamily="18" charset="-128"/>
                          <a:cs typeface="ＭＳ Ｐゴシック"/>
                        </a:rPr>
                        <a:t>％</a:t>
                      </a:r>
                    </a:p>
                    <a:p>
                      <a:pPr marL="173990">
                        <a:lnSpc>
                          <a:spcPct val="10000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70</a:t>
                      </a:r>
                      <a:r>
                        <a:rPr sz="1000" dirty="0">
                          <a:latin typeface="UD Digi Kyokasho NK-R" panose="02020400000000000000" pitchFamily="18" charset="-128"/>
                          <a:ea typeface="UD Digi Kyokasho NK-R" panose="02020400000000000000" pitchFamily="18" charset="-128"/>
                          <a:cs typeface="ＭＳ Ｐゴシック"/>
                        </a:rPr>
                        <a:t>％</a:t>
                      </a:r>
                      <a:endParaRPr sz="1000">
                        <a:latin typeface="UD Digi Kyokasho NK-R" panose="02020400000000000000" pitchFamily="18" charset="-128"/>
                        <a:ea typeface="UD Digi Kyokasho NK-R" panose="02020400000000000000" pitchFamily="18" charset="-128"/>
                        <a:cs typeface="ＭＳ Ｐゴシック"/>
                      </a:endParaRPr>
                    </a:p>
                    <a:p>
                      <a:pPr algn="ctr">
                        <a:lnSpc>
                          <a:spcPct val="10000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9550">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87</a:t>
                      </a:r>
                      <a:r>
                        <a:rPr sz="1000" dirty="0">
                          <a:latin typeface="UD Digi Kyokasho NK-R" panose="02020400000000000000" pitchFamily="18" charset="-128"/>
                          <a:ea typeface="UD Digi Kyokasho NK-R" panose="02020400000000000000" pitchFamily="18" charset="-128"/>
                          <a:cs typeface="ＭＳ Ｐゴシック"/>
                        </a:rPr>
                        <a:t>％</a:t>
                      </a:r>
                      <a:endParaRPr sz="1000">
                        <a:latin typeface="UD Digi Kyokasho NK-R" panose="02020400000000000000" pitchFamily="18" charset="-128"/>
                        <a:ea typeface="UD Digi Kyokasho NK-R" panose="02020400000000000000" pitchFamily="18" charset="-128"/>
                        <a:cs typeface="ＭＳ Ｐゴシック"/>
                      </a:endParaRPr>
                    </a:p>
                    <a:p>
                      <a:pPr marL="209550">
                        <a:lnSpc>
                          <a:spcPct val="10000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6370">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72.3</a:t>
                      </a:r>
                      <a:r>
                        <a:rPr sz="1000" dirty="0">
                          <a:latin typeface="UD Digi Kyokasho NK-R" panose="02020400000000000000" pitchFamily="18" charset="-128"/>
                          <a:ea typeface="UD Digi Kyokasho NK-R" panose="02020400000000000000" pitchFamily="18" charset="-128"/>
                          <a:cs typeface="ＭＳ Ｐゴシック"/>
                        </a:rPr>
                        <a:t>％</a:t>
                      </a:r>
                      <a:endParaRPr sz="1000">
                        <a:latin typeface="UD Digi Kyokasho NK-R" panose="02020400000000000000" pitchFamily="18" charset="-128"/>
                        <a:ea typeface="UD Digi Kyokasho NK-R" panose="02020400000000000000" pitchFamily="18" charset="-128"/>
                        <a:cs typeface="ＭＳ Ｐゴシック"/>
                      </a:endParaRPr>
                    </a:p>
                    <a:p>
                      <a:pPr marL="208915">
                        <a:lnSpc>
                          <a:spcPct val="100000"/>
                        </a:lnSpc>
                      </a:pPr>
                      <a:r>
                        <a:rPr sz="1000" dirty="0">
                          <a:latin typeface="UD Digi Kyokasho NK-R" panose="02020400000000000000" pitchFamily="18" charset="-128"/>
                          <a:ea typeface="UD Digi Kyokasho NK-R" panose="02020400000000000000" pitchFamily="18" charset="-128"/>
                          <a:cs typeface="Calibri"/>
                        </a:rPr>
                        <a:t>30</a:t>
                      </a:r>
                      <a:r>
                        <a:rPr sz="1000" dirty="0">
                          <a:latin typeface="UD Digi Kyokasho NK-R" panose="02020400000000000000" pitchFamily="18" charset="-128"/>
                          <a:ea typeface="UD Digi Kyokasho NK-R" panose="02020400000000000000" pitchFamily="18" charset="-128"/>
                          <a:cs typeface="ＭＳ Ｐゴシック"/>
                        </a:rPr>
                        <a:t>年</a:t>
                      </a:r>
                      <a:endParaRPr sz="1000">
                        <a:latin typeface="UD Digi Kyokasho NK-R" panose="02020400000000000000" pitchFamily="18" charset="-128"/>
                        <a:ea typeface="UD Digi Kyokasho NK-R" panose="02020400000000000000" pitchFamily="18" charset="-128"/>
                        <a:cs typeface="ＭＳ Ｐゴシック"/>
                      </a:endParaRP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65"/>
                        </a:spcBef>
                      </a:pPr>
                      <a:r>
                        <a:rPr sz="1000" dirty="0">
                          <a:latin typeface="UD Digi Kyokasho NK-R" panose="02020400000000000000" pitchFamily="18" charset="-128"/>
                          <a:ea typeface="UD Digi Kyokasho NK-R" panose="02020400000000000000" pitchFamily="18" charset="-128"/>
                          <a:cs typeface="Calibri"/>
                        </a:rPr>
                        <a:t>36</a:t>
                      </a:r>
                      <a:r>
                        <a:rPr sz="1000" dirty="0">
                          <a:latin typeface="UD Digi Kyokasho NK-R" panose="02020400000000000000" pitchFamily="18" charset="-128"/>
                          <a:ea typeface="UD Digi Kyokasho NK-R" panose="02020400000000000000" pitchFamily="18" charset="-128"/>
                          <a:cs typeface="ＭＳ Ｐゴシック"/>
                        </a:rPr>
                        <a:t>％</a:t>
                      </a:r>
                    </a:p>
                    <a:p>
                      <a:pPr algn="ctr">
                        <a:lnSpc>
                          <a:spcPct val="100000"/>
                        </a:lnSpc>
                      </a:pPr>
                      <a:r>
                        <a:rPr sz="1000" dirty="0">
                          <a:latin typeface="UD Digi Kyokasho NK-R" panose="02020400000000000000" pitchFamily="18" charset="-128"/>
                          <a:ea typeface="UD Digi Kyokasho NK-R" panose="02020400000000000000" pitchFamily="18" charset="-128"/>
                          <a:cs typeface="Calibri"/>
                        </a:rPr>
                        <a:t>30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209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466" name="object 121">
            <a:extLst>
              <a:ext uri="{FF2B5EF4-FFF2-40B4-BE49-F238E27FC236}">
                <a16:creationId xmlns:a16="http://schemas.microsoft.com/office/drawing/2014/main" id="{B732AEF3-497A-4AB6-A053-E460ECAD15CC}"/>
              </a:ext>
            </a:extLst>
          </p:cNvPr>
          <p:cNvSpPr txBox="1">
            <a:spLocks/>
          </p:cNvSpPr>
          <p:nvPr/>
        </p:nvSpPr>
        <p:spPr>
          <a:xfrm>
            <a:off x="105928" y="96762"/>
            <a:ext cx="3095921" cy="258404"/>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12700">
              <a:lnSpc>
                <a:spcPct val="100000"/>
              </a:lnSpc>
              <a:spcBef>
                <a:spcPts val="95"/>
              </a:spcBef>
            </a:pPr>
            <a:r>
              <a:rPr lang="en-US" altLang="ja-JP" sz="1600" u="heavy" spc="-5" dirty="0">
                <a:solidFill>
                  <a:srgbClr val="000000"/>
                </a:solidFill>
                <a:uFill>
                  <a:solidFill>
                    <a:srgbClr val="C00000"/>
                  </a:solidFill>
                </a:uFill>
                <a:latin typeface="UD Digi Kyokasho NK-B" panose="02020700000000000000" pitchFamily="18" charset="-128"/>
                <a:ea typeface="UD Digi Kyokasho NK-B" panose="02020700000000000000" pitchFamily="18" charset="-128"/>
              </a:rPr>
              <a:t>2020</a:t>
            </a:r>
            <a:r>
              <a:rPr lang="ja-JP" altLang="en-US" sz="1600" u="heavy" spc="-5" dirty="0">
                <a:solidFill>
                  <a:srgbClr val="000000"/>
                </a:solidFill>
                <a:uFill>
                  <a:solidFill>
                    <a:srgbClr val="C00000"/>
                  </a:solidFill>
                </a:uFill>
                <a:latin typeface="UD Digi Kyokasho NK-B" panose="02020700000000000000" pitchFamily="18" charset="-128"/>
                <a:ea typeface="UD Digi Kyokasho NK-B" panose="02020700000000000000" pitchFamily="18" charset="-128"/>
              </a:rPr>
              <a:t>年</a:t>
            </a:r>
            <a:r>
              <a:rPr lang="ja-JP" altLang="en-US" sz="1600" spc="-10" dirty="0">
                <a:solidFill>
                  <a:srgbClr val="000000"/>
                </a:solidFill>
                <a:latin typeface="UD Digi Kyokasho NK-B" panose="02020700000000000000" pitchFamily="18" charset="-128"/>
                <a:ea typeface="UD Digi Kyokasho NK-B" panose="02020700000000000000" pitchFamily="18" charset="-128"/>
              </a:rPr>
              <a:t>の電源別発電</a:t>
            </a:r>
            <a:r>
              <a:rPr lang="ja-JP" altLang="en-US" sz="1600" spc="-5" dirty="0">
                <a:solidFill>
                  <a:srgbClr val="000000"/>
                </a:solidFill>
                <a:latin typeface="UD Digi Kyokasho NK-B" panose="02020700000000000000" pitchFamily="18" charset="-128"/>
                <a:ea typeface="UD Digi Kyokasho NK-B" panose="02020700000000000000" pitchFamily="18" charset="-128"/>
              </a:rPr>
              <a:t>コ</a:t>
            </a:r>
            <a:r>
              <a:rPr lang="ja-JP" altLang="en-US" sz="1600" dirty="0">
                <a:solidFill>
                  <a:srgbClr val="000000"/>
                </a:solidFill>
                <a:latin typeface="UD Digi Kyokasho NK-B" panose="02020700000000000000" pitchFamily="18" charset="-128"/>
                <a:ea typeface="UD Digi Kyokasho NK-B" panose="02020700000000000000" pitchFamily="18" charset="-128"/>
              </a:rPr>
              <a:t>ス</a:t>
            </a:r>
            <a:r>
              <a:rPr lang="ja-JP" altLang="en-US" sz="1600" spc="-5" dirty="0">
                <a:solidFill>
                  <a:srgbClr val="000000"/>
                </a:solidFill>
                <a:latin typeface="UD Digi Kyokasho NK-B" panose="02020700000000000000" pitchFamily="18" charset="-128"/>
                <a:ea typeface="UD Digi Kyokasho NK-B" panose="02020700000000000000" pitchFamily="18" charset="-128"/>
              </a:rPr>
              <a:t>ト試算</a:t>
            </a:r>
            <a:endParaRPr lang="ja-JP" altLang="en-US" sz="1600" dirty="0">
              <a:latin typeface="UD Digi Kyokasho NK-B" panose="02020700000000000000" pitchFamily="18" charset="-128"/>
              <a:ea typeface="UD Digi Kyokasho NK-B" panose="02020700000000000000" pitchFamily="18" charset="-128"/>
            </a:endParaRPr>
          </a:p>
        </p:txBody>
      </p:sp>
      <p:sp>
        <p:nvSpPr>
          <p:cNvPr id="471" name="object 121">
            <a:extLst>
              <a:ext uri="{FF2B5EF4-FFF2-40B4-BE49-F238E27FC236}">
                <a16:creationId xmlns:a16="http://schemas.microsoft.com/office/drawing/2014/main" id="{C669EDE4-AE1E-47EB-A135-D3D11C9F3164}"/>
              </a:ext>
            </a:extLst>
          </p:cNvPr>
          <p:cNvSpPr txBox="1">
            <a:spLocks noGrp="1"/>
          </p:cNvSpPr>
          <p:nvPr>
            <p:ph type="title"/>
          </p:nvPr>
        </p:nvSpPr>
        <p:spPr>
          <a:xfrm>
            <a:off x="122391" y="3564616"/>
            <a:ext cx="3095921" cy="258404"/>
          </a:xfrm>
          <a:prstGeom prst="rect">
            <a:avLst/>
          </a:prstGeom>
        </p:spPr>
        <p:txBody>
          <a:bodyPr vert="horz" wrap="square" lIns="0" tIns="12065" rIns="0" bIns="0" rtlCol="0" anchor="ctr">
            <a:spAutoFit/>
          </a:bodyPr>
          <a:lstStyle/>
          <a:p>
            <a:pPr marL="12700">
              <a:lnSpc>
                <a:spcPct val="100000"/>
              </a:lnSpc>
              <a:spcBef>
                <a:spcPts val="95"/>
              </a:spcBef>
            </a:pPr>
            <a:r>
              <a:rPr sz="1600" u="heavy" spc="-5" dirty="0">
                <a:solidFill>
                  <a:srgbClr val="000000"/>
                </a:solidFill>
                <a:uFill>
                  <a:solidFill>
                    <a:srgbClr val="C00000"/>
                  </a:solidFill>
                </a:uFill>
                <a:latin typeface="UD Digi Kyokasho NK-B" panose="02020700000000000000" pitchFamily="18" charset="-128"/>
                <a:ea typeface="UD Digi Kyokasho NK-B" panose="02020700000000000000" pitchFamily="18" charset="-128"/>
              </a:rPr>
              <a:t>2030年</a:t>
            </a:r>
            <a:r>
              <a:rPr sz="1600" spc="-10" dirty="0">
                <a:solidFill>
                  <a:srgbClr val="000000"/>
                </a:solidFill>
                <a:latin typeface="UD Digi Kyokasho NK-B" panose="02020700000000000000" pitchFamily="18" charset="-128"/>
                <a:ea typeface="UD Digi Kyokasho NK-B" panose="02020700000000000000" pitchFamily="18" charset="-128"/>
              </a:rPr>
              <a:t>の電源別発電</a:t>
            </a:r>
            <a:r>
              <a:rPr sz="1600" spc="-5" dirty="0">
                <a:solidFill>
                  <a:srgbClr val="000000"/>
                </a:solidFill>
                <a:latin typeface="UD Digi Kyokasho NK-B" panose="02020700000000000000" pitchFamily="18" charset="-128"/>
                <a:ea typeface="UD Digi Kyokasho NK-B" panose="02020700000000000000" pitchFamily="18" charset="-128"/>
              </a:rPr>
              <a:t>コ</a:t>
            </a:r>
            <a:r>
              <a:rPr sz="1600" dirty="0">
                <a:solidFill>
                  <a:srgbClr val="000000"/>
                </a:solidFill>
                <a:latin typeface="UD Digi Kyokasho NK-B" panose="02020700000000000000" pitchFamily="18" charset="-128"/>
                <a:ea typeface="UD Digi Kyokasho NK-B" panose="02020700000000000000" pitchFamily="18" charset="-128"/>
              </a:rPr>
              <a:t>ス</a:t>
            </a:r>
            <a:r>
              <a:rPr sz="1600" spc="-5" dirty="0">
                <a:solidFill>
                  <a:srgbClr val="000000"/>
                </a:solidFill>
                <a:latin typeface="UD Digi Kyokasho NK-B" panose="02020700000000000000" pitchFamily="18" charset="-128"/>
                <a:ea typeface="UD Digi Kyokasho NK-B" panose="02020700000000000000" pitchFamily="18" charset="-128"/>
              </a:rPr>
              <a:t>ト試算</a:t>
            </a:r>
            <a:endParaRPr sz="1600" dirty="0">
              <a:latin typeface="UD Digi Kyokasho NK-B" panose="02020700000000000000" pitchFamily="18" charset="-128"/>
              <a:ea typeface="UD Digi Kyokasho NK-B" panose="02020700000000000000" pitchFamily="18" charset="-128"/>
            </a:endParaRPr>
          </a:p>
        </p:txBody>
      </p:sp>
      <p:graphicFrame>
        <p:nvGraphicFramePr>
          <p:cNvPr id="472" name="object 146">
            <a:extLst>
              <a:ext uri="{FF2B5EF4-FFF2-40B4-BE49-F238E27FC236}">
                <a16:creationId xmlns:a16="http://schemas.microsoft.com/office/drawing/2014/main" id="{1459608D-43FF-4DA9-BF10-56FA6CE86DB6}"/>
              </a:ext>
            </a:extLst>
          </p:cNvPr>
          <p:cNvGraphicFramePr>
            <a:graphicFrameLocks noGrp="1"/>
          </p:cNvGraphicFramePr>
          <p:nvPr/>
        </p:nvGraphicFramePr>
        <p:xfrm>
          <a:off x="167334" y="5400946"/>
          <a:ext cx="11857331" cy="1232536"/>
        </p:xfrm>
        <a:graphic>
          <a:graphicData uri="http://schemas.openxmlformats.org/drawingml/2006/table">
            <a:tbl>
              <a:tblPr firstRow="1" bandRow="1">
                <a:tableStyleId>{2D5ABB26-0587-4C30-8999-92F81FD0307C}</a:tableStyleId>
              </a:tblPr>
              <a:tblGrid>
                <a:gridCol w="1087654">
                  <a:extLst>
                    <a:ext uri="{9D8B030D-6E8A-4147-A177-3AD203B41FA5}">
                      <a16:colId xmlns:a16="http://schemas.microsoft.com/office/drawing/2014/main" val="20000"/>
                    </a:ext>
                  </a:extLst>
                </a:gridCol>
                <a:gridCol w="981777">
                  <a:extLst>
                    <a:ext uri="{9D8B030D-6E8A-4147-A177-3AD203B41FA5}">
                      <a16:colId xmlns:a16="http://schemas.microsoft.com/office/drawing/2014/main" val="20001"/>
                    </a:ext>
                  </a:extLst>
                </a:gridCol>
                <a:gridCol w="866274">
                  <a:extLst>
                    <a:ext uri="{9D8B030D-6E8A-4147-A177-3AD203B41FA5}">
                      <a16:colId xmlns:a16="http://schemas.microsoft.com/office/drawing/2014/main" val="20002"/>
                    </a:ext>
                  </a:extLst>
                </a:gridCol>
                <a:gridCol w="658467">
                  <a:extLst>
                    <a:ext uri="{9D8B030D-6E8A-4147-A177-3AD203B41FA5}">
                      <a16:colId xmlns:a16="http://schemas.microsoft.com/office/drawing/2014/main" val="20003"/>
                    </a:ext>
                  </a:extLst>
                </a:gridCol>
                <a:gridCol w="866268">
                  <a:extLst>
                    <a:ext uri="{9D8B030D-6E8A-4147-A177-3AD203B41FA5}">
                      <a16:colId xmlns:a16="http://schemas.microsoft.com/office/drawing/2014/main" val="20004"/>
                    </a:ext>
                  </a:extLst>
                </a:gridCol>
                <a:gridCol w="779948">
                  <a:extLst>
                    <a:ext uri="{9D8B030D-6E8A-4147-A177-3AD203B41FA5}">
                      <a16:colId xmlns:a16="http://schemas.microsoft.com/office/drawing/2014/main" val="20005"/>
                    </a:ext>
                  </a:extLst>
                </a:gridCol>
                <a:gridCol w="606539">
                  <a:extLst>
                    <a:ext uri="{9D8B030D-6E8A-4147-A177-3AD203B41FA5}">
                      <a16:colId xmlns:a16="http://schemas.microsoft.com/office/drawing/2014/main" val="20006"/>
                    </a:ext>
                  </a:extLst>
                </a:gridCol>
                <a:gridCol w="779948">
                  <a:extLst>
                    <a:ext uri="{9D8B030D-6E8A-4147-A177-3AD203B41FA5}">
                      <a16:colId xmlns:a16="http://schemas.microsoft.com/office/drawing/2014/main" val="20007"/>
                    </a:ext>
                  </a:extLst>
                </a:gridCol>
                <a:gridCol w="779948">
                  <a:extLst>
                    <a:ext uri="{9D8B030D-6E8A-4147-A177-3AD203B41FA5}">
                      <a16:colId xmlns:a16="http://schemas.microsoft.com/office/drawing/2014/main" val="20008"/>
                    </a:ext>
                  </a:extLst>
                </a:gridCol>
                <a:gridCol w="520219">
                  <a:extLst>
                    <a:ext uri="{9D8B030D-6E8A-4147-A177-3AD203B41FA5}">
                      <a16:colId xmlns:a16="http://schemas.microsoft.com/office/drawing/2014/main" val="20009"/>
                    </a:ext>
                  </a:extLst>
                </a:gridCol>
                <a:gridCol w="520218">
                  <a:extLst>
                    <a:ext uri="{9D8B030D-6E8A-4147-A177-3AD203B41FA5}">
                      <a16:colId xmlns:a16="http://schemas.microsoft.com/office/drawing/2014/main" val="20010"/>
                    </a:ext>
                  </a:extLst>
                </a:gridCol>
                <a:gridCol w="520218">
                  <a:extLst>
                    <a:ext uri="{9D8B030D-6E8A-4147-A177-3AD203B41FA5}">
                      <a16:colId xmlns:a16="http://schemas.microsoft.com/office/drawing/2014/main" val="20011"/>
                    </a:ext>
                  </a:extLst>
                </a:gridCol>
                <a:gridCol w="779947">
                  <a:extLst>
                    <a:ext uri="{9D8B030D-6E8A-4147-A177-3AD203B41FA5}">
                      <a16:colId xmlns:a16="http://schemas.microsoft.com/office/drawing/2014/main" val="20012"/>
                    </a:ext>
                  </a:extLst>
                </a:gridCol>
                <a:gridCol w="606540">
                  <a:extLst>
                    <a:ext uri="{9D8B030D-6E8A-4147-A177-3AD203B41FA5}">
                      <a16:colId xmlns:a16="http://schemas.microsoft.com/office/drawing/2014/main" val="20013"/>
                    </a:ext>
                  </a:extLst>
                </a:gridCol>
                <a:gridCol w="692863">
                  <a:extLst>
                    <a:ext uri="{9D8B030D-6E8A-4147-A177-3AD203B41FA5}">
                      <a16:colId xmlns:a16="http://schemas.microsoft.com/office/drawing/2014/main" val="20014"/>
                    </a:ext>
                  </a:extLst>
                </a:gridCol>
                <a:gridCol w="810503">
                  <a:extLst>
                    <a:ext uri="{9D8B030D-6E8A-4147-A177-3AD203B41FA5}">
                      <a16:colId xmlns:a16="http://schemas.microsoft.com/office/drawing/2014/main" val="20015"/>
                    </a:ext>
                  </a:extLst>
                </a:gridCol>
              </a:tblGrid>
              <a:tr h="294005">
                <a:tc>
                  <a:txBody>
                    <a:bodyPr/>
                    <a:lstStyle/>
                    <a:p>
                      <a:pPr algn="ctr">
                        <a:lnSpc>
                          <a:spcPct val="100000"/>
                        </a:lnSpc>
                        <a:spcBef>
                          <a:spcPts val="580"/>
                        </a:spcBef>
                      </a:pPr>
                      <a:r>
                        <a:rPr sz="1000" dirty="0">
                          <a:latin typeface="UD Digi Kyokasho NK-R" panose="02020400000000000000" pitchFamily="18" charset="-128"/>
                          <a:ea typeface="UD Digi Kyokasho NK-R" panose="02020400000000000000" pitchFamily="18" charset="-128"/>
                          <a:cs typeface="ＭＳ Ｐゴシック"/>
                        </a:rPr>
                        <a:t>電源</a:t>
                      </a:r>
                    </a:p>
                  </a:txBody>
                  <a:tcPr marL="0" marR="0" marT="736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0" marR="274320" indent="0" algn="r" defTabSz="981075">
                        <a:lnSpc>
                          <a:spcPts val="1000"/>
                        </a:lnSpc>
                        <a:spcBef>
                          <a:spcPts val="180"/>
                        </a:spcBef>
                      </a:pPr>
                      <a:r>
                        <a:rPr sz="1000" dirty="0" err="1">
                          <a:latin typeface="UD Digi Kyokasho NK-R" panose="02020400000000000000" pitchFamily="18" charset="-128"/>
                          <a:ea typeface="UD Digi Kyokasho NK-R" panose="02020400000000000000" pitchFamily="18" charset="-128"/>
                          <a:cs typeface="ＭＳ Ｐゴシック"/>
                        </a:rPr>
                        <a:t>石炭火力</a:t>
                      </a:r>
                      <a:endParaRPr sz="1000" dirty="0">
                        <a:latin typeface="UD Digi Kyokasho NK-R" panose="02020400000000000000" pitchFamily="18" charset="-128"/>
                        <a:ea typeface="UD Digi Kyokasho NK-R" panose="02020400000000000000" pitchFamily="18" charset="-128"/>
                        <a:cs typeface="ＭＳ Ｐゴシック"/>
                      </a:endParaRPr>
                    </a:p>
                  </a:txBody>
                  <a:tcPr marL="0" marR="0" marT="228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algn="ctr">
                        <a:lnSpc>
                          <a:spcPts val="1045"/>
                        </a:lnSpc>
                        <a:spcBef>
                          <a:spcPts val="70"/>
                        </a:spcBef>
                      </a:pPr>
                      <a:r>
                        <a:rPr sz="1000" dirty="0">
                          <a:latin typeface="UD Digi Kyokasho NK-R" panose="02020400000000000000" pitchFamily="18" charset="-128"/>
                          <a:ea typeface="UD Digi Kyokasho NK-R" panose="02020400000000000000" pitchFamily="18" charset="-128"/>
                          <a:cs typeface="Calibri"/>
                        </a:rPr>
                        <a:t>LNG</a:t>
                      </a:r>
                      <a:endParaRPr sz="1000">
                        <a:latin typeface="UD Digi Kyokasho NK-R" panose="02020400000000000000" pitchFamily="18" charset="-128"/>
                        <a:ea typeface="UD Digi Kyokasho NK-R" panose="02020400000000000000" pitchFamily="18" charset="-128"/>
                        <a:cs typeface="Calibri"/>
                      </a:endParaRPr>
                    </a:p>
                    <a:p>
                      <a:pPr algn="ctr">
                        <a:lnSpc>
                          <a:spcPts val="1045"/>
                        </a:lnSpc>
                      </a:pPr>
                      <a:r>
                        <a:rPr sz="1000" dirty="0">
                          <a:latin typeface="UD Digi Kyokasho NK-R" panose="02020400000000000000" pitchFamily="18" charset="-128"/>
                          <a:ea typeface="UD Digi Kyokasho NK-R" panose="02020400000000000000" pitchFamily="18" charset="-128"/>
                          <a:cs typeface="ＭＳ Ｐゴシック"/>
                        </a:rPr>
                        <a:t>火力</a:t>
                      </a:r>
                      <a:endParaRPr sz="1000">
                        <a:latin typeface="UD Digi Kyokasho NK-R" panose="02020400000000000000" pitchFamily="18" charset="-128"/>
                        <a:ea typeface="UD Digi Kyokasho NK-R" panose="02020400000000000000" pitchFamily="18" charset="-128"/>
                        <a:cs typeface="ＭＳ Ｐゴシック"/>
                      </a:endParaRPr>
                    </a:p>
                  </a:txBody>
                  <a:tcPr marL="0" marR="0" marT="889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79375" algn="ctr">
                        <a:lnSpc>
                          <a:spcPct val="100000"/>
                        </a:lnSpc>
                        <a:spcBef>
                          <a:spcPts val="580"/>
                        </a:spcBef>
                      </a:pPr>
                      <a:r>
                        <a:rPr sz="1000" dirty="0">
                          <a:latin typeface="UD Digi Kyokasho NK-R" panose="02020400000000000000" pitchFamily="18" charset="-128"/>
                          <a:ea typeface="UD Digi Kyokasho NK-R" panose="02020400000000000000" pitchFamily="18" charset="-128"/>
                          <a:cs typeface="ＭＳ Ｐゴシック"/>
                        </a:rPr>
                        <a:t>原子力</a:t>
                      </a:r>
                    </a:p>
                  </a:txBody>
                  <a:tcPr marL="0" marR="0" marT="736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245745" marR="237490" algn="ctr">
                        <a:lnSpc>
                          <a:spcPts val="1000"/>
                        </a:lnSpc>
                        <a:spcBef>
                          <a:spcPts val="180"/>
                        </a:spcBef>
                      </a:pPr>
                      <a:r>
                        <a:rPr sz="1000" dirty="0">
                          <a:latin typeface="UD Digi Kyokasho NK-R" panose="02020400000000000000" pitchFamily="18" charset="-128"/>
                          <a:ea typeface="UD Digi Kyokasho NK-R" panose="02020400000000000000" pitchFamily="18" charset="-128"/>
                          <a:cs typeface="ＭＳ Ｐゴシック"/>
                        </a:rPr>
                        <a:t>石油 火力</a:t>
                      </a:r>
                      <a:endParaRPr sz="1000">
                        <a:latin typeface="UD Digi Kyokasho NK-R" panose="02020400000000000000" pitchFamily="18" charset="-128"/>
                        <a:ea typeface="UD Digi Kyokasho NK-R" panose="02020400000000000000" pitchFamily="18" charset="-128"/>
                        <a:cs typeface="ＭＳ Ｐゴシック"/>
                      </a:endParaRPr>
                    </a:p>
                  </a:txBody>
                  <a:tcPr marL="0" marR="0" marT="228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208915" marR="202565">
                        <a:lnSpc>
                          <a:spcPts val="1000"/>
                        </a:lnSpc>
                        <a:spcBef>
                          <a:spcPts val="180"/>
                        </a:spcBef>
                      </a:pPr>
                      <a:r>
                        <a:rPr sz="1000" dirty="0">
                          <a:latin typeface="UD Digi Kyokasho NK-R" panose="02020400000000000000" pitchFamily="18" charset="-128"/>
                          <a:ea typeface="UD Digi Kyokasho NK-R" panose="02020400000000000000" pitchFamily="18" charset="-128"/>
                          <a:cs typeface="ＭＳ Ｐゴシック"/>
                        </a:rPr>
                        <a:t>陸上 風力</a:t>
                      </a:r>
                      <a:endParaRPr sz="1000">
                        <a:latin typeface="UD Digi Kyokasho NK-R" panose="02020400000000000000" pitchFamily="18" charset="-128"/>
                        <a:ea typeface="UD Digi Kyokasho NK-R" panose="02020400000000000000" pitchFamily="18" charset="-128"/>
                        <a:cs typeface="ＭＳ Ｐゴシック"/>
                      </a:endParaRPr>
                    </a:p>
                  </a:txBody>
                  <a:tcPr marL="0" marR="0" marT="228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137160" marR="130175">
                        <a:lnSpc>
                          <a:spcPts val="1000"/>
                        </a:lnSpc>
                        <a:spcBef>
                          <a:spcPts val="180"/>
                        </a:spcBef>
                      </a:pPr>
                      <a:r>
                        <a:rPr sz="1000" dirty="0">
                          <a:latin typeface="UD Digi Kyokasho NK-R" panose="02020400000000000000" pitchFamily="18" charset="-128"/>
                          <a:ea typeface="UD Digi Kyokasho NK-R" panose="02020400000000000000" pitchFamily="18" charset="-128"/>
                          <a:cs typeface="ＭＳ Ｐゴシック"/>
                        </a:rPr>
                        <a:t>洋上 風力</a:t>
                      </a:r>
                      <a:endParaRPr sz="1000">
                        <a:latin typeface="UD Digi Kyokasho NK-R" panose="02020400000000000000" pitchFamily="18" charset="-128"/>
                        <a:ea typeface="UD Digi Kyokasho NK-R" panose="02020400000000000000" pitchFamily="18" charset="-128"/>
                        <a:cs typeface="ＭＳ Ｐゴシック"/>
                      </a:endParaRPr>
                    </a:p>
                  </a:txBody>
                  <a:tcPr marL="0" marR="0" marT="228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152400">
                        <a:lnSpc>
                          <a:spcPts val="1075"/>
                        </a:lnSpc>
                        <a:spcBef>
                          <a:spcPts val="80"/>
                        </a:spcBef>
                      </a:pPr>
                      <a:r>
                        <a:rPr sz="1000" dirty="0">
                          <a:latin typeface="UD Digi Kyokasho NK-R" panose="02020400000000000000" pitchFamily="18" charset="-128"/>
                          <a:ea typeface="UD Digi Kyokasho NK-R" panose="02020400000000000000" pitchFamily="18" charset="-128"/>
                          <a:cs typeface="ＭＳ Ｐゴシック"/>
                        </a:rPr>
                        <a:t>太陽光</a:t>
                      </a:r>
                      <a:endParaRPr sz="1000">
                        <a:latin typeface="UD Digi Kyokasho NK-R" panose="02020400000000000000" pitchFamily="18" charset="-128"/>
                        <a:ea typeface="UD Digi Kyokasho NK-R" panose="02020400000000000000" pitchFamily="18" charset="-128"/>
                        <a:cs typeface="ＭＳ Ｐゴシック"/>
                      </a:endParaRPr>
                    </a:p>
                    <a:p>
                      <a:pPr marL="118745">
                        <a:lnSpc>
                          <a:spcPts val="955"/>
                        </a:lnSpc>
                      </a:pPr>
                      <a:r>
                        <a:rPr sz="900" spc="5"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ＭＳ Ｐゴシック"/>
                        </a:rPr>
                        <a:t>事業用）</a:t>
                      </a:r>
                      <a:endParaRPr sz="900">
                        <a:latin typeface="UD Digi Kyokasho NK-R" panose="02020400000000000000" pitchFamily="18" charset="-128"/>
                        <a:ea typeface="UD Digi Kyokasho NK-R" panose="02020400000000000000" pitchFamily="18" charset="-128"/>
                        <a:cs typeface="ＭＳ Ｐゴシック"/>
                      </a:endParaRP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152400">
                        <a:lnSpc>
                          <a:spcPts val="1075"/>
                        </a:lnSpc>
                        <a:spcBef>
                          <a:spcPts val="80"/>
                        </a:spcBef>
                      </a:pPr>
                      <a:r>
                        <a:rPr sz="1000" dirty="0">
                          <a:latin typeface="UD Digi Kyokasho NK-R" panose="02020400000000000000" pitchFamily="18" charset="-128"/>
                          <a:ea typeface="UD Digi Kyokasho NK-R" panose="02020400000000000000" pitchFamily="18" charset="-128"/>
                          <a:cs typeface="ＭＳ Ｐゴシック"/>
                        </a:rPr>
                        <a:t>太陽光</a:t>
                      </a:r>
                      <a:endParaRPr sz="1000">
                        <a:latin typeface="UD Digi Kyokasho NK-R" panose="02020400000000000000" pitchFamily="18" charset="-128"/>
                        <a:ea typeface="UD Digi Kyokasho NK-R" panose="02020400000000000000" pitchFamily="18" charset="-128"/>
                        <a:cs typeface="ＭＳ Ｐゴシック"/>
                      </a:endParaRPr>
                    </a:p>
                    <a:p>
                      <a:pPr marL="168910">
                        <a:lnSpc>
                          <a:spcPts val="955"/>
                        </a:lnSpc>
                      </a:pPr>
                      <a:r>
                        <a:rPr sz="900" spc="5"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ＭＳ Ｐゴシック"/>
                        </a:rPr>
                        <a:t>住宅）</a:t>
                      </a:r>
                      <a:endParaRPr sz="900">
                        <a:latin typeface="UD Digi Kyokasho NK-R" panose="02020400000000000000" pitchFamily="18" charset="-128"/>
                        <a:ea typeface="UD Digi Kyokasho NK-R" panose="02020400000000000000" pitchFamily="18" charset="-128"/>
                        <a:cs typeface="ＭＳ Ｐゴシック"/>
                      </a:endParaRP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43815">
                        <a:lnSpc>
                          <a:spcPct val="100000"/>
                        </a:lnSpc>
                        <a:spcBef>
                          <a:spcPts val="580"/>
                        </a:spcBef>
                      </a:pPr>
                      <a:r>
                        <a:rPr sz="1000" dirty="0">
                          <a:latin typeface="UD Digi Kyokasho NK-R" panose="02020400000000000000" pitchFamily="18" charset="-128"/>
                          <a:ea typeface="UD Digi Kyokasho NK-R" panose="02020400000000000000" pitchFamily="18" charset="-128"/>
                          <a:cs typeface="ＭＳ Ｐゴシック"/>
                        </a:rPr>
                        <a:t>小水力</a:t>
                      </a:r>
                    </a:p>
                  </a:txBody>
                  <a:tcPr marL="0" marR="0" marT="736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43815">
                        <a:lnSpc>
                          <a:spcPct val="100000"/>
                        </a:lnSpc>
                        <a:spcBef>
                          <a:spcPts val="580"/>
                        </a:spcBef>
                      </a:pPr>
                      <a:r>
                        <a:rPr sz="1000" dirty="0">
                          <a:latin typeface="UD Digi Kyokasho NK-R" panose="02020400000000000000" pitchFamily="18" charset="-128"/>
                          <a:ea typeface="UD Digi Kyokasho NK-R" panose="02020400000000000000" pitchFamily="18" charset="-128"/>
                          <a:cs typeface="ＭＳ Ｐゴシック"/>
                        </a:rPr>
                        <a:t>中水力</a:t>
                      </a:r>
                      <a:endParaRPr sz="1000">
                        <a:latin typeface="UD Digi Kyokasho NK-R" panose="02020400000000000000" pitchFamily="18" charset="-128"/>
                        <a:ea typeface="UD Digi Kyokasho NK-R" panose="02020400000000000000" pitchFamily="18" charset="-128"/>
                        <a:cs typeface="ＭＳ Ｐゴシック"/>
                      </a:endParaRPr>
                    </a:p>
                  </a:txBody>
                  <a:tcPr marL="0" marR="0" marT="736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0" indent="0" algn="ctr">
                        <a:lnSpc>
                          <a:spcPct val="100000"/>
                        </a:lnSpc>
                        <a:spcBef>
                          <a:spcPts val="580"/>
                        </a:spcBef>
                      </a:pPr>
                      <a:r>
                        <a:rPr sz="1000" dirty="0">
                          <a:latin typeface="UD Digi Kyokasho NK-R" panose="02020400000000000000" pitchFamily="18" charset="-128"/>
                          <a:ea typeface="UD Digi Kyokasho NK-R" panose="02020400000000000000" pitchFamily="18" charset="-128"/>
                          <a:cs typeface="ＭＳ Ｐゴシック"/>
                        </a:rPr>
                        <a:t>地熱</a:t>
                      </a:r>
                    </a:p>
                  </a:txBody>
                  <a:tcPr marL="0" marR="0" marT="736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algn="ctr">
                        <a:lnSpc>
                          <a:spcPts val="1075"/>
                        </a:lnSpc>
                        <a:spcBef>
                          <a:spcPts val="80"/>
                        </a:spcBef>
                      </a:pPr>
                      <a:r>
                        <a:rPr lang="ja-JP" altLang="en-US" sz="1000" dirty="0">
                          <a:latin typeface="UD Digi Kyokasho NK-R" panose="02020400000000000000" pitchFamily="18" charset="-128"/>
                          <a:ea typeface="UD Digi Kyokasho NK-R" panose="02020400000000000000" pitchFamily="18" charset="-128"/>
                          <a:cs typeface="ＭＳ Ｐゴシック"/>
                        </a:rPr>
                        <a:t>バイオマス</a:t>
                      </a:r>
                      <a:endParaRPr sz="1000" dirty="0">
                        <a:latin typeface="UD Digi Kyokasho NK-R" panose="02020400000000000000" pitchFamily="18" charset="-128"/>
                        <a:ea typeface="UD Digi Kyokasho NK-R" panose="02020400000000000000" pitchFamily="18" charset="-128"/>
                        <a:cs typeface="ＭＳ Ｐゴシック"/>
                      </a:endParaRPr>
                    </a:p>
                    <a:p>
                      <a:pPr algn="ctr">
                        <a:lnSpc>
                          <a:spcPts val="955"/>
                        </a:lnSpc>
                      </a:pPr>
                      <a:r>
                        <a:rPr sz="900" spc="5"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ＭＳ Ｐゴシック"/>
                        </a:rPr>
                        <a:t>混焼</a:t>
                      </a:r>
                      <a:r>
                        <a:rPr sz="900" spc="-1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5</a:t>
                      </a:r>
                      <a:r>
                        <a:rPr sz="900" dirty="0">
                          <a:latin typeface="UD Digi Kyokasho NK-R" panose="02020400000000000000" pitchFamily="18" charset="-128"/>
                          <a:ea typeface="UD Digi Kyokasho NK-R" panose="02020400000000000000" pitchFamily="18" charset="-128"/>
                          <a:cs typeface="ＭＳ Ｐゴシック"/>
                        </a:rPr>
                        <a:t>％）</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60960">
                        <a:lnSpc>
                          <a:spcPts val="1075"/>
                        </a:lnSpc>
                        <a:spcBef>
                          <a:spcPts val="80"/>
                        </a:spcBef>
                      </a:pPr>
                      <a:r>
                        <a:rPr lang="ja-JP" altLang="en-US" sz="900" dirty="0">
                          <a:latin typeface="UD Digi Kyokasho NK-R" panose="02020400000000000000" pitchFamily="18" charset="-128"/>
                          <a:ea typeface="UD Digi Kyokasho NK-R" panose="02020400000000000000" pitchFamily="18" charset="-128"/>
                          <a:cs typeface="ＭＳ Ｐゴシック"/>
                        </a:rPr>
                        <a:t>バイオマス</a:t>
                      </a:r>
                      <a:endParaRPr sz="900" dirty="0">
                        <a:latin typeface="UD Digi Kyokasho NK-R" panose="02020400000000000000" pitchFamily="18" charset="-128"/>
                        <a:ea typeface="UD Digi Kyokasho NK-R" panose="02020400000000000000" pitchFamily="18" charset="-128"/>
                        <a:cs typeface="ＭＳ Ｐゴシック"/>
                      </a:endParaRPr>
                    </a:p>
                    <a:p>
                      <a:pPr marL="97790">
                        <a:lnSpc>
                          <a:spcPts val="955"/>
                        </a:lnSpc>
                      </a:pPr>
                      <a:r>
                        <a:rPr sz="900" spc="5"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ＭＳ Ｐゴシック"/>
                        </a:rPr>
                        <a:t>専焼）</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94615" marR="87630" indent="88265">
                        <a:lnSpc>
                          <a:spcPts val="1000"/>
                        </a:lnSpc>
                        <a:spcBef>
                          <a:spcPts val="180"/>
                        </a:spcBef>
                      </a:pPr>
                      <a:r>
                        <a:rPr sz="1000" spc="-5" dirty="0" err="1">
                          <a:latin typeface="UD Digi Kyokasho NK-R" panose="02020400000000000000" pitchFamily="18" charset="-128"/>
                          <a:ea typeface="UD Digi Kyokasho NK-R" panose="02020400000000000000" pitchFamily="18" charset="-128"/>
                          <a:cs typeface="ＭＳ Ｐゴシック"/>
                        </a:rPr>
                        <a:t>ガス</a:t>
                      </a:r>
                      <a:endParaRPr lang="en-US" sz="1000" spc="-5" dirty="0">
                        <a:latin typeface="UD Digi Kyokasho NK-R" panose="02020400000000000000" pitchFamily="18" charset="-128"/>
                        <a:ea typeface="UD Digi Kyokasho NK-R" panose="02020400000000000000" pitchFamily="18" charset="-128"/>
                        <a:cs typeface="ＭＳ Ｐゴシック"/>
                      </a:endParaRPr>
                    </a:p>
                    <a:p>
                      <a:pPr marL="0" marR="87630" indent="0" algn="ctr">
                        <a:lnSpc>
                          <a:spcPts val="1000"/>
                        </a:lnSpc>
                        <a:spcBef>
                          <a:spcPts val="180"/>
                        </a:spcBef>
                      </a:pPr>
                      <a:r>
                        <a:rPr sz="1000" dirty="0" err="1">
                          <a:latin typeface="UD Digi Kyokasho NK-R" panose="02020400000000000000" pitchFamily="18" charset="-128"/>
                          <a:ea typeface="UD Digi Kyokasho NK-R" panose="02020400000000000000" pitchFamily="18" charset="-128"/>
                          <a:cs typeface="ＭＳ Ｐゴシック"/>
                        </a:rPr>
                        <a:t>コ</a:t>
                      </a:r>
                      <a:r>
                        <a:rPr sz="1000" spc="-5" dirty="0" err="1">
                          <a:latin typeface="UD Digi Kyokasho NK-R" panose="02020400000000000000" pitchFamily="18" charset="-128"/>
                          <a:ea typeface="UD Digi Kyokasho NK-R" panose="02020400000000000000" pitchFamily="18" charset="-128"/>
                          <a:cs typeface="ＭＳ Ｐゴシック"/>
                        </a:rPr>
                        <a:t>ジ</a:t>
                      </a:r>
                      <a:r>
                        <a:rPr sz="1000" dirty="0" err="1">
                          <a:latin typeface="UD Digi Kyokasho NK-R" panose="02020400000000000000" pitchFamily="18" charset="-128"/>
                          <a:ea typeface="UD Digi Kyokasho NK-R" panose="02020400000000000000" pitchFamily="18" charset="-128"/>
                          <a:cs typeface="ＭＳ Ｐゴシック"/>
                        </a:rPr>
                        <a:t>ェネ</a:t>
                      </a:r>
                      <a:endParaRPr sz="1000" dirty="0">
                        <a:latin typeface="UD Digi Kyokasho NK-R" panose="02020400000000000000" pitchFamily="18" charset="-128"/>
                        <a:ea typeface="UD Digi Kyokasho NK-R" panose="02020400000000000000" pitchFamily="18" charset="-128"/>
                        <a:cs typeface="ＭＳ Ｐゴシック"/>
                      </a:endParaRPr>
                    </a:p>
                  </a:txBody>
                  <a:tcPr marL="0" marR="0" marT="228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tc>
                  <a:txBody>
                    <a:bodyPr/>
                    <a:lstStyle/>
                    <a:p>
                      <a:pPr marL="0" marR="137160" indent="0" algn="ctr">
                        <a:lnSpc>
                          <a:spcPts val="1000"/>
                        </a:lnSpc>
                        <a:spcBef>
                          <a:spcPts val="180"/>
                        </a:spcBef>
                      </a:pPr>
                      <a:r>
                        <a:rPr sz="900" dirty="0" err="1">
                          <a:latin typeface="UD Digi Kyokasho NK-R" panose="02020400000000000000" pitchFamily="18" charset="-128"/>
                          <a:ea typeface="UD Digi Kyokasho NK-R" panose="02020400000000000000" pitchFamily="18" charset="-128"/>
                          <a:cs typeface="ＭＳ Ｐゴシック"/>
                        </a:rPr>
                        <a:t>石油</a:t>
                      </a:r>
                      <a:endParaRPr lang="en-US" sz="900" dirty="0">
                        <a:latin typeface="UD Digi Kyokasho NK-R" panose="02020400000000000000" pitchFamily="18" charset="-128"/>
                        <a:ea typeface="UD Digi Kyokasho NK-R" panose="02020400000000000000" pitchFamily="18" charset="-128"/>
                        <a:cs typeface="ＭＳ Ｐゴシック"/>
                      </a:endParaRPr>
                    </a:p>
                    <a:p>
                      <a:pPr marL="0" marR="137160" indent="0" algn="ctr">
                        <a:lnSpc>
                          <a:spcPts val="1000"/>
                        </a:lnSpc>
                        <a:spcBef>
                          <a:spcPts val="180"/>
                        </a:spcBef>
                      </a:pPr>
                      <a:r>
                        <a:rPr sz="900" dirty="0" err="1">
                          <a:latin typeface="UD Digi Kyokasho NK-R" panose="02020400000000000000" pitchFamily="18" charset="-128"/>
                          <a:ea typeface="UD Digi Kyokasho NK-R" panose="02020400000000000000" pitchFamily="18" charset="-128"/>
                          <a:cs typeface="ＭＳ Ｐゴシック"/>
                        </a:rPr>
                        <a:t>コ</a:t>
                      </a:r>
                      <a:r>
                        <a:rPr sz="900" spc="-5" dirty="0" err="1">
                          <a:latin typeface="UD Digi Kyokasho NK-R" panose="02020400000000000000" pitchFamily="18" charset="-128"/>
                          <a:ea typeface="UD Digi Kyokasho NK-R" panose="02020400000000000000" pitchFamily="18" charset="-128"/>
                          <a:cs typeface="ＭＳ Ｐゴシック"/>
                        </a:rPr>
                        <a:t>ジ</a:t>
                      </a:r>
                      <a:r>
                        <a:rPr sz="900" dirty="0" err="1">
                          <a:latin typeface="UD Digi Kyokasho NK-R" panose="02020400000000000000" pitchFamily="18" charset="-128"/>
                          <a:ea typeface="UD Digi Kyokasho NK-R" panose="02020400000000000000" pitchFamily="18" charset="-128"/>
                          <a:cs typeface="ＭＳ Ｐゴシック"/>
                        </a:rPr>
                        <a:t>ェネ</a:t>
                      </a:r>
                      <a:endParaRPr sz="900" dirty="0">
                        <a:latin typeface="UD Digi Kyokasho NK-R" panose="02020400000000000000" pitchFamily="18" charset="-128"/>
                        <a:ea typeface="UD Digi Kyokasho NK-R" panose="02020400000000000000" pitchFamily="18" charset="-128"/>
                        <a:cs typeface="ＭＳ Ｐゴシック"/>
                      </a:endParaRPr>
                    </a:p>
                  </a:txBody>
                  <a:tcPr marL="0" marR="0" marT="228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4"/>
                    </a:solidFill>
                  </a:tcPr>
                </a:tc>
                <a:extLst>
                  <a:ext uri="{0D108BD9-81ED-4DB2-BD59-A6C34878D82A}">
                    <a16:rowId xmlns:a16="http://schemas.microsoft.com/office/drawing/2014/main" val="10000"/>
                  </a:ext>
                </a:extLst>
              </a:tr>
              <a:tr h="379095">
                <a:tc>
                  <a:txBody>
                    <a:bodyPr/>
                    <a:lstStyle/>
                    <a:p>
                      <a:pPr marL="53975" algn="ctr">
                        <a:lnSpc>
                          <a:spcPts val="1055"/>
                        </a:lnSpc>
                        <a:spcBef>
                          <a:spcPts val="540"/>
                        </a:spcBef>
                      </a:pPr>
                      <a:r>
                        <a:rPr sz="1000" dirty="0" err="1">
                          <a:latin typeface="UD Digi Kyokasho NK-R" panose="02020400000000000000" pitchFamily="18" charset="-128"/>
                          <a:ea typeface="UD Digi Kyokasho NK-R" panose="02020400000000000000" pitchFamily="18" charset="-128"/>
                          <a:cs typeface="ＭＳ Ｐゴシック"/>
                        </a:rPr>
                        <a:t>発電コスト</a:t>
                      </a:r>
                      <a:endParaRPr lang="en-US" sz="1000" dirty="0">
                        <a:latin typeface="UD Digi Kyokasho NK-R" panose="02020400000000000000" pitchFamily="18" charset="-128"/>
                        <a:ea typeface="UD Digi Kyokasho NK-R" panose="02020400000000000000" pitchFamily="18" charset="-128"/>
                        <a:cs typeface="ＭＳ Ｐゴシック"/>
                      </a:endParaRPr>
                    </a:p>
                    <a:p>
                      <a:pPr marL="53975" algn="ctr">
                        <a:lnSpc>
                          <a:spcPts val="1055"/>
                        </a:lnSpc>
                        <a:spcBef>
                          <a:spcPts val="540"/>
                        </a:spcBef>
                      </a:pPr>
                      <a:r>
                        <a:rPr sz="900" spc="5" dirty="0">
                          <a:latin typeface="UD Digi Kyokasho NK-R" panose="02020400000000000000" pitchFamily="18" charset="-128"/>
                          <a:ea typeface="UD Digi Kyokasho NK-R" panose="02020400000000000000" pitchFamily="18" charset="-128"/>
                          <a:cs typeface="ＭＳ Ｐゴシック"/>
                        </a:rPr>
                        <a:t>（</a:t>
                      </a:r>
                      <a:r>
                        <a:rPr sz="900" spc="-5" dirty="0">
                          <a:latin typeface="UD Digi Kyokasho NK-R" panose="02020400000000000000" pitchFamily="18" charset="-128"/>
                          <a:ea typeface="UD Digi Kyokasho NK-R" panose="02020400000000000000" pitchFamily="18" charset="-128"/>
                          <a:cs typeface="ＭＳ Ｐゴシック"/>
                        </a:rPr>
                        <a:t>円</a:t>
                      </a:r>
                      <a:r>
                        <a:rPr sz="900" dirty="0">
                          <a:latin typeface="UD Digi Kyokasho NK-R" panose="02020400000000000000" pitchFamily="18" charset="-128"/>
                          <a:ea typeface="UD Digi Kyokasho NK-R" panose="02020400000000000000" pitchFamily="18" charset="-128"/>
                          <a:cs typeface="Calibri"/>
                        </a:rPr>
                        <a:t>/</a:t>
                      </a:r>
                      <a:r>
                        <a:rPr sz="900" spc="-10" dirty="0">
                          <a:latin typeface="UD Digi Kyokasho NK-R" panose="02020400000000000000" pitchFamily="18" charset="-128"/>
                          <a:ea typeface="UD Digi Kyokasho NK-R" panose="02020400000000000000" pitchFamily="18" charset="-128"/>
                          <a:cs typeface="Calibri"/>
                        </a:rPr>
                        <a:t>k</a:t>
                      </a:r>
                      <a:r>
                        <a:rPr sz="900" dirty="0">
                          <a:latin typeface="UD Digi Kyokasho NK-R" panose="02020400000000000000" pitchFamily="18" charset="-128"/>
                          <a:ea typeface="UD Digi Kyokasho NK-R" panose="02020400000000000000" pitchFamily="18" charset="-128"/>
                          <a:cs typeface="Calibri"/>
                        </a:rPr>
                        <a:t>W</a:t>
                      </a:r>
                      <a:r>
                        <a:rPr sz="900" spc="-5" dirty="0">
                          <a:latin typeface="UD Digi Kyokasho NK-R" panose="02020400000000000000" pitchFamily="18" charset="-128"/>
                          <a:ea typeface="UD Digi Kyokasho NK-R" panose="02020400000000000000" pitchFamily="18" charset="-128"/>
                          <a:cs typeface="Calibri"/>
                        </a:rPr>
                        <a:t>h</a:t>
                      </a:r>
                      <a:r>
                        <a:rPr sz="900" dirty="0">
                          <a:latin typeface="UD Digi Kyokasho NK-R" panose="02020400000000000000" pitchFamily="18" charset="-128"/>
                          <a:ea typeface="UD Digi Kyokasho NK-R" panose="02020400000000000000" pitchFamily="18" charset="-128"/>
                          <a:cs typeface="ＭＳ Ｐゴシック"/>
                        </a:rPr>
                        <a:t>）</a:t>
                      </a:r>
                    </a:p>
                    <a:p>
                      <a:pPr marL="20320" algn="ctr">
                        <a:lnSpc>
                          <a:spcPts val="815"/>
                        </a:lnSpc>
                      </a:pPr>
                      <a:r>
                        <a:rPr sz="800" spc="-5" dirty="0">
                          <a:latin typeface="UD Digi Kyokasho NK-R" panose="02020400000000000000" pitchFamily="18" charset="-128"/>
                          <a:ea typeface="UD Digi Kyokasho NK-R" panose="02020400000000000000" pitchFamily="18" charset="-128"/>
                          <a:cs typeface="ＭＳ ゴシック"/>
                        </a:rPr>
                        <a:t>※</a:t>
                      </a:r>
                      <a:r>
                        <a:rPr sz="800" spc="-5" dirty="0">
                          <a:latin typeface="UD Digi Kyokasho NK-R" panose="02020400000000000000" pitchFamily="18" charset="-128"/>
                          <a:ea typeface="UD Digi Kyokasho NK-R" panose="02020400000000000000" pitchFamily="18" charset="-128"/>
                          <a:cs typeface="ＭＳ Ｐゴシック"/>
                        </a:rPr>
                        <a:t>（</a:t>
                      </a:r>
                      <a:r>
                        <a:rPr sz="800" spc="190" dirty="0">
                          <a:latin typeface="UD Digi Kyokasho NK-R" panose="02020400000000000000" pitchFamily="18" charset="-128"/>
                          <a:ea typeface="UD Digi Kyokasho NK-R" panose="02020400000000000000" pitchFamily="18" charset="-128"/>
                          <a:cs typeface="ＭＳ Ｐゴシック"/>
                        </a:rPr>
                        <a:t> </a:t>
                      </a:r>
                      <a:r>
                        <a:rPr sz="800" spc="-5" dirty="0">
                          <a:latin typeface="UD Digi Kyokasho NK-R" panose="02020400000000000000" pitchFamily="18" charset="-128"/>
                          <a:ea typeface="UD Digi Kyokasho NK-R" panose="02020400000000000000" pitchFamily="18" charset="-128"/>
                          <a:cs typeface="ＭＳ Ｐゴシック"/>
                        </a:rPr>
                        <a:t>）は</a:t>
                      </a:r>
                      <a:endParaRPr lang="en-US" sz="800" spc="-5" dirty="0">
                        <a:latin typeface="UD Digi Kyokasho NK-R" panose="02020400000000000000" pitchFamily="18" charset="-128"/>
                        <a:ea typeface="UD Digi Kyokasho NK-R" panose="02020400000000000000" pitchFamily="18" charset="-128"/>
                        <a:cs typeface="ＭＳ Ｐゴシック"/>
                      </a:endParaRPr>
                    </a:p>
                    <a:p>
                      <a:pPr marL="20320" algn="ctr">
                        <a:lnSpc>
                          <a:spcPts val="815"/>
                        </a:lnSpc>
                      </a:pPr>
                      <a:r>
                        <a:rPr sz="800" spc="-5" dirty="0" err="1">
                          <a:latin typeface="UD Digi Kyokasho NK-R" panose="02020400000000000000" pitchFamily="18" charset="-128"/>
                          <a:ea typeface="UD Digi Kyokasho NK-R" panose="02020400000000000000" pitchFamily="18" charset="-128"/>
                          <a:cs typeface="ＭＳ Ｐゴシック"/>
                        </a:rPr>
                        <a:t>政策経費</a:t>
                      </a:r>
                      <a:r>
                        <a:rPr sz="800" spc="-10" dirty="0" err="1">
                          <a:latin typeface="UD Digi Kyokasho NK-R" panose="02020400000000000000" pitchFamily="18" charset="-128"/>
                          <a:ea typeface="UD Digi Kyokasho NK-R" panose="02020400000000000000" pitchFamily="18" charset="-128"/>
                          <a:cs typeface="ＭＳ Ｐゴシック"/>
                        </a:rPr>
                        <a:t>なし</a:t>
                      </a:r>
                      <a:r>
                        <a:rPr sz="800" spc="-5" dirty="0" err="1">
                          <a:latin typeface="UD Digi Kyokasho NK-R" panose="02020400000000000000" pitchFamily="18" charset="-128"/>
                          <a:ea typeface="UD Digi Kyokasho NK-R" panose="02020400000000000000" pitchFamily="18" charset="-128"/>
                          <a:cs typeface="ＭＳ Ｐゴシック"/>
                        </a:rPr>
                        <a:t>の値</a:t>
                      </a:r>
                      <a:endParaRPr sz="800" dirty="0">
                        <a:latin typeface="UD Digi Kyokasho NK-R" panose="02020400000000000000" pitchFamily="18" charset="-128"/>
                        <a:ea typeface="UD Digi Kyokasho NK-R" panose="02020400000000000000" pitchFamily="18" charset="-128"/>
                        <a:cs typeface="ＭＳ Ｐゴシック"/>
                      </a:endParaRPr>
                    </a:p>
                  </a:txBody>
                  <a:tcPr marL="0" marR="0" marT="6858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8585"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13.6</a:t>
                      </a:r>
                      <a:r>
                        <a:rPr sz="1050" spc="-5" dirty="0">
                          <a:latin typeface="UD Digi Kyokasho NK-R" panose="02020400000000000000" pitchFamily="18" charset="-128"/>
                          <a:ea typeface="UD Digi Kyokasho NK-R" panose="02020400000000000000" pitchFamily="18" charset="-128"/>
                          <a:cs typeface="ＭＳ Ｐゴシック"/>
                        </a:rPr>
                        <a:t>～</a:t>
                      </a:r>
                      <a:r>
                        <a:rPr sz="1050" spc="-5" dirty="0">
                          <a:latin typeface="UD Digi Kyokasho NK-R" panose="02020400000000000000" pitchFamily="18" charset="-128"/>
                          <a:ea typeface="UD Digi Kyokasho NK-R" panose="02020400000000000000" pitchFamily="18" charset="-128"/>
                          <a:cs typeface="Calibri"/>
                        </a:rPr>
                        <a:t>22.4</a:t>
                      </a:r>
                      <a:endParaRPr sz="1050" dirty="0">
                        <a:latin typeface="UD Digi Kyokasho NK-R" panose="02020400000000000000" pitchFamily="18" charset="-128"/>
                        <a:ea typeface="UD Digi Kyokasho NK-R" panose="02020400000000000000" pitchFamily="18" charset="-128"/>
                        <a:cs typeface="Calibri"/>
                      </a:endParaRPr>
                    </a:p>
                    <a:p>
                      <a:pPr marL="113030" algn="ctr">
                        <a:lnSpc>
                          <a:spcPts val="960"/>
                        </a:lnSpc>
                      </a:pPr>
                      <a:r>
                        <a:rPr sz="900" spc="-5" dirty="0">
                          <a:latin typeface="UD Digi Kyokasho NK-R" panose="02020400000000000000" pitchFamily="18" charset="-128"/>
                          <a:ea typeface="UD Digi Kyokasho NK-R" panose="02020400000000000000" pitchFamily="18" charset="-128"/>
                          <a:cs typeface="ＭＳ Ｐゴシック"/>
                        </a:rPr>
                        <a:t>（</a:t>
                      </a:r>
                      <a:r>
                        <a:rPr sz="900" spc="-5" dirty="0">
                          <a:latin typeface="UD Digi Kyokasho NK-R" panose="02020400000000000000" pitchFamily="18" charset="-128"/>
                          <a:ea typeface="UD Digi Kyokasho NK-R" panose="02020400000000000000" pitchFamily="18" charset="-128"/>
                          <a:cs typeface="Calibri"/>
                        </a:rPr>
                        <a:t>13.5</a:t>
                      </a:r>
                      <a:r>
                        <a:rPr sz="900" spc="-5" dirty="0">
                          <a:latin typeface="UD Digi Kyokasho NK-R" panose="02020400000000000000" pitchFamily="18" charset="-128"/>
                          <a:ea typeface="UD Digi Kyokasho NK-R" panose="02020400000000000000" pitchFamily="18" charset="-128"/>
                          <a:cs typeface="ＭＳ Ｐゴシック"/>
                        </a:rPr>
                        <a:t>～</a:t>
                      </a:r>
                      <a:r>
                        <a:rPr sz="900" spc="-5" dirty="0">
                          <a:latin typeface="UD Digi Kyokasho NK-R" panose="02020400000000000000" pitchFamily="18" charset="-128"/>
                          <a:ea typeface="UD Digi Kyokasho NK-R" panose="02020400000000000000" pitchFamily="18" charset="-128"/>
                          <a:cs typeface="Calibri"/>
                        </a:rPr>
                        <a:t>22.3</a:t>
                      </a:r>
                      <a:r>
                        <a:rPr sz="900" spc="-5" dirty="0">
                          <a:latin typeface="UD Digi Kyokasho NK-R" panose="02020400000000000000" pitchFamily="18" charset="-128"/>
                          <a:ea typeface="UD Digi Kyokasho NK-R" panose="02020400000000000000" pitchFamily="18" charset="-128"/>
                          <a:cs typeface="ＭＳ Ｐゴシック"/>
                        </a:rPr>
                        <a:t>）</a:t>
                      </a:r>
                      <a:endParaRPr sz="900" dirty="0">
                        <a:latin typeface="UD Digi Kyokasho NK-R" panose="02020400000000000000" pitchFamily="18" charset="-128"/>
                        <a:ea typeface="UD Digi Kyokasho NK-R" panose="02020400000000000000" pitchFamily="18" charset="-128"/>
                        <a:cs typeface="ＭＳ Ｐゴシック"/>
                      </a:endParaRP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6195"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10.7</a:t>
                      </a:r>
                      <a:r>
                        <a:rPr sz="1050" spc="-5" dirty="0">
                          <a:latin typeface="UD Digi Kyokasho NK-R" panose="02020400000000000000" pitchFamily="18" charset="-128"/>
                          <a:ea typeface="UD Digi Kyokasho NK-R" panose="02020400000000000000" pitchFamily="18" charset="-128"/>
                          <a:cs typeface="ＭＳ Ｐゴシック"/>
                        </a:rPr>
                        <a:t>～</a:t>
                      </a:r>
                      <a:r>
                        <a:rPr sz="1050" spc="-5" dirty="0">
                          <a:latin typeface="UD Digi Kyokasho NK-R" panose="02020400000000000000" pitchFamily="18" charset="-128"/>
                          <a:ea typeface="UD Digi Kyokasho NK-R" panose="02020400000000000000" pitchFamily="18" charset="-128"/>
                          <a:cs typeface="Calibri"/>
                        </a:rPr>
                        <a:t>14.3</a:t>
                      </a:r>
                      <a:endParaRPr sz="1050" dirty="0">
                        <a:latin typeface="UD Digi Kyokasho NK-R" panose="02020400000000000000" pitchFamily="18" charset="-128"/>
                        <a:ea typeface="UD Digi Kyokasho NK-R" panose="02020400000000000000" pitchFamily="18" charset="-128"/>
                        <a:cs typeface="Calibri"/>
                      </a:endParaRPr>
                    </a:p>
                    <a:p>
                      <a:pPr marL="41275" algn="ctr">
                        <a:lnSpc>
                          <a:spcPts val="960"/>
                        </a:lnSpc>
                      </a:pP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10.6</a:t>
                      </a: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14.2</a:t>
                      </a:r>
                      <a:r>
                        <a:rPr sz="800" spc="-5" dirty="0">
                          <a:latin typeface="UD Digi Kyokasho NK-R" panose="02020400000000000000" pitchFamily="18" charset="-128"/>
                          <a:ea typeface="UD Digi Kyokasho NK-R" panose="02020400000000000000" pitchFamily="18" charset="-128"/>
                          <a:cs typeface="ＭＳ Ｐゴシック"/>
                        </a:rPr>
                        <a:t>）</a:t>
                      </a:r>
                      <a:endParaRPr sz="800" dirty="0">
                        <a:latin typeface="UD Digi Kyokasho NK-R" panose="02020400000000000000" pitchFamily="18" charset="-128"/>
                        <a:ea typeface="UD Digi Kyokasho NK-R" panose="02020400000000000000" pitchFamily="18" charset="-128"/>
                        <a:cs typeface="ＭＳ Ｐゴシック"/>
                      </a:endParaRP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6200" algn="ctr">
                        <a:lnSpc>
                          <a:spcPts val="1200"/>
                        </a:lnSpc>
                        <a:spcBef>
                          <a:spcPts val="295"/>
                        </a:spcBef>
                      </a:pPr>
                      <a:r>
                        <a:rPr sz="1050" spc="-10" dirty="0">
                          <a:latin typeface="UD Digi Kyokasho NK-R" panose="02020400000000000000" pitchFamily="18" charset="-128"/>
                          <a:ea typeface="UD Digi Kyokasho NK-R" panose="02020400000000000000" pitchFamily="18" charset="-128"/>
                          <a:cs typeface="Calibri"/>
                        </a:rPr>
                        <a:t>11.7</a:t>
                      </a:r>
                      <a:r>
                        <a:rPr sz="1050" spc="-10" dirty="0">
                          <a:latin typeface="UD Digi Kyokasho NK-R" panose="02020400000000000000" pitchFamily="18" charset="-128"/>
                          <a:ea typeface="UD Digi Kyokasho NK-R" panose="02020400000000000000" pitchFamily="18" charset="-128"/>
                          <a:cs typeface="ＭＳ Ｐゴシック"/>
                        </a:rPr>
                        <a:t>～</a:t>
                      </a:r>
                      <a:endParaRPr sz="1050" dirty="0">
                        <a:latin typeface="UD Digi Kyokasho NK-R" panose="02020400000000000000" pitchFamily="18" charset="-128"/>
                        <a:ea typeface="UD Digi Kyokasho NK-R" panose="02020400000000000000" pitchFamily="18" charset="-128"/>
                        <a:cs typeface="ＭＳ Ｐゴシック"/>
                      </a:endParaRPr>
                    </a:p>
                    <a:p>
                      <a:pPr marL="57785" algn="ctr">
                        <a:lnSpc>
                          <a:spcPts val="960"/>
                        </a:lnSpc>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10.2</a:t>
                      </a:r>
                      <a:r>
                        <a:rPr sz="900" dirty="0">
                          <a:latin typeface="UD Digi Kyokasho NK-R" panose="02020400000000000000" pitchFamily="18" charset="-128"/>
                          <a:ea typeface="UD Digi Kyokasho NK-R" panose="02020400000000000000" pitchFamily="18" charset="-128"/>
                          <a:cs typeface="ＭＳ Ｐゴシック"/>
                        </a:rPr>
                        <a:t>～）</a:t>
                      </a: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24.9</a:t>
                      </a:r>
                      <a:r>
                        <a:rPr sz="1050" spc="-5" dirty="0">
                          <a:latin typeface="UD Digi Kyokasho NK-R" panose="02020400000000000000" pitchFamily="18" charset="-128"/>
                          <a:ea typeface="UD Digi Kyokasho NK-R" panose="02020400000000000000" pitchFamily="18" charset="-128"/>
                          <a:cs typeface="ＭＳ Ｐゴシック"/>
                        </a:rPr>
                        <a:t>～</a:t>
                      </a:r>
                      <a:r>
                        <a:rPr sz="1050" spc="-5" dirty="0">
                          <a:latin typeface="UD Digi Kyokasho NK-R" panose="02020400000000000000" pitchFamily="18" charset="-128"/>
                          <a:ea typeface="UD Digi Kyokasho NK-R" panose="02020400000000000000" pitchFamily="18" charset="-128"/>
                          <a:cs typeface="Calibri"/>
                        </a:rPr>
                        <a:t>27.6</a:t>
                      </a:r>
                      <a:endParaRPr sz="1050" dirty="0">
                        <a:latin typeface="UD Digi Kyokasho NK-R" panose="02020400000000000000" pitchFamily="18" charset="-128"/>
                        <a:ea typeface="UD Digi Kyokasho NK-R" panose="02020400000000000000" pitchFamily="18" charset="-128"/>
                        <a:cs typeface="Calibri"/>
                      </a:endParaRPr>
                    </a:p>
                    <a:p>
                      <a:pPr marL="78105" algn="ctr">
                        <a:lnSpc>
                          <a:spcPts val="960"/>
                        </a:lnSpc>
                      </a:pP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24.8</a:t>
                      </a: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27.5</a:t>
                      </a:r>
                      <a:r>
                        <a:rPr sz="800" spc="-5" dirty="0">
                          <a:latin typeface="UD Digi Kyokasho NK-R" panose="02020400000000000000" pitchFamily="18" charset="-128"/>
                          <a:ea typeface="UD Digi Kyokasho NK-R" panose="02020400000000000000" pitchFamily="18" charset="-128"/>
                          <a:cs typeface="ＭＳ Ｐゴシック"/>
                        </a:rPr>
                        <a:t>）</a:t>
                      </a:r>
                      <a:endParaRPr sz="800" dirty="0">
                        <a:latin typeface="UD Digi Kyokasho NK-R" panose="02020400000000000000" pitchFamily="18" charset="-128"/>
                        <a:ea typeface="UD Digi Kyokasho NK-R" panose="02020400000000000000" pitchFamily="18" charset="-128"/>
                        <a:cs typeface="ＭＳ Ｐゴシック"/>
                      </a:endParaRP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8580"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9.8</a:t>
                      </a:r>
                      <a:r>
                        <a:rPr sz="1050" spc="-5" dirty="0">
                          <a:latin typeface="UD Digi Kyokasho NK-R" panose="02020400000000000000" pitchFamily="18" charset="-128"/>
                          <a:ea typeface="UD Digi Kyokasho NK-R" panose="02020400000000000000" pitchFamily="18" charset="-128"/>
                          <a:cs typeface="ＭＳ Ｐゴシック"/>
                        </a:rPr>
                        <a:t>～</a:t>
                      </a:r>
                      <a:r>
                        <a:rPr sz="1050" spc="-5" dirty="0">
                          <a:latin typeface="UD Digi Kyokasho NK-R" panose="02020400000000000000" pitchFamily="18" charset="-128"/>
                          <a:ea typeface="UD Digi Kyokasho NK-R" panose="02020400000000000000" pitchFamily="18" charset="-128"/>
                          <a:cs typeface="Calibri"/>
                        </a:rPr>
                        <a:t>17.2</a:t>
                      </a:r>
                      <a:endParaRPr sz="1050" dirty="0">
                        <a:latin typeface="UD Digi Kyokasho NK-R" panose="02020400000000000000" pitchFamily="18" charset="-128"/>
                        <a:ea typeface="UD Digi Kyokasho NK-R" panose="02020400000000000000" pitchFamily="18" charset="-128"/>
                        <a:cs typeface="Calibri"/>
                      </a:endParaRPr>
                    </a:p>
                    <a:p>
                      <a:pPr marL="66675" algn="ctr">
                        <a:lnSpc>
                          <a:spcPts val="960"/>
                        </a:lnSpc>
                      </a:pP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8.3</a:t>
                      </a: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13.6</a:t>
                      </a:r>
                      <a:r>
                        <a:rPr sz="800" spc="-5" dirty="0">
                          <a:latin typeface="UD Digi Kyokasho NK-R" panose="02020400000000000000" pitchFamily="18" charset="-128"/>
                          <a:ea typeface="UD Digi Kyokasho NK-R" panose="02020400000000000000" pitchFamily="18" charset="-128"/>
                          <a:cs typeface="ＭＳ Ｐゴシック"/>
                        </a:rPr>
                        <a:t>）</a:t>
                      </a:r>
                      <a:endParaRPr sz="800" dirty="0">
                        <a:latin typeface="UD Digi Kyokasho NK-R" panose="02020400000000000000" pitchFamily="18" charset="-128"/>
                        <a:ea typeface="UD Digi Kyokasho NK-R" panose="02020400000000000000" pitchFamily="18" charset="-128"/>
                        <a:cs typeface="ＭＳ Ｐゴシック"/>
                      </a:endParaRP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9065"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25.9</a:t>
                      </a:r>
                      <a:endParaRPr sz="1050" dirty="0">
                        <a:latin typeface="UD Digi Kyokasho NK-R" panose="02020400000000000000" pitchFamily="18" charset="-128"/>
                        <a:ea typeface="UD Digi Kyokasho NK-R" panose="02020400000000000000" pitchFamily="18" charset="-128"/>
                        <a:cs typeface="Calibri"/>
                      </a:endParaRPr>
                    </a:p>
                    <a:p>
                      <a:pPr marL="109855" algn="ctr">
                        <a:lnSpc>
                          <a:spcPts val="960"/>
                        </a:lnSpc>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18.2</a:t>
                      </a:r>
                      <a:r>
                        <a:rPr sz="900" dirty="0">
                          <a:latin typeface="UD Digi Kyokasho NK-R" panose="02020400000000000000" pitchFamily="18" charset="-128"/>
                          <a:ea typeface="UD Digi Kyokasho NK-R" panose="02020400000000000000" pitchFamily="18" charset="-128"/>
                          <a:cs typeface="ＭＳ Ｐゴシック"/>
                        </a:rPr>
                        <a:t>）</a:t>
                      </a: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8580"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8.2</a:t>
                      </a:r>
                      <a:r>
                        <a:rPr sz="1050" spc="-5" dirty="0">
                          <a:latin typeface="UD Digi Kyokasho NK-R" panose="02020400000000000000" pitchFamily="18" charset="-128"/>
                          <a:ea typeface="UD Digi Kyokasho NK-R" panose="02020400000000000000" pitchFamily="18" charset="-128"/>
                          <a:cs typeface="ＭＳ Ｐゴシック"/>
                        </a:rPr>
                        <a:t>～</a:t>
                      </a:r>
                      <a:r>
                        <a:rPr sz="1050" spc="-5" dirty="0">
                          <a:latin typeface="UD Digi Kyokasho NK-R" panose="02020400000000000000" pitchFamily="18" charset="-128"/>
                          <a:ea typeface="UD Digi Kyokasho NK-R" panose="02020400000000000000" pitchFamily="18" charset="-128"/>
                          <a:cs typeface="Calibri"/>
                        </a:rPr>
                        <a:t>11.8</a:t>
                      </a:r>
                      <a:endParaRPr sz="1050" dirty="0">
                        <a:latin typeface="UD Digi Kyokasho NK-R" panose="02020400000000000000" pitchFamily="18" charset="-128"/>
                        <a:ea typeface="UD Digi Kyokasho NK-R" panose="02020400000000000000" pitchFamily="18" charset="-128"/>
                        <a:cs typeface="Calibri"/>
                      </a:endParaRPr>
                    </a:p>
                    <a:p>
                      <a:pPr marL="66675" algn="ctr">
                        <a:lnSpc>
                          <a:spcPts val="960"/>
                        </a:lnSpc>
                      </a:pP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7.8</a:t>
                      </a: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11.1</a:t>
                      </a:r>
                      <a:r>
                        <a:rPr sz="800" spc="-5" dirty="0">
                          <a:latin typeface="UD Digi Kyokasho NK-R" panose="02020400000000000000" pitchFamily="18" charset="-128"/>
                          <a:ea typeface="UD Digi Kyokasho NK-R" panose="02020400000000000000" pitchFamily="18" charset="-128"/>
                          <a:cs typeface="ＭＳ Ｐゴシック"/>
                        </a:rPr>
                        <a:t>）</a:t>
                      </a:r>
                      <a:endParaRPr sz="800" dirty="0">
                        <a:latin typeface="UD Digi Kyokasho NK-R" panose="02020400000000000000" pitchFamily="18" charset="-128"/>
                        <a:ea typeface="UD Digi Kyokasho NK-R" panose="02020400000000000000" pitchFamily="18" charset="-128"/>
                        <a:cs typeface="ＭＳ Ｐゴシック"/>
                      </a:endParaRP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8580"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8.7</a:t>
                      </a:r>
                      <a:r>
                        <a:rPr sz="1050" spc="-5" dirty="0">
                          <a:latin typeface="UD Digi Kyokasho NK-R" panose="02020400000000000000" pitchFamily="18" charset="-128"/>
                          <a:ea typeface="UD Digi Kyokasho NK-R" panose="02020400000000000000" pitchFamily="18" charset="-128"/>
                          <a:cs typeface="ＭＳ Ｐゴシック"/>
                        </a:rPr>
                        <a:t>～</a:t>
                      </a:r>
                      <a:r>
                        <a:rPr sz="1050" spc="-5" dirty="0">
                          <a:latin typeface="UD Digi Kyokasho NK-R" panose="02020400000000000000" pitchFamily="18" charset="-128"/>
                          <a:ea typeface="UD Digi Kyokasho NK-R" panose="02020400000000000000" pitchFamily="18" charset="-128"/>
                          <a:cs typeface="Calibri"/>
                        </a:rPr>
                        <a:t>14.9</a:t>
                      </a:r>
                      <a:endParaRPr sz="1050" dirty="0">
                        <a:latin typeface="UD Digi Kyokasho NK-R" panose="02020400000000000000" pitchFamily="18" charset="-128"/>
                        <a:ea typeface="UD Digi Kyokasho NK-R" panose="02020400000000000000" pitchFamily="18" charset="-128"/>
                        <a:cs typeface="Calibri"/>
                      </a:endParaRPr>
                    </a:p>
                    <a:p>
                      <a:pPr marL="66675" algn="ctr">
                        <a:lnSpc>
                          <a:spcPts val="960"/>
                        </a:lnSpc>
                      </a:pP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8.5</a:t>
                      </a: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14.6</a:t>
                      </a:r>
                      <a:r>
                        <a:rPr sz="800" spc="-5" dirty="0">
                          <a:latin typeface="UD Digi Kyokasho NK-R" panose="02020400000000000000" pitchFamily="18" charset="-128"/>
                          <a:ea typeface="UD Digi Kyokasho NK-R" panose="02020400000000000000" pitchFamily="18" charset="-128"/>
                          <a:cs typeface="ＭＳ Ｐゴシック"/>
                        </a:rPr>
                        <a:t>）</a:t>
                      </a:r>
                      <a:endParaRPr sz="800" dirty="0">
                        <a:latin typeface="UD Digi Kyokasho NK-R" panose="02020400000000000000" pitchFamily="18" charset="-128"/>
                        <a:ea typeface="UD Digi Kyokasho NK-R" panose="02020400000000000000" pitchFamily="18" charset="-128"/>
                        <a:cs typeface="ＭＳ Ｐゴシック"/>
                      </a:endParaRP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3505"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25.2</a:t>
                      </a:r>
                      <a:endParaRPr sz="1050" dirty="0">
                        <a:latin typeface="UD Digi Kyokasho NK-R" panose="02020400000000000000" pitchFamily="18" charset="-128"/>
                        <a:ea typeface="UD Digi Kyokasho NK-R" panose="02020400000000000000" pitchFamily="18" charset="-128"/>
                        <a:cs typeface="Calibri"/>
                      </a:endParaRPr>
                    </a:p>
                    <a:p>
                      <a:pPr marL="73025" algn="ctr">
                        <a:lnSpc>
                          <a:spcPts val="960"/>
                        </a:lnSpc>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22.0</a:t>
                      </a:r>
                      <a:r>
                        <a:rPr sz="900" dirty="0">
                          <a:latin typeface="UD Digi Kyokasho NK-R" panose="02020400000000000000" pitchFamily="18" charset="-128"/>
                          <a:ea typeface="UD Digi Kyokasho NK-R" panose="02020400000000000000" pitchFamily="18" charset="-128"/>
                          <a:cs typeface="ＭＳ Ｐゴシック"/>
                        </a:rPr>
                        <a:t>）</a:t>
                      </a: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3505"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10.9</a:t>
                      </a:r>
                      <a:endParaRPr sz="1050" dirty="0">
                        <a:latin typeface="UD Digi Kyokasho NK-R" panose="02020400000000000000" pitchFamily="18" charset="-128"/>
                        <a:ea typeface="UD Digi Kyokasho NK-R" panose="02020400000000000000" pitchFamily="18" charset="-128"/>
                        <a:cs typeface="Calibri"/>
                      </a:endParaRPr>
                    </a:p>
                    <a:p>
                      <a:pPr marL="99060" algn="ctr">
                        <a:lnSpc>
                          <a:spcPts val="960"/>
                        </a:lnSpc>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8.7</a:t>
                      </a:r>
                      <a:r>
                        <a:rPr sz="900" dirty="0">
                          <a:latin typeface="UD Digi Kyokasho NK-R" panose="02020400000000000000" pitchFamily="18" charset="-128"/>
                          <a:ea typeface="UD Digi Kyokasho NK-R" panose="02020400000000000000" pitchFamily="18" charset="-128"/>
                          <a:cs typeface="ＭＳ Ｐゴシック"/>
                        </a:rPr>
                        <a:t>）</a:t>
                      </a: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3505"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16.7</a:t>
                      </a:r>
                      <a:endParaRPr sz="1050" dirty="0">
                        <a:latin typeface="UD Digi Kyokasho NK-R" panose="02020400000000000000" pitchFamily="18" charset="-128"/>
                        <a:ea typeface="UD Digi Kyokasho NK-R" panose="02020400000000000000" pitchFamily="18" charset="-128"/>
                        <a:cs typeface="Calibri"/>
                      </a:endParaRPr>
                    </a:p>
                    <a:p>
                      <a:pPr marL="63500" algn="ctr">
                        <a:lnSpc>
                          <a:spcPts val="960"/>
                        </a:lnSpc>
                      </a:pPr>
                      <a:r>
                        <a:rPr sz="800" spc="5" dirty="0">
                          <a:latin typeface="UD Digi Kyokasho NK-R" panose="02020400000000000000" pitchFamily="18" charset="-128"/>
                          <a:ea typeface="UD Digi Kyokasho NK-R" panose="02020400000000000000" pitchFamily="18" charset="-128"/>
                          <a:cs typeface="ＭＳ Ｐゴシック"/>
                        </a:rPr>
                        <a:t>（</a:t>
                      </a:r>
                      <a:r>
                        <a:rPr sz="800" dirty="0">
                          <a:latin typeface="UD Digi Kyokasho NK-R" panose="02020400000000000000" pitchFamily="18" charset="-128"/>
                          <a:ea typeface="UD Digi Kyokasho NK-R" panose="02020400000000000000" pitchFamily="18" charset="-128"/>
                          <a:cs typeface="Calibri"/>
                        </a:rPr>
                        <a:t>10.9</a:t>
                      </a:r>
                      <a:r>
                        <a:rPr sz="800" spc="-40" dirty="0">
                          <a:latin typeface="UD Digi Kyokasho NK-R" panose="02020400000000000000" pitchFamily="18" charset="-128"/>
                          <a:ea typeface="UD Digi Kyokasho NK-R" panose="02020400000000000000" pitchFamily="18" charset="-128"/>
                          <a:cs typeface="Calibri"/>
                        </a:rPr>
                        <a:t> </a:t>
                      </a:r>
                      <a:r>
                        <a:rPr sz="800" dirty="0">
                          <a:latin typeface="UD Digi Kyokasho NK-R" panose="02020400000000000000" pitchFamily="18" charset="-128"/>
                          <a:ea typeface="UD Digi Kyokasho NK-R" panose="02020400000000000000" pitchFamily="18" charset="-128"/>
                          <a:cs typeface="ＭＳ Ｐゴシック"/>
                        </a:rPr>
                        <a:t>）</a:t>
                      </a: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6195"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14.1</a:t>
                      </a:r>
                      <a:r>
                        <a:rPr sz="1050" spc="-5" dirty="0">
                          <a:latin typeface="UD Digi Kyokasho NK-R" panose="02020400000000000000" pitchFamily="18" charset="-128"/>
                          <a:ea typeface="UD Digi Kyokasho NK-R" panose="02020400000000000000" pitchFamily="18" charset="-128"/>
                          <a:cs typeface="ＭＳ Ｐゴシック"/>
                        </a:rPr>
                        <a:t>～</a:t>
                      </a:r>
                      <a:r>
                        <a:rPr sz="1050" spc="-5" dirty="0">
                          <a:latin typeface="UD Digi Kyokasho NK-R" panose="02020400000000000000" pitchFamily="18" charset="-128"/>
                          <a:ea typeface="UD Digi Kyokasho NK-R" panose="02020400000000000000" pitchFamily="18" charset="-128"/>
                          <a:cs typeface="Calibri"/>
                        </a:rPr>
                        <a:t>22.6</a:t>
                      </a:r>
                      <a:endParaRPr sz="1050" dirty="0">
                        <a:latin typeface="UD Digi Kyokasho NK-R" panose="02020400000000000000" pitchFamily="18" charset="-128"/>
                        <a:ea typeface="UD Digi Kyokasho NK-R" panose="02020400000000000000" pitchFamily="18" charset="-128"/>
                        <a:cs typeface="Calibri"/>
                      </a:endParaRPr>
                    </a:p>
                    <a:p>
                      <a:pPr marL="41275" algn="ctr">
                        <a:lnSpc>
                          <a:spcPts val="960"/>
                        </a:lnSpc>
                      </a:pP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13.7</a:t>
                      </a: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22.2</a:t>
                      </a:r>
                      <a:r>
                        <a:rPr sz="800" spc="-5" dirty="0">
                          <a:latin typeface="UD Digi Kyokasho NK-R" panose="02020400000000000000" pitchFamily="18" charset="-128"/>
                          <a:ea typeface="UD Digi Kyokasho NK-R" panose="02020400000000000000" pitchFamily="18" charset="-128"/>
                          <a:cs typeface="ＭＳ Ｐゴシック"/>
                        </a:rPr>
                        <a:t>）</a:t>
                      </a:r>
                      <a:endParaRPr sz="800" dirty="0">
                        <a:latin typeface="UD Digi Kyokasho NK-R" panose="02020400000000000000" pitchFamily="18" charset="-128"/>
                        <a:ea typeface="UD Digi Kyokasho NK-R" panose="02020400000000000000" pitchFamily="18" charset="-128"/>
                        <a:cs typeface="ＭＳ Ｐゴシック"/>
                      </a:endParaRP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9065"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29.8</a:t>
                      </a:r>
                      <a:endParaRPr sz="1050" dirty="0">
                        <a:latin typeface="UD Digi Kyokasho NK-R" panose="02020400000000000000" pitchFamily="18" charset="-128"/>
                        <a:ea typeface="UD Digi Kyokasho NK-R" panose="02020400000000000000" pitchFamily="18" charset="-128"/>
                        <a:cs typeface="Calibri"/>
                      </a:endParaRPr>
                    </a:p>
                    <a:p>
                      <a:pPr marL="109855" algn="ctr">
                        <a:lnSpc>
                          <a:spcPts val="960"/>
                        </a:lnSpc>
                      </a:pPr>
                      <a:r>
                        <a:rPr sz="900" dirty="0">
                          <a:latin typeface="UD Digi Kyokasho NK-R" panose="02020400000000000000" pitchFamily="18" charset="-128"/>
                          <a:ea typeface="UD Digi Kyokasho NK-R" panose="02020400000000000000" pitchFamily="18" charset="-128"/>
                          <a:cs typeface="ＭＳ Ｐゴシック"/>
                        </a:rPr>
                        <a:t>（</a:t>
                      </a:r>
                      <a:r>
                        <a:rPr sz="900" dirty="0">
                          <a:latin typeface="UD Digi Kyokasho NK-R" panose="02020400000000000000" pitchFamily="18" charset="-128"/>
                          <a:ea typeface="UD Digi Kyokasho NK-R" panose="02020400000000000000" pitchFamily="18" charset="-128"/>
                          <a:cs typeface="Calibri"/>
                        </a:rPr>
                        <a:t>28.1</a:t>
                      </a:r>
                      <a:r>
                        <a:rPr sz="900" dirty="0">
                          <a:latin typeface="UD Digi Kyokasho NK-R" panose="02020400000000000000" pitchFamily="18" charset="-128"/>
                          <a:ea typeface="UD Digi Kyokasho NK-R" panose="02020400000000000000" pitchFamily="18" charset="-128"/>
                          <a:cs typeface="ＭＳ Ｐゴシック"/>
                        </a:rPr>
                        <a:t>）</a:t>
                      </a: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2384"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9.5</a:t>
                      </a:r>
                      <a:r>
                        <a:rPr sz="1050" spc="-5" dirty="0">
                          <a:latin typeface="UD Digi Kyokasho NK-R" panose="02020400000000000000" pitchFamily="18" charset="-128"/>
                          <a:ea typeface="UD Digi Kyokasho NK-R" panose="02020400000000000000" pitchFamily="18" charset="-128"/>
                          <a:cs typeface="ＭＳ Ｐゴシック"/>
                        </a:rPr>
                        <a:t>～</a:t>
                      </a:r>
                      <a:r>
                        <a:rPr sz="1050" spc="-5" dirty="0">
                          <a:latin typeface="UD Digi Kyokasho NK-R" panose="02020400000000000000" pitchFamily="18" charset="-128"/>
                          <a:ea typeface="UD Digi Kyokasho NK-R" panose="02020400000000000000" pitchFamily="18" charset="-128"/>
                          <a:cs typeface="Calibri"/>
                        </a:rPr>
                        <a:t>10.8</a:t>
                      </a:r>
                      <a:endParaRPr sz="1050" dirty="0">
                        <a:latin typeface="UD Digi Kyokasho NK-R" panose="02020400000000000000" pitchFamily="18" charset="-128"/>
                        <a:ea typeface="UD Digi Kyokasho NK-R" panose="02020400000000000000" pitchFamily="18" charset="-128"/>
                        <a:cs typeface="Calibri"/>
                      </a:endParaRPr>
                    </a:p>
                    <a:p>
                      <a:pPr marL="31115" algn="ctr">
                        <a:lnSpc>
                          <a:spcPts val="960"/>
                        </a:lnSpc>
                      </a:pP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9.4</a:t>
                      </a: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10.8</a:t>
                      </a:r>
                      <a:r>
                        <a:rPr sz="800" spc="-5" dirty="0">
                          <a:latin typeface="UD Digi Kyokasho NK-R" panose="02020400000000000000" pitchFamily="18" charset="-128"/>
                          <a:ea typeface="UD Digi Kyokasho NK-R" panose="02020400000000000000" pitchFamily="18" charset="-128"/>
                          <a:cs typeface="ＭＳ Ｐゴシック"/>
                        </a:rPr>
                        <a:t>）</a:t>
                      </a:r>
                      <a:endParaRPr sz="800" dirty="0">
                        <a:latin typeface="UD Digi Kyokasho NK-R" panose="02020400000000000000" pitchFamily="18" charset="-128"/>
                        <a:ea typeface="UD Digi Kyokasho NK-R" panose="02020400000000000000" pitchFamily="18" charset="-128"/>
                        <a:cs typeface="ＭＳ Ｐゴシック"/>
                      </a:endParaRP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895" algn="ctr">
                        <a:lnSpc>
                          <a:spcPts val="1200"/>
                        </a:lnSpc>
                        <a:spcBef>
                          <a:spcPts val="295"/>
                        </a:spcBef>
                      </a:pPr>
                      <a:r>
                        <a:rPr sz="1050" spc="-5" dirty="0">
                          <a:latin typeface="UD Digi Kyokasho NK-R" panose="02020400000000000000" pitchFamily="18" charset="-128"/>
                          <a:ea typeface="UD Digi Kyokasho NK-R" panose="02020400000000000000" pitchFamily="18" charset="-128"/>
                          <a:cs typeface="Calibri"/>
                        </a:rPr>
                        <a:t>21.5</a:t>
                      </a:r>
                      <a:r>
                        <a:rPr sz="1050" spc="-5" dirty="0">
                          <a:latin typeface="UD Digi Kyokasho NK-R" panose="02020400000000000000" pitchFamily="18" charset="-128"/>
                          <a:ea typeface="UD Digi Kyokasho NK-R" panose="02020400000000000000" pitchFamily="18" charset="-128"/>
                          <a:cs typeface="ＭＳ Ｐゴシック"/>
                        </a:rPr>
                        <a:t>～</a:t>
                      </a:r>
                      <a:r>
                        <a:rPr sz="1050" spc="-5" dirty="0">
                          <a:latin typeface="UD Digi Kyokasho NK-R" panose="02020400000000000000" pitchFamily="18" charset="-128"/>
                          <a:ea typeface="UD Digi Kyokasho NK-R" panose="02020400000000000000" pitchFamily="18" charset="-128"/>
                          <a:cs typeface="Calibri"/>
                        </a:rPr>
                        <a:t>25.6</a:t>
                      </a:r>
                      <a:endParaRPr sz="1050" dirty="0">
                        <a:latin typeface="UD Digi Kyokasho NK-R" panose="02020400000000000000" pitchFamily="18" charset="-128"/>
                        <a:ea typeface="UD Digi Kyokasho NK-R" panose="02020400000000000000" pitchFamily="18" charset="-128"/>
                        <a:cs typeface="Calibri"/>
                      </a:endParaRPr>
                    </a:p>
                    <a:p>
                      <a:pPr marL="54610" algn="ctr">
                        <a:lnSpc>
                          <a:spcPts val="960"/>
                        </a:lnSpc>
                      </a:pP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21.5</a:t>
                      </a:r>
                      <a:r>
                        <a:rPr sz="800" spc="-5" dirty="0">
                          <a:latin typeface="UD Digi Kyokasho NK-R" panose="02020400000000000000" pitchFamily="18" charset="-128"/>
                          <a:ea typeface="UD Digi Kyokasho NK-R" panose="02020400000000000000" pitchFamily="18" charset="-128"/>
                          <a:cs typeface="ＭＳ Ｐゴシック"/>
                        </a:rPr>
                        <a:t>～</a:t>
                      </a:r>
                      <a:r>
                        <a:rPr sz="800" spc="-5" dirty="0">
                          <a:latin typeface="UD Digi Kyokasho NK-R" panose="02020400000000000000" pitchFamily="18" charset="-128"/>
                          <a:ea typeface="UD Digi Kyokasho NK-R" panose="02020400000000000000" pitchFamily="18" charset="-128"/>
                          <a:cs typeface="Calibri"/>
                        </a:rPr>
                        <a:t>25.6</a:t>
                      </a:r>
                      <a:r>
                        <a:rPr sz="800" spc="-5" dirty="0">
                          <a:latin typeface="UD Digi Kyokasho NK-R" panose="02020400000000000000" pitchFamily="18" charset="-128"/>
                          <a:ea typeface="UD Digi Kyokasho NK-R" panose="02020400000000000000" pitchFamily="18" charset="-128"/>
                          <a:cs typeface="ＭＳ Ｐゴシック"/>
                        </a:rPr>
                        <a:t>）</a:t>
                      </a:r>
                      <a:endParaRPr sz="800" dirty="0">
                        <a:latin typeface="UD Digi Kyokasho NK-R" panose="02020400000000000000" pitchFamily="18" charset="-128"/>
                        <a:ea typeface="UD Digi Kyokasho NK-R" panose="02020400000000000000" pitchFamily="18" charset="-128"/>
                        <a:cs typeface="ＭＳ Ｐゴシック"/>
                      </a:endParaRPr>
                    </a:p>
                  </a:txBody>
                  <a:tcPr marL="0" marR="0" marT="37465"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94005">
                <a:tc>
                  <a:txBody>
                    <a:bodyPr/>
                    <a:lstStyle/>
                    <a:p>
                      <a:pPr marL="0" marR="227965" indent="0" algn="r">
                        <a:lnSpc>
                          <a:spcPts val="1000"/>
                        </a:lnSpc>
                        <a:spcBef>
                          <a:spcPts val="180"/>
                        </a:spcBef>
                      </a:pPr>
                      <a:r>
                        <a:rPr sz="1000" dirty="0" err="1">
                          <a:latin typeface="UD Digi Kyokasho NK-R" panose="02020400000000000000" pitchFamily="18" charset="-128"/>
                          <a:ea typeface="UD Digi Kyokasho NK-R" panose="02020400000000000000" pitchFamily="18" charset="-128"/>
                          <a:cs typeface="ＭＳ Ｐゴシック"/>
                        </a:rPr>
                        <a:t>設備利用率</a:t>
                      </a:r>
                      <a:endParaRPr lang="en-US" sz="1000" dirty="0">
                        <a:latin typeface="UD Digi Kyokasho NK-R" panose="02020400000000000000" pitchFamily="18" charset="-128"/>
                        <a:ea typeface="UD Digi Kyokasho NK-R" panose="02020400000000000000" pitchFamily="18" charset="-128"/>
                        <a:cs typeface="ＭＳ Ｐゴシック"/>
                      </a:endParaRPr>
                    </a:p>
                    <a:p>
                      <a:pPr marL="0" marR="227965" indent="0" algn="r">
                        <a:lnSpc>
                          <a:spcPts val="1000"/>
                        </a:lnSpc>
                        <a:spcBef>
                          <a:spcPts val="180"/>
                        </a:spcBef>
                      </a:pPr>
                      <a:r>
                        <a:rPr sz="1000" dirty="0" err="1">
                          <a:latin typeface="UD Digi Kyokasho NK-R" panose="02020400000000000000" pitchFamily="18" charset="-128"/>
                          <a:ea typeface="UD Digi Kyokasho NK-R" panose="02020400000000000000" pitchFamily="18" charset="-128"/>
                          <a:cs typeface="ＭＳ Ｐゴシック"/>
                        </a:rPr>
                        <a:t>稼働</a:t>
                      </a:r>
                      <a:r>
                        <a:rPr lang="ja-JP" altLang="en-US" sz="1000" dirty="0">
                          <a:latin typeface="UD Digi Kyokasho NK-R" panose="02020400000000000000" pitchFamily="18" charset="-128"/>
                          <a:ea typeface="UD Digi Kyokasho NK-R" panose="02020400000000000000" pitchFamily="18" charset="-128"/>
                          <a:cs typeface="ＭＳ Ｐゴシック"/>
                        </a:rPr>
                        <a:t>年数</a:t>
                      </a:r>
                      <a:endParaRPr sz="1000" dirty="0">
                        <a:latin typeface="UD Digi Kyokasho NK-R" panose="02020400000000000000" pitchFamily="18" charset="-128"/>
                        <a:ea typeface="UD Digi Kyokasho NK-R" panose="02020400000000000000" pitchFamily="18" charset="-128"/>
                        <a:cs typeface="ＭＳ Ｐゴシック"/>
                      </a:endParaRPr>
                    </a:p>
                  </a:txBody>
                  <a:tcPr marL="0" marR="0" marT="228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040"/>
                        </a:lnSpc>
                        <a:spcBef>
                          <a:spcPts val="80"/>
                        </a:spcBef>
                      </a:pPr>
                      <a:r>
                        <a:rPr sz="1000" spc="-5" dirty="0">
                          <a:latin typeface="UD Digi Kyokasho NK-R" panose="02020400000000000000" pitchFamily="18" charset="-128"/>
                          <a:ea typeface="UD Digi Kyokasho NK-R" panose="02020400000000000000" pitchFamily="18" charset="-128"/>
                          <a:cs typeface="Calibri"/>
                        </a:rPr>
                        <a:t>70</a:t>
                      </a:r>
                      <a:r>
                        <a:rPr sz="1000" spc="-5" dirty="0">
                          <a:latin typeface="UD Digi Kyokasho NK-R" panose="02020400000000000000" pitchFamily="18" charset="-128"/>
                          <a:ea typeface="UD Digi Kyokasho NK-R" panose="02020400000000000000" pitchFamily="18" charset="-128"/>
                          <a:cs typeface="ＭＳ Ｐゴシック"/>
                        </a:rPr>
                        <a:t>％</a:t>
                      </a:r>
                      <a:endParaRPr sz="1000" dirty="0">
                        <a:latin typeface="UD Digi Kyokasho NK-R" panose="02020400000000000000" pitchFamily="18" charset="-128"/>
                        <a:ea typeface="UD Digi Kyokasho NK-R" panose="02020400000000000000" pitchFamily="18" charset="-128"/>
                        <a:cs typeface="ＭＳ Ｐゴシック"/>
                      </a:endParaRPr>
                    </a:p>
                    <a:p>
                      <a:pPr algn="ctr">
                        <a:lnSpc>
                          <a:spcPts val="104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8915"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70</a:t>
                      </a:r>
                      <a:r>
                        <a:rPr sz="1000" dirty="0">
                          <a:latin typeface="UD Digi Kyokasho NK-R" panose="02020400000000000000" pitchFamily="18" charset="-128"/>
                          <a:ea typeface="UD Digi Kyokasho NK-R" panose="02020400000000000000" pitchFamily="18" charset="-128"/>
                          <a:cs typeface="ＭＳ Ｐゴシック"/>
                        </a:rPr>
                        <a:t>％</a:t>
                      </a:r>
                    </a:p>
                    <a:p>
                      <a:pPr marL="208915" algn="ctr">
                        <a:lnSpc>
                          <a:spcPts val="104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5890"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70</a:t>
                      </a:r>
                      <a:r>
                        <a:rPr sz="1000" dirty="0">
                          <a:latin typeface="UD Digi Kyokasho NK-R" panose="02020400000000000000" pitchFamily="18" charset="-128"/>
                          <a:ea typeface="UD Digi Kyokasho NK-R" panose="02020400000000000000" pitchFamily="18" charset="-128"/>
                          <a:cs typeface="ＭＳ Ｐゴシック"/>
                        </a:rPr>
                        <a:t>％</a:t>
                      </a:r>
                    </a:p>
                    <a:p>
                      <a:pPr marL="135890" algn="ctr">
                        <a:lnSpc>
                          <a:spcPts val="104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30</a:t>
                      </a:r>
                      <a:r>
                        <a:rPr sz="1000" dirty="0">
                          <a:latin typeface="UD Digi Kyokasho NK-R" panose="02020400000000000000" pitchFamily="18" charset="-128"/>
                          <a:ea typeface="UD Digi Kyokasho NK-R" panose="02020400000000000000" pitchFamily="18" charset="-128"/>
                          <a:cs typeface="ＭＳ Ｐゴシック"/>
                        </a:rPr>
                        <a:t>％</a:t>
                      </a:r>
                    </a:p>
                    <a:p>
                      <a:pPr algn="ctr">
                        <a:lnSpc>
                          <a:spcPts val="104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4465"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25.4</a:t>
                      </a:r>
                      <a:r>
                        <a:rPr sz="1000" dirty="0">
                          <a:latin typeface="UD Digi Kyokasho NK-R" panose="02020400000000000000" pitchFamily="18" charset="-128"/>
                          <a:ea typeface="UD Digi Kyokasho NK-R" panose="02020400000000000000" pitchFamily="18" charset="-128"/>
                          <a:cs typeface="ＭＳ Ｐゴシック"/>
                        </a:rPr>
                        <a:t>％</a:t>
                      </a:r>
                    </a:p>
                    <a:p>
                      <a:pPr marL="208915" algn="ctr">
                        <a:lnSpc>
                          <a:spcPts val="1040"/>
                        </a:lnSpc>
                      </a:pPr>
                      <a:r>
                        <a:rPr sz="1000" dirty="0">
                          <a:latin typeface="UD Digi Kyokasho NK-R" panose="02020400000000000000" pitchFamily="18" charset="-128"/>
                          <a:ea typeface="UD Digi Kyokasho NK-R" panose="02020400000000000000" pitchFamily="18" charset="-128"/>
                          <a:cs typeface="Calibri"/>
                        </a:rPr>
                        <a:t>25</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33.2</a:t>
                      </a:r>
                      <a:r>
                        <a:rPr sz="1000" dirty="0">
                          <a:latin typeface="UD Digi Kyokasho NK-R" panose="02020400000000000000" pitchFamily="18" charset="-128"/>
                          <a:ea typeface="UD Digi Kyokasho NK-R" panose="02020400000000000000" pitchFamily="18" charset="-128"/>
                          <a:cs typeface="ＭＳ Ｐゴシック"/>
                        </a:rPr>
                        <a:t>％</a:t>
                      </a:r>
                    </a:p>
                    <a:p>
                      <a:pPr marL="135890" algn="ctr">
                        <a:lnSpc>
                          <a:spcPts val="1040"/>
                        </a:lnSpc>
                      </a:pPr>
                      <a:r>
                        <a:rPr sz="1000" dirty="0">
                          <a:latin typeface="UD Digi Kyokasho NK-R" panose="02020400000000000000" pitchFamily="18" charset="-128"/>
                          <a:ea typeface="UD Digi Kyokasho NK-R" panose="02020400000000000000" pitchFamily="18" charset="-128"/>
                          <a:cs typeface="Calibri"/>
                        </a:rPr>
                        <a:t>25</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4465"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17.2</a:t>
                      </a:r>
                      <a:r>
                        <a:rPr sz="1000" dirty="0">
                          <a:latin typeface="UD Digi Kyokasho NK-R" panose="02020400000000000000" pitchFamily="18" charset="-128"/>
                          <a:ea typeface="UD Digi Kyokasho NK-R" panose="02020400000000000000" pitchFamily="18" charset="-128"/>
                          <a:cs typeface="ＭＳ Ｐゴシック"/>
                        </a:rPr>
                        <a:t>％</a:t>
                      </a:r>
                    </a:p>
                    <a:p>
                      <a:pPr marL="208915" algn="ctr">
                        <a:lnSpc>
                          <a:spcPts val="1040"/>
                        </a:lnSpc>
                      </a:pPr>
                      <a:r>
                        <a:rPr sz="1000" dirty="0">
                          <a:latin typeface="UD Digi Kyokasho NK-R" panose="02020400000000000000" pitchFamily="18" charset="-128"/>
                          <a:ea typeface="UD Digi Kyokasho NK-R" panose="02020400000000000000" pitchFamily="18" charset="-128"/>
                          <a:cs typeface="Calibri"/>
                        </a:rPr>
                        <a:t>25</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4465"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13.8</a:t>
                      </a:r>
                      <a:r>
                        <a:rPr sz="1000" dirty="0">
                          <a:latin typeface="UD Digi Kyokasho NK-R" panose="02020400000000000000" pitchFamily="18" charset="-128"/>
                          <a:ea typeface="UD Digi Kyokasho NK-R" panose="02020400000000000000" pitchFamily="18" charset="-128"/>
                          <a:cs typeface="ＭＳ Ｐゴシック"/>
                        </a:rPr>
                        <a:t>％</a:t>
                      </a:r>
                    </a:p>
                    <a:p>
                      <a:pPr marL="208915" algn="ctr">
                        <a:lnSpc>
                          <a:spcPts val="1040"/>
                        </a:lnSpc>
                      </a:pPr>
                      <a:r>
                        <a:rPr sz="1000" dirty="0">
                          <a:latin typeface="UD Digi Kyokasho NK-R" panose="02020400000000000000" pitchFamily="18" charset="-128"/>
                          <a:ea typeface="UD Digi Kyokasho NK-R" panose="02020400000000000000" pitchFamily="18" charset="-128"/>
                          <a:cs typeface="Calibri"/>
                        </a:rPr>
                        <a:t>25</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0330"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60</a:t>
                      </a:r>
                      <a:r>
                        <a:rPr sz="1000" dirty="0">
                          <a:latin typeface="UD Digi Kyokasho NK-R" panose="02020400000000000000" pitchFamily="18" charset="-128"/>
                          <a:ea typeface="UD Digi Kyokasho NK-R" panose="02020400000000000000" pitchFamily="18" charset="-128"/>
                          <a:cs typeface="ＭＳ Ｐゴシック"/>
                        </a:rPr>
                        <a:t>％</a:t>
                      </a:r>
                    </a:p>
                    <a:p>
                      <a:pPr marL="100330" algn="ctr">
                        <a:lnSpc>
                          <a:spcPts val="104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0330"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60</a:t>
                      </a:r>
                      <a:r>
                        <a:rPr sz="1000" dirty="0">
                          <a:latin typeface="UD Digi Kyokasho NK-R" panose="02020400000000000000" pitchFamily="18" charset="-128"/>
                          <a:ea typeface="UD Digi Kyokasho NK-R" panose="02020400000000000000" pitchFamily="18" charset="-128"/>
                          <a:cs typeface="ＭＳ Ｐゴシック"/>
                        </a:rPr>
                        <a:t>％</a:t>
                      </a:r>
                    </a:p>
                    <a:p>
                      <a:pPr marL="100330" algn="ctr">
                        <a:lnSpc>
                          <a:spcPts val="104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0330"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83</a:t>
                      </a:r>
                      <a:r>
                        <a:rPr sz="1000" dirty="0">
                          <a:latin typeface="UD Digi Kyokasho NK-R" panose="02020400000000000000" pitchFamily="18" charset="-128"/>
                          <a:ea typeface="UD Digi Kyokasho NK-R" panose="02020400000000000000" pitchFamily="18" charset="-128"/>
                          <a:cs typeface="ＭＳ Ｐゴシック"/>
                        </a:rPr>
                        <a:t>％</a:t>
                      </a:r>
                    </a:p>
                    <a:p>
                      <a:pPr marL="100330" algn="ctr">
                        <a:lnSpc>
                          <a:spcPts val="104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8915"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70</a:t>
                      </a:r>
                      <a:r>
                        <a:rPr sz="1000" dirty="0">
                          <a:latin typeface="UD Digi Kyokasho NK-R" panose="02020400000000000000" pitchFamily="18" charset="-128"/>
                          <a:ea typeface="UD Digi Kyokasho NK-R" panose="02020400000000000000" pitchFamily="18" charset="-128"/>
                          <a:cs typeface="ＭＳ Ｐゴシック"/>
                        </a:rPr>
                        <a:t>％</a:t>
                      </a:r>
                    </a:p>
                    <a:p>
                      <a:pPr marL="208915" algn="ctr">
                        <a:lnSpc>
                          <a:spcPts val="104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5890"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87</a:t>
                      </a:r>
                      <a:r>
                        <a:rPr sz="1000" dirty="0">
                          <a:latin typeface="UD Digi Kyokasho NK-R" panose="02020400000000000000" pitchFamily="18" charset="-128"/>
                          <a:ea typeface="UD Digi Kyokasho NK-R" panose="02020400000000000000" pitchFamily="18" charset="-128"/>
                          <a:cs typeface="ＭＳ Ｐゴシック"/>
                        </a:rPr>
                        <a:t>％</a:t>
                      </a:r>
                    </a:p>
                    <a:p>
                      <a:pPr marL="135890" algn="ctr">
                        <a:lnSpc>
                          <a:spcPts val="1040"/>
                        </a:lnSpc>
                      </a:pPr>
                      <a:r>
                        <a:rPr sz="1000" dirty="0">
                          <a:latin typeface="UD Digi Kyokasho NK-R" panose="02020400000000000000" pitchFamily="18" charset="-128"/>
                          <a:ea typeface="UD Digi Kyokasho NK-R" panose="02020400000000000000" pitchFamily="18" charset="-128"/>
                          <a:cs typeface="Calibri"/>
                        </a:rPr>
                        <a:t>40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8270"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72.3</a:t>
                      </a:r>
                      <a:r>
                        <a:rPr sz="1000" dirty="0">
                          <a:latin typeface="UD Digi Kyokasho NK-R" panose="02020400000000000000" pitchFamily="18" charset="-128"/>
                          <a:ea typeface="UD Digi Kyokasho NK-R" panose="02020400000000000000" pitchFamily="18" charset="-128"/>
                          <a:cs typeface="ＭＳ Ｐゴシック"/>
                        </a:rPr>
                        <a:t>％</a:t>
                      </a:r>
                    </a:p>
                    <a:p>
                      <a:pPr marL="172720" algn="ctr">
                        <a:lnSpc>
                          <a:spcPts val="1040"/>
                        </a:lnSpc>
                      </a:pPr>
                      <a:r>
                        <a:rPr sz="1000" dirty="0">
                          <a:latin typeface="UD Digi Kyokasho NK-R" panose="02020400000000000000" pitchFamily="18" charset="-128"/>
                          <a:ea typeface="UD Digi Kyokasho NK-R" panose="02020400000000000000" pitchFamily="18" charset="-128"/>
                          <a:cs typeface="Calibri"/>
                        </a:rPr>
                        <a:t>30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0" indent="0" algn="ctr">
                        <a:lnSpc>
                          <a:spcPts val="1040"/>
                        </a:lnSpc>
                        <a:spcBef>
                          <a:spcPts val="80"/>
                        </a:spcBef>
                      </a:pPr>
                      <a:r>
                        <a:rPr sz="1000" dirty="0">
                          <a:latin typeface="UD Digi Kyokasho NK-R" panose="02020400000000000000" pitchFamily="18" charset="-128"/>
                          <a:ea typeface="UD Digi Kyokasho NK-R" panose="02020400000000000000" pitchFamily="18" charset="-128"/>
                          <a:cs typeface="Calibri"/>
                        </a:rPr>
                        <a:t>36</a:t>
                      </a:r>
                      <a:r>
                        <a:rPr sz="1000" dirty="0">
                          <a:latin typeface="UD Digi Kyokasho NK-R" panose="02020400000000000000" pitchFamily="18" charset="-128"/>
                          <a:ea typeface="UD Digi Kyokasho NK-R" panose="02020400000000000000" pitchFamily="18" charset="-128"/>
                          <a:cs typeface="ＭＳ Ｐゴシック"/>
                        </a:rPr>
                        <a:t>％</a:t>
                      </a:r>
                    </a:p>
                    <a:p>
                      <a:pPr marL="0" indent="0" algn="ctr">
                        <a:lnSpc>
                          <a:spcPts val="1040"/>
                        </a:lnSpc>
                      </a:pPr>
                      <a:r>
                        <a:rPr sz="1000" dirty="0">
                          <a:latin typeface="UD Digi Kyokasho NK-R" panose="02020400000000000000" pitchFamily="18" charset="-128"/>
                          <a:ea typeface="UD Digi Kyokasho NK-R" panose="02020400000000000000" pitchFamily="18" charset="-128"/>
                          <a:cs typeface="Calibri"/>
                        </a:rPr>
                        <a:t>30</a:t>
                      </a:r>
                      <a:r>
                        <a:rPr sz="1000" dirty="0">
                          <a:latin typeface="UD Digi Kyokasho NK-R" panose="02020400000000000000" pitchFamily="18" charset="-128"/>
                          <a:ea typeface="UD Digi Kyokasho NK-R" panose="02020400000000000000" pitchFamily="18" charset="-128"/>
                          <a:cs typeface="ＭＳ Ｐゴシック"/>
                        </a:rPr>
                        <a:t>年</a:t>
                      </a:r>
                    </a:p>
                  </a:txBody>
                  <a:tcPr marL="0" marR="0" marT="1016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473" name="object 125">
            <a:extLst>
              <a:ext uri="{FF2B5EF4-FFF2-40B4-BE49-F238E27FC236}">
                <a16:creationId xmlns:a16="http://schemas.microsoft.com/office/drawing/2014/main" id="{14198541-AB20-49A5-AA8A-530AD0E52ADA}"/>
              </a:ext>
            </a:extLst>
          </p:cNvPr>
          <p:cNvSpPr/>
          <p:nvPr/>
        </p:nvSpPr>
        <p:spPr>
          <a:xfrm>
            <a:off x="11188296" y="722142"/>
            <a:ext cx="736600" cy="1316990"/>
          </a:xfrm>
          <a:custGeom>
            <a:avLst/>
            <a:gdLst/>
            <a:ahLst/>
            <a:cxnLst/>
            <a:rect l="l" t="t" r="r" b="b"/>
            <a:pathLst>
              <a:path w="736600" h="1316989">
                <a:moveTo>
                  <a:pt x="0" y="0"/>
                </a:moveTo>
                <a:lnTo>
                  <a:pt x="736092" y="0"/>
                </a:lnTo>
                <a:lnTo>
                  <a:pt x="736092" y="1316736"/>
                </a:lnTo>
                <a:lnTo>
                  <a:pt x="0" y="1316736"/>
                </a:lnTo>
                <a:lnTo>
                  <a:pt x="0" y="0"/>
                </a:lnTo>
                <a:close/>
              </a:path>
            </a:pathLst>
          </a:custGeom>
          <a:ln w="12192">
            <a:solidFill>
              <a:srgbClr val="000000"/>
            </a:solidFill>
            <a:prstDash val="sysDash"/>
          </a:ln>
        </p:spPr>
        <p:txBody>
          <a:bodyPr wrap="square" lIns="0" tIns="0" rIns="0" bIns="0" rtlCol="0"/>
          <a:lstStyle/>
          <a:p>
            <a:endParaRPr/>
          </a:p>
        </p:txBody>
      </p:sp>
      <p:sp>
        <p:nvSpPr>
          <p:cNvPr id="474" name="object 126">
            <a:extLst>
              <a:ext uri="{FF2B5EF4-FFF2-40B4-BE49-F238E27FC236}">
                <a16:creationId xmlns:a16="http://schemas.microsoft.com/office/drawing/2014/main" id="{1196EAA3-BDE7-4056-9834-1D685080F862}"/>
              </a:ext>
            </a:extLst>
          </p:cNvPr>
          <p:cNvSpPr txBox="1"/>
          <p:nvPr/>
        </p:nvSpPr>
        <p:spPr>
          <a:xfrm>
            <a:off x="11391940" y="483038"/>
            <a:ext cx="278765" cy="166071"/>
          </a:xfrm>
          <a:prstGeom prst="rect">
            <a:avLst/>
          </a:prstGeom>
        </p:spPr>
        <p:txBody>
          <a:bodyPr vert="horz" wrap="square" lIns="0" tIns="12065" rIns="0" bIns="0" rtlCol="0">
            <a:spAutoFit/>
          </a:bodyPr>
          <a:lstStyle/>
          <a:p>
            <a:pPr marL="12700">
              <a:spcBef>
                <a:spcPts val="95"/>
              </a:spcBef>
            </a:pPr>
            <a:r>
              <a:rPr sz="1000" b="1" spc="-5" dirty="0">
                <a:latin typeface="游ゴシック"/>
                <a:cs typeface="游ゴシック"/>
              </a:rPr>
              <a:t>凡例</a:t>
            </a:r>
            <a:endParaRPr sz="1000">
              <a:latin typeface="游ゴシック"/>
              <a:cs typeface="游ゴシック"/>
            </a:endParaRPr>
          </a:p>
        </p:txBody>
      </p:sp>
      <p:sp>
        <p:nvSpPr>
          <p:cNvPr id="475" name="object 177">
            <a:extLst>
              <a:ext uri="{FF2B5EF4-FFF2-40B4-BE49-F238E27FC236}">
                <a16:creationId xmlns:a16="http://schemas.microsoft.com/office/drawing/2014/main" id="{AFA242BD-747C-4C40-8EC9-2AABCF4FEB7A}"/>
              </a:ext>
            </a:extLst>
          </p:cNvPr>
          <p:cNvSpPr/>
          <p:nvPr/>
        </p:nvSpPr>
        <p:spPr>
          <a:xfrm>
            <a:off x="11245447" y="1038372"/>
            <a:ext cx="649605" cy="204470"/>
          </a:xfrm>
          <a:custGeom>
            <a:avLst/>
            <a:gdLst/>
            <a:ahLst/>
            <a:cxnLst/>
            <a:rect l="l" t="t" r="r" b="b"/>
            <a:pathLst>
              <a:path w="649604" h="204470">
                <a:moveTo>
                  <a:pt x="649224" y="0"/>
                </a:moveTo>
                <a:lnTo>
                  <a:pt x="0" y="0"/>
                </a:lnTo>
                <a:lnTo>
                  <a:pt x="0" y="204215"/>
                </a:lnTo>
                <a:lnTo>
                  <a:pt x="649224" y="204215"/>
                </a:lnTo>
                <a:lnTo>
                  <a:pt x="649224" y="0"/>
                </a:lnTo>
                <a:close/>
              </a:path>
            </a:pathLst>
          </a:custGeom>
          <a:solidFill>
            <a:srgbClr val="FFC000"/>
          </a:solidFill>
        </p:spPr>
        <p:txBody>
          <a:bodyPr wrap="square" lIns="0" tIns="0" rIns="0" bIns="0" rtlCol="0"/>
          <a:lstStyle/>
          <a:p>
            <a:endParaRPr/>
          </a:p>
        </p:txBody>
      </p:sp>
      <p:sp>
        <p:nvSpPr>
          <p:cNvPr id="476" name="object 178">
            <a:extLst>
              <a:ext uri="{FF2B5EF4-FFF2-40B4-BE49-F238E27FC236}">
                <a16:creationId xmlns:a16="http://schemas.microsoft.com/office/drawing/2014/main" id="{47A18FBE-5D7A-43AA-9AF3-7BE40CEDAFDF}"/>
              </a:ext>
            </a:extLst>
          </p:cNvPr>
          <p:cNvSpPr txBox="1"/>
          <p:nvPr/>
        </p:nvSpPr>
        <p:spPr>
          <a:xfrm>
            <a:off x="11245447" y="785387"/>
            <a:ext cx="649605" cy="163506"/>
          </a:xfrm>
          <a:prstGeom prst="rect">
            <a:avLst/>
          </a:prstGeom>
          <a:solidFill>
            <a:srgbClr val="6FAC46"/>
          </a:solidFill>
        </p:spPr>
        <p:txBody>
          <a:bodyPr vert="horz" wrap="square" lIns="0" tIns="24765" rIns="0" bIns="0" rtlCol="0">
            <a:spAutoFit/>
          </a:bodyPr>
          <a:lstStyle/>
          <a:p>
            <a:pPr marL="104775">
              <a:spcBef>
                <a:spcPts val="195"/>
              </a:spcBef>
            </a:pPr>
            <a:r>
              <a:rPr sz="900" dirty="0">
                <a:latin typeface="Meiryo UI"/>
                <a:cs typeface="Meiryo UI"/>
              </a:rPr>
              <a:t>政策経費</a:t>
            </a:r>
            <a:endParaRPr sz="900">
              <a:latin typeface="Meiryo UI"/>
              <a:cs typeface="Meiryo UI"/>
            </a:endParaRPr>
          </a:p>
        </p:txBody>
      </p:sp>
      <p:sp>
        <p:nvSpPr>
          <p:cNvPr id="477" name="object 179">
            <a:extLst>
              <a:ext uri="{FF2B5EF4-FFF2-40B4-BE49-F238E27FC236}">
                <a16:creationId xmlns:a16="http://schemas.microsoft.com/office/drawing/2014/main" id="{1550BB74-E4A3-4680-B6E3-90ADEFF89BB5}"/>
              </a:ext>
            </a:extLst>
          </p:cNvPr>
          <p:cNvSpPr txBox="1"/>
          <p:nvPr/>
        </p:nvSpPr>
        <p:spPr>
          <a:xfrm>
            <a:off x="11310607" y="1070439"/>
            <a:ext cx="535940" cy="135935"/>
          </a:xfrm>
          <a:prstGeom prst="rect">
            <a:avLst/>
          </a:prstGeom>
        </p:spPr>
        <p:txBody>
          <a:bodyPr vert="horz" wrap="square" lIns="0" tIns="12700" rIns="0" bIns="0" rtlCol="0">
            <a:spAutoFit/>
          </a:bodyPr>
          <a:lstStyle/>
          <a:p>
            <a:pPr marL="12700">
              <a:spcBef>
                <a:spcPts val="100"/>
              </a:spcBef>
            </a:pPr>
            <a:r>
              <a:rPr sz="800" dirty="0">
                <a:latin typeface="Meiryo UI"/>
                <a:cs typeface="Meiryo UI"/>
              </a:rPr>
              <a:t>社会的費用</a:t>
            </a:r>
            <a:endParaRPr sz="800">
              <a:latin typeface="Meiryo UI"/>
              <a:cs typeface="Meiryo UI"/>
            </a:endParaRPr>
          </a:p>
        </p:txBody>
      </p:sp>
      <p:sp>
        <p:nvSpPr>
          <p:cNvPr id="478" name="object 180">
            <a:extLst>
              <a:ext uri="{FF2B5EF4-FFF2-40B4-BE49-F238E27FC236}">
                <a16:creationId xmlns:a16="http://schemas.microsoft.com/office/drawing/2014/main" id="{EC1CDA02-AB2E-4BC5-B2B8-9090EDB97C98}"/>
              </a:ext>
            </a:extLst>
          </p:cNvPr>
          <p:cNvSpPr txBox="1"/>
          <p:nvPr/>
        </p:nvSpPr>
        <p:spPr>
          <a:xfrm>
            <a:off x="11245447" y="1288308"/>
            <a:ext cx="649605" cy="180178"/>
          </a:xfrm>
          <a:prstGeom prst="rect">
            <a:avLst/>
          </a:prstGeom>
          <a:solidFill>
            <a:srgbClr val="FF9999"/>
          </a:solidFill>
        </p:spPr>
        <p:txBody>
          <a:bodyPr vert="horz" wrap="square" lIns="0" tIns="41275" rIns="0" bIns="0" rtlCol="0">
            <a:spAutoFit/>
          </a:bodyPr>
          <a:lstStyle/>
          <a:p>
            <a:pPr marL="161290">
              <a:spcBef>
                <a:spcPts val="325"/>
              </a:spcBef>
            </a:pPr>
            <a:r>
              <a:rPr sz="900" dirty="0">
                <a:latin typeface="Meiryo UI"/>
                <a:cs typeface="Meiryo UI"/>
              </a:rPr>
              <a:t>燃料費</a:t>
            </a:r>
            <a:endParaRPr sz="900">
              <a:latin typeface="Meiryo UI"/>
              <a:cs typeface="Meiryo UI"/>
            </a:endParaRPr>
          </a:p>
        </p:txBody>
      </p:sp>
      <p:sp>
        <p:nvSpPr>
          <p:cNvPr id="479" name="object 181">
            <a:extLst>
              <a:ext uri="{FF2B5EF4-FFF2-40B4-BE49-F238E27FC236}">
                <a16:creationId xmlns:a16="http://schemas.microsoft.com/office/drawing/2014/main" id="{B70B7AF4-584B-41DF-B318-6E544C28545F}"/>
              </a:ext>
            </a:extLst>
          </p:cNvPr>
          <p:cNvSpPr txBox="1"/>
          <p:nvPr/>
        </p:nvSpPr>
        <p:spPr>
          <a:xfrm>
            <a:off x="11245447" y="1532148"/>
            <a:ext cx="649605" cy="163506"/>
          </a:xfrm>
          <a:prstGeom prst="rect">
            <a:avLst/>
          </a:prstGeom>
          <a:solidFill>
            <a:srgbClr val="EC7C30"/>
          </a:solidFill>
        </p:spPr>
        <p:txBody>
          <a:bodyPr vert="horz" wrap="square" lIns="0" tIns="40005" rIns="0" bIns="0" rtlCol="0">
            <a:spAutoFit/>
          </a:bodyPr>
          <a:lstStyle/>
          <a:p>
            <a:pPr marL="77470">
              <a:spcBef>
                <a:spcPts val="315"/>
              </a:spcBef>
            </a:pPr>
            <a:r>
              <a:rPr sz="800" dirty="0">
                <a:solidFill>
                  <a:srgbClr val="FFFFFF"/>
                </a:solidFill>
                <a:latin typeface="Meiryo UI"/>
                <a:cs typeface="Meiryo UI"/>
              </a:rPr>
              <a:t>運転維持費</a:t>
            </a:r>
            <a:endParaRPr sz="800">
              <a:latin typeface="Meiryo UI"/>
              <a:cs typeface="Meiryo UI"/>
            </a:endParaRPr>
          </a:p>
        </p:txBody>
      </p:sp>
      <p:sp>
        <p:nvSpPr>
          <p:cNvPr id="480" name="object 182">
            <a:extLst>
              <a:ext uri="{FF2B5EF4-FFF2-40B4-BE49-F238E27FC236}">
                <a16:creationId xmlns:a16="http://schemas.microsoft.com/office/drawing/2014/main" id="{DAE0CAFD-9A66-48EE-B326-C29FABE54CFF}"/>
              </a:ext>
            </a:extLst>
          </p:cNvPr>
          <p:cNvSpPr txBox="1"/>
          <p:nvPr/>
        </p:nvSpPr>
        <p:spPr>
          <a:xfrm>
            <a:off x="11245447" y="1782084"/>
            <a:ext cx="649605" cy="163506"/>
          </a:xfrm>
          <a:prstGeom prst="rect">
            <a:avLst/>
          </a:prstGeom>
          <a:solidFill>
            <a:srgbClr val="5B9BD4"/>
          </a:solidFill>
        </p:spPr>
        <p:txBody>
          <a:bodyPr vert="horz" wrap="square" lIns="0" tIns="24765" rIns="0" bIns="0" rtlCol="0">
            <a:spAutoFit/>
          </a:bodyPr>
          <a:lstStyle/>
          <a:p>
            <a:pPr marL="161290">
              <a:spcBef>
                <a:spcPts val="195"/>
              </a:spcBef>
            </a:pPr>
            <a:r>
              <a:rPr sz="900" dirty="0">
                <a:solidFill>
                  <a:srgbClr val="FFFFFF"/>
                </a:solidFill>
                <a:latin typeface="Meiryo UI"/>
                <a:cs typeface="Meiryo UI"/>
              </a:rPr>
              <a:t>資本費</a:t>
            </a:r>
            <a:endParaRPr sz="900">
              <a:latin typeface="Meiryo UI"/>
              <a:cs typeface="Meiryo UI"/>
            </a:endParaRPr>
          </a:p>
        </p:txBody>
      </p:sp>
      <p:grpSp>
        <p:nvGrpSpPr>
          <p:cNvPr id="482" name="グループ化 481">
            <a:extLst>
              <a:ext uri="{FF2B5EF4-FFF2-40B4-BE49-F238E27FC236}">
                <a16:creationId xmlns:a16="http://schemas.microsoft.com/office/drawing/2014/main" id="{8A7A2DE7-B620-488D-A7A6-D1FF27FA6BAA}"/>
              </a:ext>
            </a:extLst>
          </p:cNvPr>
          <p:cNvGrpSpPr/>
          <p:nvPr/>
        </p:nvGrpSpPr>
        <p:grpSpPr>
          <a:xfrm>
            <a:off x="2268200" y="3849484"/>
            <a:ext cx="8918575" cy="1534605"/>
            <a:chOff x="1315309" y="3849484"/>
            <a:chExt cx="8918575" cy="1534605"/>
          </a:xfrm>
        </p:grpSpPr>
        <p:grpSp>
          <p:nvGrpSpPr>
            <p:cNvPr id="3" name="object 3"/>
            <p:cNvGrpSpPr/>
            <p:nvPr/>
          </p:nvGrpSpPr>
          <p:grpSpPr>
            <a:xfrm>
              <a:off x="2069689" y="3989396"/>
              <a:ext cx="8164195" cy="1095502"/>
              <a:chOff x="556259" y="3817620"/>
              <a:chExt cx="8164195" cy="1095502"/>
            </a:xfrm>
          </p:grpSpPr>
          <p:sp>
            <p:nvSpPr>
              <p:cNvPr id="4" name="object 4"/>
              <p:cNvSpPr/>
              <p:nvPr/>
            </p:nvSpPr>
            <p:spPr>
              <a:xfrm>
                <a:off x="556259" y="4908042"/>
                <a:ext cx="8164195" cy="5080"/>
              </a:xfrm>
              <a:custGeom>
                <a:avLst/>
                <a:gdLst/>
                <a:ahLst/>
                <a:cxnLst/>
                <a:rect l="l" t="t" r="r" b="b"/>
                <a:pathLst>
                  <a:path w="8164195" h="5079">
                    <a:moveTo>
                      <a:pt x="0" y="0"/>
                    </a:moveTo>
                    <a:lnTo>
                      <a:pt x="1252728" y="0"/>
                    </a:lnTo>
                  </a:path>
                  <a:path w="8164195" h="5079">
                    <a:moveTo>
                      <a:pt x="1469136" y="0"/>
                    </a:moveTo>
                    <a:lnTo>
                      <a:pt x="1796796" y="0"/>
                    </a:lnTo>
                  </a:path>
                  <a:path w="8164195" h="5079">
                    <a:moveTo>
                      <a:pt x="2014727" y="0"/>
                    </a:moveTo>
                    <a:lnTo>
                      <a:pt x="2340864" y="0"/>
                    </a:lnTo>
                  </a:path>
                  <a:path w="8164195" h="5079">
                    <a:moveTo>
                      <a:pt x="2558796" y="0"/>
                    </a:moveTo>
                    <a:lnTo>
                      <a:pt x="2884931" y="0"/>
                    </a:lnTo>
                  </a:path>
                  <a:path w="8164195" h="5079">
                    <a:moveTo>
                      <a:pt x="3102864" y="0"/>
                    </a:moveTo>
                    <a:lnTo>
                      <a:pt x="3429000" y="0"/>
                    </a:lnTo>
                  </a:path>
                  <a:path w="8164195" h="5079">
                    <a:moveTo>
                      <a:pt x="3646932" y="0"/>
                    </a:moveTo>
                    <a:lnTo>
                      <a:pt x="3973067" y="0"/>
                    </a:lnTo>
                  </a:path>
                  <a:path w="8164195" h="5079">
                    <a:moveTo>
                      <a:pt x="4191000" y="0"/>
                    </a:moveTo>
                    <a:lnTo>
                      <a:pt x="4517136" y="0"/>
                    </a:lnTo>
                  </a:path>
                  <a:path w="8164195" h="5079">
                    <a:moveTo>
                      <a:pt x="4735068" y="0"/>
                    </a:moveTo>
                    <a:lnTo>
                      <a:pt x="5061204" y="0"/>
                    </a:lnTo>
                  </a:path>
                  <a:path w="8164195" h="5079">
                    <a:moveTo>
                      <a:pt x="5279136" y="0"/>
                    </a:moveTo>
                    <a:lnTo>
                      <a:pt x="5605272" y="0"/>
                    </a:lnTo>
                  </a:path>
                  <a:path w="8164195" h="5079">
                    <a:moveTo>
                      <a:pt x="5823204" y="0"/>
                    </a:moveTo>
                    <a:lnTo>
                      <a:pt x="6149340" y="0"/>
                    </a:lnTo>
                  </a:path>
                  <a:path w="8164195" h="5079">
                    <a:moveTo>
                      <a:pt x="6367271" y="0"/>
                    </a:moveTo>
                    <a:lnTo>
                      <a:pt x="6694932" y="0"/>
                    </a:lnTo>
                  </a:path>
                  <a:path w="8164195" h="5079">
                    <a:moveTo>
                      <a:pt x="6911340" y="0"/>
                    </a:moveTo>
                    <a:lnTo>
                      <a:pt x="7783068" y="0"/>
                    </a:lnTo>
                  </a:path>
                  <a:path w="8164195" h="5079">
                    <a:moveTo>
                      <a:pt x="8001000" y="0"/>
                    </a:moveTo>
                    <a:lnTo>
                      <a:pt x="8164068" y="0"/>
                    </a:lnTo>
                  </a:path>
                  <a:path w="8164195" h="5079">
                    <a:moveTo>
                      <a:pt x="0" y="4572"/>
                    </a:moveTo>
                    <a:lnTo>
                      <a:pt x="8164068" y="4572"/>
                    </a:lnTo>
                  </a:path>
                </a:pathLst>
              </a:custGeom>
              <a:ln w="4572">
                <a:solidFill>
                  <a:srgbClr val="D9D9D9"/>
                </a:solidFill>
              </a:ln>
            </p:spPr>
            <p:txBody>
              <a:bodyPr wrap="square" lIns="0" tIns="0" rIns="0" bIns="0" rtlCol="0"/>
              <a:lstStyle/>
              <a:p>
                <a:endParaRPr/>
              </a:p>
            </p:txBody>
          </p:sp>
          <p:sp>
            <p:nvSpPr>
              <p:cNvPr id="5" name="object 5"/>
              <p:cNvSpPr/>
              <p:nvPr/>
            </p:nvSpPr>
            <p:spPr>
              <a:xfrm>
                <a:off x="719328" y="4837176"/>
                <a:ext cx="762000" cy="73660"/>
              </a:xfrm>
              <a:custGeom>
                <a:avLst/>
                <a:gdLst/>
                <a:ahLst/>
                <a:cxnLst/>
                <a:rect l="l" t="t" r="r" b="b"/>
                <a:pathLst>
                  <a:path w="762000" h="73660">
                    <a:moveTo>
                      <a:pt x="217932" y="0"/>
                    </a:moveTo>
                    <a:lnTo>
                      <a:pt x="0" y="0"/>
                    </a:lnTo>
                    <a:lnTo>
                      <a:pt x="0" y="73152"/>
                    </a:lnTo>
                    <a:lnTo>
                      <a:pt x="217932" y="73152"/>
                    </a:lnTo>
                    <a:lnTo>
                      <a:pt x="217932" y="0"/>
                    </a:lnTo>
                    <a:close/>
                  </a:path>
                  <a:path w="762000" h="73660">
                    <a:moveTo>
                      <a:pt x="762000" y="25908"/>
                    </a:moveTo>
                    <a:lnTo>
                      <a:pt x="544068" y="25908"/>
                    </a:lnTo>
                    <a:lnTo>
                      <a:pt x="544068" y="73152"/>
                    </a:lnTo>
                    <a:lnTo>
                      <a:pt x="762000" y="73152"/>
                    </a:lnTo>
                    <a:lnTo>
                      <a:pt x="762000" y="25908"/>
                    </a:lnTo>
                    <a:close/>
                  </a:path>
                </a:pathLst>
              </a:custGeom>
              <a:solidFill>
                <a:srgbClr val="5B9BD4"/>
              </a:solidFill>
            </p:spPr>
            <p:txBody>
              <a:bodyPr wrap="square" lIns="0" tIns="0" rIns="0" bIns="0" rtlCol="0"/>
              <a:lstStyle/>
              <a:p>
                <a:endParaRPr/>
              </a:p>
            </p:txBody>
          </p:sp>
          <p:sp>
            <p:nvSpPr>
              <p:cNvPr id="6" name="object 6"/>
              <p:cNvSpPr/>
              <p:nvPr/>
            </p:nvSpPr>
            <p:spPr>
              <a:xfrm>
                <a:off x="1481327" y="4726686"/>
                <a:ext cx="1416050" cy="5080"/>
              </a:xfrm>
              <a:custGeom>
                <a:avLst/>
                <a:gdLst/>
                <a:ahLst/>
                <a:cxnLst/>
                <a:rect l="l" t="t" r="r" b="b"/>
                <a:pathLst>
                  <a:path w="1416050" h="5079">
                    <a:moveTo>
                      <a:pt x="0" y="4572"/>
                    </a:moveTo>
                    <a:lnTo>
                      <a:pt x="327659" y="4572"/>
                    </a:lnTo>
                  </a:path>
                  <a:path w="1416050" h="5079">
                    <a:moveTo>
                      <a:pt x="0" y="0"/>
                    </a:moveTo>
                    <a:lnTo>
                      <a:pt x="327659" y="0"/>
                    </a:lnTo>
                  </a:path>
                  <a:path w="1416050" h="5079">
                    <a:moveTo>
                      <a:pt x="544067" y="4572"/>
                    </a:moveTo>
                    <a:lnTo>
                      <a:pt x="1415796" y="4572"/>
                    </a:lnTo>
                  </a:path>
                  <a:path w="1416050" h="5079">
                    <a:moveTo>
                      <a:pt x="544067" y="0"/>
                    </a:moveTo>
                    <a:lnTo>
                      <a:pt x="871728" y="0"/>
                    </a:lnTo>
                  </a:path>
                  <a:path w="1416050" h="5079">
                    <a:moveTo>
                      <a:pt x="1089660" y="0"/>
                    </a:moveTo>
                    <a:lnTo>
                      <a:pt x="1415796" y="0"/>
                    </a:lnTo>
                  </a:path>
                </a:pathLst>
              </a:custGeom>
              <a:ln w="3175">
                <a:solidFill>
                  <a:srgbClr val="D9D9D9"/>
                </a:solidFill>
              </a:ln>
            </p:spPr>
            <p:txBody>
              <a:bodyPr wrap="square" lIns="0" tIns="0" rIns="0" bIns="0" rtlCol="0"/>
              <a:lstStyle/>
              <a:p>
                <a:endParaRPr/>
              </a:p>
            </p:txBody>
          </p:sp>
          <p:sp>
            <p:nvSpPr>
              <p:cNvPr id="7" name="object 7"/>
              <p:cNvSpPr/>
              <p:nvPr/>
            </p:nvSpPr>
            <p:spPr>
              <a:xfrm>
                <a:off x="1808988" y="4730496"/>
                <a:ext cx="762000" cy="180340"/>
              </a:xfrm>
              <a:custGeom>
                <a:avLst/>
                <a:gdLst/>
                <a:ahLst/>
                <a:cxnLst/>
                <a:rect l="l" t="t" r="r" b="b"/>
                <a:pathLst>
                  <a:path w="762000" h="180339">
                    <a:moveTo>
                      <a:pt x="216408" y="25908"/>
                    </a:moveTo>
                    <a:lnTo>
                      <a:pt x="0" y="25908"/>
                    </a:lnTo>
                    <a:lnTo>
                      <a:pt x="0" y="179844"/>
                    </a:lnTo>
                    <a:lnTo>
                      <a:pt x="216408" y="179844"/>
                    </a:lnTo>
                    <a:lnTo>
                      <a:pt x="216408" y="25908"/>
                    </a:lnTo>
                    <a:close/>
                  </a:path>
                  <a:path w="762000" h="180339">
                    <a:moveTo>
                      <a:pt x="762000" y="0"/>
                    </a:moveTo>
                    <a:lnTo>
                      <a:pt x="544068" y="0"/>
                    </a:lnTo>
                    <a:lnTo>
                      <a:pt x="544068" y="179832"/>
                    </a:lnTo>
                    <a:lnTo>
                      <a:pt x="762000" y="179832"/>
                    </a:lnTo>
                    <a:lnTo>
                      <a:pt x="762000" y="0"/>
                    </a:lnTo>
                    <a:close/>
                  </a:path>
                </a:pathLst>
              </a:custGeom>
              <a:solidFill>
                <a:srgbClr val="5B9BD4"/>
              </a:solidFill>
            </p:spPr>
            <p:txBody>
              <a:bodyPr wrap="square" lIns="0" tIns="0" rIns="0" bIns="0" rtlCol="0"/>
              <a:lstStyle/>
              <a:p>
                <a:endParaRPr/>
              </a:p>
            </p:txBody>
          </p:sp>
          <p:sp>
            <p:nvSpPr>
              <p:cNvPr id="8" name="object 8"/>
              <p:cNvSpPr/>
              <p:nvPr/>
            </p:nvSpPr>
            <p:spPr>
              <a:xfrm>
                <a:off x="3115055" y="4726686"/>
                <a:ext cx="326390" cy="5080"/>
              </a:xfrm>
              <a:custGeom>
                <a:avLst/>
                <a:gdLst/>
                <a:ahLst/>
                <a:cxnLst/>
                <a:rect l="l" t="t" r="r" b="b"/>
                <a:pathLst>
                  <a:path w="326389" h="5079">
                    <a:moveTo>
                      <a:pt x="0" y="4572"/>
                    </a:moveTo>
                    <a:lnTo>
                      <a:pt x="326135" y="4572"/>
                    </a:lnTo>
                  </a:path>
                  <a:path w="326389" h="5079">
                    <a:moveTo>
                      <a:pt x="0" y="0"/>
                    </a:moveTo>
                    <a:lnTo>
                      <a:pt x="326135" y="0"/>
                    </a:lnTo>
                  </a:path>
                </a:pathLst>
              </a:custGeom>
              <a:ln w="3175">
                <a:solidFill>
                  <a:srgbClr val="D9D9D9"/>
                </a:solidFill>
              </a:ln>
            </p:spPr>
            <p:txBody>
              <a:bodyPr wrap="square" lIns="0" tIns="0" rIns="0" bIns="0" rtlCol="0"/>
              <a:lstStyle/>
              <a:p>
                <a:endParaRPr/>
              </a:p>
            </p:txBody>
          </p:sp>
          <p:sp>
            <p:nvSpPr>
              <p:cNvPr id="9" name="object 9"/>
              <p:cNvSpPr/>
              <p:nvPr/>
            </p:nvSpPr>
            <p:spPr>
              <a:xfrm>
                <a:off x="2897124" y="4651248"/>
                <a:ext cx="218440" cy="259079"/>
              </a:xfrm>
              <a:custGeom>
                <a:avLst/>
                <a:gdLst/>
                <a:ahLst/>
                <a:cxnLst/>
                <a:rect l="l" t="t" r="r" b="b"/>
                <a:pathLst>
                  <a:path w="218439" h="259079">
                    <a:moveTo>
                      <a:pt x="217931" y="0"/>
                    </a:moveTo>
                    <a:lnTo>
                      <a:pt x="0" y="0"/>
                    </a:lnTo>
                    <a:lnTo>
                      <a:pt x="0" y="259080"/>
                    </a:lnTo>
                    <a:lnTo>
                      <a:pt x="217931" y="259080"/>
                    </a:lnTo>
                    <a:lnTo>
                      <a:pt x="217931" y="0"/>
                    </a:lnTo>
                    <a:close/>
                  </a:path>
                </a:pathLst>
              </a:custGeom>
              <a:solidFill>
                <a:srgbClr val="5B9BD4"/>
              </a:solidFill>
            </p:spPr>
            <p:txBody>
              <a:bodyPr wrap="square" lIns="0" tIns="0" rIns="0" bIns="0" rtlCol="0"/>
              <a:lstStyle/>
              <a:p>
                <a:endParaRPr/>
              </a:p>
            </p:txBody>
          </p:sp>
          <p:sp>
            <p:nvSpPr>
              <p:cNvPr id="10" name="object 10"/>
              <p:cNvSpPr/>
              <p:nvPr/>
            </p:nvSpPr>
            <p:spPr>
              <a:xfrm>
                <a:off x="3659124" y="4726686"/>
                <a:ext cx="326390" cy="5080"/>
              </a:xfrm>
              <a:custGeom>
                <a:avLst/>
                <a:gdLst/>
                <a:ahLst/>
                <a:cxnLst/>
                <a:rect l="l" t="t" r="r" b="b"/>
                <a:pathLst>
                  <a:path w="326389" h="5079">
                    <a:moveTo>
                      <a:pt x="0" y="4572"/>
                    </a:moveTo>
                    <a:lnTo>
                      <a:pt x="326136" y="4572"/>
                    </a:lnTo>
                  </a:path>
                  <a:path w="326389" h="5079">
                    <a:moveTo>
                      <a:pt x="0" y="0"/>
                    </a:moveTo>
                    <a:lnTo>
                      <a:pt x="326136" y="0"/>
                    </a:lnTo>
                  </a:path>
                </a:pathLst>
              </a:custGeom>
              <a:ln w="3175">
                <a:solidFill>
                  <a:srgbClr val="D9D9D9"/>
                </a:solidFill>
              </a:ln>
            </p:spPr>
            <p:txBody>
              <a:bodyPr wrap="square" lIns="0" tIns="0" rIns="0" bIns="0" rtlCol="0"/>
              <a:lstStyle/>
              <a:p>
                <a:endParaRPr/>
              </a:p>
            </p:txBody>
          </p:sp>
          <p:sp>
            <p:nvSpPr>
              <p:cNvPr id="11" name="object 11"/>
              <p:cNvSpPr/>
              <p:nvPr/>
            </p:nvSpPr>
            <p:spPr>
              <a:xfrm>
                <a:off x="3115055" y="4546092"/>
                <a:ext cx="870585" cy="0"/>
              </a:xfrm>
              <a:custGeom>
                <a:avLst/>
                <a:gdLst/>
                <a:ahLst/>
                <a:cxnLst/>
                <a:rect l="l" t="t" r="r" b="b"/>
                <a:pathLst>
                  <a:path w="870585">
                    <a:moveTo>
                      <a:pt x="0" y="0"/>
                    </a:moveTo>
                    <a:lnTo>
                      <a:pt x="326135" y="0"/>
                    </a:lnTo>
                  </a:path>
                  <a:path w="870585">
                    <a:moveTo>
                      <a:pt x="544068" y="0"/>
                    </a:moveTo>
                    <a:lnTo>
                      <a:pt x="870204" y="0"/>
                    </a:lnTo>
                  </a:path>
                </a:pathLst>
              </a:custGeom>
              <a:ln w="9144">
                <a:solidFill>
                  <a:srgbClr val="D9D9D9"/>
                </a:solidFill>
              </a:ln>
            </p:spPr>
            <p:txBody>
              <a:bodyPr wrap="square" lIns="0" tIns="0" rIns="0" bIns="0" rtlCol="0"/>
              <a:lstStyle/>
              <a:p>
                <a:endParaRPr/>
              </a:p>
            </p:txBody>
          </p:sp>
          <p:sp>
            <p:nvSpPr>
              <p:cNvPr id="12" name="object 12"/>
              <p:cNvSpPr/>
              <p:nvPr/>
            </p:nvSpPr>
            <p:spPr>
              <a:xfrm>
                <a:off x="3441192" y="4477512"/>
                <a:ext cx="218440" cy="433070"/>
              </a:xfrm>
              <a:custGeom>
                <a:avLst/>
                <a:gdLst/>
                <a:ahLst/>
                <a:cxnLst/>
                <a:rect l="l" t="t" r="r" b="b"/>
                <a:pathLst>
                  <a:path w="218439" h="433070">
                    <a:moveTo>
                      <a:pt x="217932" y="0"/>
                    </a:moveTo>
                    <a:lnTo>
                      <a:pt x="0" y="0"/>
                    </a:lnTo>
                    <a:lnTo>
                      <a:pt x="0" y="432815"/>
                    </a:lnTo>
                    <a:lnTo>
                      <a:pt x="217932" y="432815"/>
                    </a:lnTo>
                    <a:lnTo>
                      <a:pt x="217932" y="0"/>
                    </a:lnTo>
                    <a:close/>
                  </a:path>
                </a:pathLst>
              </a:custGeom>
              <a:solidFill>
                <a:srgbClr val="5B9BD4"/>
              </a:solidFill>
            </p:spPr>
            <p:txBody>
              <a:bodyPr wrap="square" lIns="0" tIns="0" rIns="0" bIns="0" rtlCol="0"/>
              <a:lstStyle/>
              <a:p>
                <a:endParaRPr/>
              </a:p>
            </p:txBody>
          </p:sp>
          <p:sp>
            <p:nvSpPr>
              <p:cNvPr id="13" name="object 13"/>
              <p:cNvSpPr/>
              <p:nvPr/>
            </p:nvSpPr>
            <p:spPr>
              <a:xfrm>
                <a:off x="4203192" y="4726686"/>
                <a:ext cx="326390" cy="5080"/>
              </a:xfrm>
              <a:custGeom>
                <a:avLst/>
                <a:gdLst/>
                <a:ahLst/>
                <a:cxnLst/>
                <a:rect l="l" t="t" r="r" b="b"/>
                <a:pathLst>
                  <a:path w="326389" h="5079">
                    <a:moveTo>
                      <a:pt x="0" y="4572"/>
                    </a:moveTo>
                    <a:lnTo>
                      <a:pt x="326135" y="4572"/>
                    </a:lnTo>
                  </a:path>
                  <a:path w="326389" h="5079">
                    <a:moveTo>
                      <a:pt x="0" y="0"/>
                    </a:moveTo>
                    <a:lnTo>
                      <a:pt x="326135" y="0"/>
                    </a:lnTo>
                  </a:path>
                </a:pathLst>
              </a:custGeom>
              <a:ln w="3175">
                <a:solidFill>
                  <a:srgbClr val="D9D9D9"/>
                </a:solidFill>
              </a:ln>
            </p:spPr>
            <p:txBody>
              <a:bodyPr wrap="square" lIns="0" tIns="0" rIns="0" bIns="0" rtlCol="0"/>
              <a:lstStyle/>
              <a:p>
                <a:endParaRPr/>
              </a:p>
            </p:txBody>
          </p:sp>
          <p:sp>
            <p:nvSpPr>
              <p:cNvPr id="14" name="object 14"/>
              <p:cNvSpPr/>
              <p:nvPr/>
            </p:nvSpPr>
            <p:spPr>
              <a:xfrm>
                <a:off x="3985259" y="4643628"/>
                <a:ext cx="218440" cy="266700"/>
              </a:xfrm>
              <a:custGeom>
                <a:avLst/>
                <a:gdLst/>
                <a:ahLst/>
                <a:cxnLst/>
                <a:rect l="l" t="t" r="r" b="b"/>
                <a:pathLst>
                  <a:path w="218439" h="266700">
                    <a:moveTo>
                      <a:pt x="217932" y="0"/>
                    </a:moveTo>
                    <a:lnTo>
                      <a:pt x="0" y="0"/>
                    </a:lnTo>
                    <a:lnTo>
                      <a:pt x="0" y="266700"/>
                    </a:lnTo>
                    <a:lnTo>
                      <a:pt x="217932" y="266700"/>
                    </a:lnTo>
                    <a:lnTo>
                      <a:pt x="217932" y="0"/>
                    </a:lnTo>
                    <a:close/>
                  </a:path>
                </a:pathLst>
              </a:custGeom>
              <a:solidFill>
                <a:srgbClr val="5B9BD4"/>
              </a:solidFill>
            </p:spPr>
            <p:txBody>
              <a:bodyPr wrap="square" lIns="0" tIns="0" rIns="0" bIns="0" rtlCol="0"/>
              <a:lstStyle/>
              <a:p>
                <a:endParaRPr/>
              </a:p>
            </p:txBody>
          </p:sp>
          <p:sp>
            <p:nvSpPr>
              <p:cNvPr id="15" name="object 15"/>
              <p:cNvSpPr/>
              <p:nvPr/>
            </p:nvSpPr>
            <p:spPr>
              <a:xfrm>
                <a:off x="4747259" y="4726686"/>
                <a:ext cx="326390" cy="5080"/>
              </a:xfrm>
              <a:custGeom>
                <a:avLst/>
                <a:gdLst/>
                <a:ahLst/>
                <a:cxnLst/>
                <a:rect l="l" t="t" r="r" b="b"/>
                <a:pathLst>
                  <a:path w="326389" h="5079">
                    <a:moveTo>
                      <a:pt x="0" y="4572"/>
                    </a:moveTo>
                    <a:lnTo>
                      <a:pt x="326136" y="4572"/>
                    </a:lnTo>
                  </a:path>
                  <a:path w="326389" h="5079">
                    <a:moveTo>
                      <a:pt x="0" y="0"/>
                    </a:moveTo>
                    <a:lnTo>
                      <a:pt x="326136" y="0"/>
                    </a:lnTo>
                  </a:path>
                </a:pathLst>
              </a:custGeom>
              <a:ln w="3175">
                <a:solidFill>
                  <a:srgbClr val="D9D9D9"/>
                </a:solidFill>
              </a:ln>
            </p:spPr>
            <p:txBody>
              <a:bodyPr wrap="square" lIns="0" tIns="0" rIns="0" bIns="0" rtlCol="0"/>
              <a:lstStyle/>
              <a:p>
                <a:endParaRPr/>
              </a:p>
            </p:txBody>
          </p:sp>
          <p:sp>
            <p:nvSpPr>
              <p:cNvPr id="16" name="object 16"/>
              <p:cNvSpPr/>
              <p:nvPr/>
            </p:nvSpPr>
            <p:spPr>
              <a:xfrm>
                <a:off x="4203192" y="4546092"/>
                <a:ext cx="870585" cy="0"/>
              </a:xfrm>
              <a:custGeom>
                <a:avLst/>
                <a:gdLst/>
                <a:ahLst/>
                <a:cxnLst/>
                <a:rect l="l" t="t" r="r" b="b"/>
                <a:pathLst>
                  <a:path w="870585">
                    <a:moveTo>
                      <a:pt x="0" y="0"/>
                    </a:moveTo>
                    <a:lnTo>
                      <a:pt x="326135" y="0"/>
                    </a:lnTo>
                  </a:path>
                  <a:path w="870585">
                    <a:moveTo>
                      <a:pt x="544067" y="0"/>
                    </a:moveTo>
                    <a:lnTo>
                      <a:pt x="870203" y="0"/>
                    </a:lnTo>
                  </a:path>
                </a:pathLst>
              </a:custGeom>
              <a:ln w="9144">
                <a:solidFill>
                  <a:srgbClr val="D9D9D9"/>
                </a:solidFill>
              </a:ln>
            </p:spPr>
            <p:txBody>
              <a:bodyPr wrap="square" lIns="0" tIns="0" rIns="0" bIns="0" rtlCol="0"/>
              <a:lstStyle/>
              <a:p>
                <a:endParaRPr/>
              </a:p>
            </p:txBody>
          </p:sp>
          <p:sp>
            <p:nvSpPr>
              <p:cNvPr id="17" name="object 17"/>
              <p:cNvSpPr/>
              <p:nvPr/>
            </p:nvSpPr>
            <p:spPr>
              <a:xfrm>
                <a:off x="4529327" y="4495800"/>
                <a:ext cx="218440" cy="414655"/>
              </a:xfrm>
              <a:custGeom>
                <a:avLst/>
                <a:gdLst/>
                <a:ahLst/>
                <a:cxnLst/>
                <a:rect l="l" t="t" r="r" b="b"/>
                <a:pathLst>
                  <a:path w="218439" h="414654">
                    <a:moveTo>
                      <a:pt x="217932" y="0"/>
                    </a:moveTo>
                    <a:lnTo>
                      <a:pt x="0" y="0"/>
                    </a:lnTo>
                    <a:lnTo>
                      <a:pt x="0" y="414527"/>
                    </a:lnTo>
                    <a:lnTo>
                      <a:pt x="217932" y="414527"/>
                    </a:lnTo>
                    <a:lnTo>
                      <a:pt x="217932" y="0"/>
                    </a:lnTo>
                    <a:close/>
                  </a:path>
                </a:pathLst>
              </a:custGeom>
              <a:solidFill>
                <a:srgbClr val="5B9BD4"/>
              </a:solidFill>
            </p:spPr>
            <p:txBody>
              <a:bodyPr wrap="square" lIns="0" tIns="0" rIns="0" bIns="0" rtlCol="0"/>
              <a:lstStyle/>
              <a:p>
                <a:endParaRPr/>
              </a:p>
            </p:txBody>
          </p:sp>
          <p:sp>
            <p:nvSpPr>
              <p:cNvPr id="18" name="object 18"/>
              <p:cNvSpPr/>
              <p:nvPr/>
            </p:nvSpPr>
            <p:spPr>
              <a:xfrm>
                <a:off x="5291327" y="4726686"/>
                <a:ext cx="326390" cy="5080"/>
              </a:xfrm>
              <a:custGeom>
                <a:avLst/>
                <a:gdLst/>
                <a:ahLst/>
                <a:cxnLst/>
                <a:rect l="l" t="t" r="r" b="b"/>
                <a:pathLst>
                  <a:path w="326389" h="5079">
                    <a:moveTo>
                      <a:pt x="0" y="4572"/>
                    </a:moveTo>
                    <a:lnTo>
                      <a:pt x="326135" y="4572"/>
                    </a:lnTo>
                  </a:path>
                  <a:path w="326389" h="5079">
                    <a:moveTo>
                      <a:pt x="0" y="0"/>
                    </a:moveTo>
                    <a:lnTo>
                      <a:pt x="326135" y="0"/>
                    </a:lnTo>
                  </a:path>
                </a:pathLst>
              </a:custGeom>
              <a:ln w="3175">
                <a:solidFill>
                  <a:srgbClr val="D9D9D9"/>
                </a:solidFill>
              </a:ln>
            </p:spPr>
            <p:txBody>
              <a:bodyPr wrap="square" lIns="0" tIns="0" rIns="0" bIns="0" rtlCol="0"/>
              <a:lstStyle/>
              <a:p>
                <a:endParaRPr/>
              </a:p>
            </p:txBody>
          </p:sp>
          <p:sp>
            <p:nvSpPr>
              <p:cNvPr id="19" name="object 19"/>
              <p:cNvSpPr/>
              <p:nvPr/>
            </p:nvSpPr>
            <p:spPr>
              <a:xfrm>
                <a:off x="5073395" y="4597908"/>
                <a:ext cx="218440" cy="312420"/>
              </a:xfrm>
              <a:custGeom>
                <a:avLst/>
                <a:gdLst/>
                <a:ahLst/>
                <a:cxnLst/>
                <a:rect l="l" t="t" r="r" b="b"/>
                <a:pathLst>
                  <a:path w="218439" h="312420">
                    <a:moveTo>
                      <a:pt x="217932" y="0"/>
                    </a:moveTo>
                    <a:lnTo>
                      <a:pt x="0" y="0"/>
                    </a:lnTo>
                    <a:lnTo>
                      <a:pt x="0" y="312420"/>
                    </a:lnTo>
                    <a:lnTo>
                      <a:pt x="217932" y="312420"/>
                    </a:lnTo>
                    <a:lnTo>
                      <a:pt x="217932" y="0"/>
                    </a:lnTo>
                    <a:close/>
                  </a:path>
                </a:pathLst>
              </a:custGeom>
              <a:solidFill>
                <a:srgbClr val="5B9BD4"/>
              </a:solidFill>
            </p:spPr>
            <p:txBody>
              <a:bodyPr wrap="square" lIns="0" tIns="0" rIns="0" bIns="0" rtlCol="0"/>
              <a:lstStyle/>
              <a:p>
                <a:endParaRPr/>
              </a:p>
            </p:txBody>
          </p:sp>
          <p:sp>
            <p:nvSpPr>
              <p:cNvPr id="20" name="object 20"/>
              <p:cNvSpPr/>
              <p:nvPr/>
            </p:nvSpPr>
            <p:spPr>
              <a:xfrm>
                <a:off x="5835395" y="4726686"/>
                <a:ext cx="326390" cy="5080"/>
              </a:xfrm>
              <a:custGeom>
                <a:avLst/>
                <a:gdLst/>
                <a:ahLst/>
                <a:cxnLst/>
                <a:rect l="l" t="t" r="r" b="b"/>
                <a:pathLst>
                  <a:path w="326389" h="5079">
                    <a:moveTo>
                      <a:pt x="0" y="4572"/>
                    </a:moveTo>
                    <a:lnTo>
                      <a:pt x="326136" y="4572"/>
                    </a:lnTo>
                  </a:path>
                  <a:path w="326389" h="5079">
                    <a:moveTo>
                      <a:pt x="0" y="0"/>
                    </a:moveTo>
                    <a:lnTo>
                      <a:pt x="326136" y="0"/>
                    </a:lnTo>
                  </a:path>
                </a:pathLst>
              </a:custGeom>
              <a:ln w="3175">
                <a:solidFill>
                  <a:srgbClr val="D9D9D9"/>
                </a:solidFill>
              </a:ln>
            </p:spPr>
            <p:txBody>
              <a:bodyPr wrap="square" lIns="0" tIns="0" rIns="0" bIns="0" rtlCol="0"/>
              <a:lstStyle/>
              <a:p>
                <a:endParaRPr/>
              </a:p>
            </p:txBody>
          </p:sp>
          <p:sp>
            <p:nvSpPr>
              <p:cNvPr id="21" name="object 21"/>
              <p:cNvSpPr/>
              <p:nvPr/>
            </p:nvSpPr>
            <p:spPr>
              <a:xfrm>
                <a:off x="5617463" y="4701540"/>
                <a:ext cx="218440" cy="208915"/>
              </a:xfrm>
              <a:custGeom>
                <a:avLst/>
                <a:gdLst/>
                <a:ahLst/>
                <a:cxnLst/>
                <a:rect l="l" t="t" r="r" b="b"/>
                <a:pathLst>
                  <a:path w="218439" h="208914">
                    <a:moveTo>
                      <a:pt x="217932" y="0"/>
                    </a:moveTo>
                    <a:lnTo>
                      <a:pt x="0" y="0"/>
                    </a:lnTo>
                    <a:lnTo>
                      <a:pt x="0" y="208787"/>
                    </a:lnTo>
                    <a:lnTo>
                      <a:pt x="217932" y="208787"/>
                    </a:lnTo>
                    <a:lnTo>
                      <a:pt x="217932" y="0"/>
                    </a:lnTo>
                    <a:close/>
                  </a:path>
                </a:pathLst>
              </a:custGeom>
              <a:solidFill>
                <a:srgbClr val="5B9BD4"/>
              </a:solidFill>
            </p:spPr>
            <p:txBody>
              <a:bodyPr wrap="square" lIns="0" tIns="0" rIns="0" bIns="0" rtlCol="0"/>
              <a:lstStyle/>
              <a:p>
                <a:endParaRPr/>
              </a:p>
            </p:txBody>
          </p:sp>
          <p:sp>
            <p:nvSpPr>
              <p:cNvPr id="22" name="object 22"/>
              <p:cNvSpPr/>
              <p:nvPr/>
            </p:nvSpPr>
            <p:spPr>
              <a:xfrm>
                <a:off x="6379463" y="4726686"/>
                <a:ext cx="326390" cy="5080"/>
              </a:xfrm>
              <a:custGeom>
                <a:avLst/>
                <a:gdLst/>
                <a:ahLst/>
                <a:cxnLst/>
                <a:rect l="l" t="t" r="r" b="b"/>
                <a:pathLst>
                  <a:path w="326390" h="5079">
                    <a:moveTo>
                      <a:pt x="0" y="4572"/>
                    </a:moveTo>
                    <a:lnTo>
                      <a:pt x="326135" y="4572"/>
                    </a:lnTo>
                  </a:path>
                  <a:path w="326390" h="5079">
                    <a:moveTo>
                      <a:pt x="0" y="0"/>
                    </a:moveTo>
                    <a:lnTo>
                      <a:pt x="326135" y="0"/>
                    </a:lnTo>
                  </a:path>
                </a:pathLst>
              </a:custGeom>
              <a:ln w="3175">
                <a:solidFill>
                  <a:srgbClr val="D9D9D9"/>
                </a:solidFill>
              </a:ln>
            </p:spPr>
            <p:txBody>
              <a:bodyPr wrap="square" lIns="0" tIns="0" rIns="0" bIns="0" rtlCol="0"/>
              <a:lstStyle/>
              <a:p>
                <a:endParaRPr/>
              </a:p>
            </p:txBody>
          </p:sp>
          <p:sp>
            <p:nvSpPr>
              <p:cNvPr id="23" name="object 23"/>
              <p:cNvSpPr/>
              <p:nvPr/>
            </p:nvSpPr>
            <p:spPr>
              <a:xfrm>
                <a:off x="6161532" y="4698492"/>
                <a:ext cx="2395855" cy="212090"/>
              </a:xfrm>
              <a:custGeom>
                <a:avLst/>
                <a:gdLst/>
                <a:ahLst/>
                <a:cxnLst/>
                <a:rect l="l" t="t" r="r" b="b"/>
                <a:pathLst>
                  <a:path w="2395854" h="212089">
                    <a:moveTo>
                      <a:pt x="217932" y="0"/>
                    </a:moveTo>
                    <a:lnTo>
                      <a:pt x="0" y="0"/>
                    </a:lnTo>
                    <a:lnTo>
                      <a:pt x="0" y="211848"/>
                    </a:lnTo>
                    <a:lnTo>
                      <a:pt x="217932" y="211848"/>
                    </a:lnTo>
                    <a:lnTo>
                      <a:pt x="217932" y="0"/>
                    </a:lnTo>
                    <a:close/>
                  </a:path>
                  <a:path w="2395854" h="212089">
                    <a:moveTo>
                      <a:pt x="762000" y="135636"/>
                    </a:moveTo>
                    <a:lnTo>
                      <a:pt x="544068" y="135636"/>
                    </a:lnTo>
                    <a:lnTo>
                      <a:pt x="544068" y="211836"/>
                    </a:lnTo>
                    <a:lnTo>
                      <a:pt x="762000" y="211836"/>
                    </a:lnTo>
                    <a:lnTo>
                      <a:pt x="762000" y="135636"/>
                    </a:lnTo>
                    <a:close/>
                  </a:path>
                  <a:path w="2395854" h="212089">
                    <a:moveTo>
                      <a:pt x="1306068" y="103632"/>
                    </a:moveTo>
                    <a:lnTo>
                      <a:pt x="1089660" y="103632"/>
                    </a:lnTo>
                    <a:lnTo>
                      <a:pt x="1089660" y="211848"/>
                    </a:lnTo>
                    <a:lnTo>
                      <a:pt x="1306068" y="211848"/>
                    </a:lnTo>
                    <a:lnTo>
                      <a:pt x="1306068" y="103632"/>
                    </a:lnTo>
                    <a:close/>
                  </a:path>
                  <a:path w="2395854" h="212089">
                    <a:moveTo>
                      <a:pt x="1850123" y="164592"/>
                    </a:moveTo>
                    <a:lnTo>
                      <a:pt x="1633728" y="164592"/>
                    </a:lnTo>
                    <a:lnTo>
                      <a:pt x="1633728" y="211836"/>
                    </a:lnTo>
                    <a:lnTo>
                      <a:pt x="1850123" y="211836"/>
                    </a:lnTo>
                    <a:lnTo>
                      <a:pt x="1850123" y="164592"/>
                    </a:lnTo>
                    <a:close/>
                  </a:path>
                  <a:path w="2395854" h="212089">
                    <a:moveTo>
                      <a:pt x="2395728" y="124968"/>
                    </a:moveTo>
                    <a:lnTo>
                      <a:pt x="2177796" y="124968"/>
                    </a:lnTo>
                    <a:lnTo>
                      <a:pt x="2177796" y="211848"/>
                    </a:lnTo>
                    <a:lnTo>
                      <a:pt x="2395728" y="211848"/>
                    </a:lnTo>
                    <a:lnTo>
                      <a:pt x="2395728" y="124968"/>
                    </a:lnTo>
                    <a:close/>
                  </a:path>
                </a:pathLst>
              </a:custGeom>
              <a:solidFill>
                <a:srgbClr val="5B9BD4"/>
              </a:solidFill>
            </p:spPr>
            <p:txBody>
              <a:bodyPr wrap="square" lIns="0" tIns="0" rIns="0" bIns="0" rtlCol="0"/>
              <a:lstStyle/>
              <a:p>
                <a:endParaRPr/>
              </a:p>
            </p:txBody>
          </p:sp>
          <p:sp>
            <p:nvSpPr>
              <p:cNvPr id="24" name="object 24"/>
              <p:cNvSpPr/>
              <p:nvPr/>
            </p:nvSpPr>
            <p:spPr>
              <a:xfrm>
                <a:off x="556259" y="4726686"/>
                <a:ext cx="707390" cy="5080"/>
              </a:xfrm>
              <a:custGeom>
                <a:avLst/>
                <a:gdLst/>
                <a:ahLst/>
                <a:cxnLst/>
                <a:rect l="l" t="t" r="r" b="b"/>
                <a:pathLst>
                  <a:path w="707390" h="5079">
                    <a:moveTo>
                      <a:pt x="0" y="4572"/>
                    </a:moveTo>
                    <a:lnTo>
                      <a:pt x="163068" y="4572"/>
                    </a:lnTo>
                  </a:path>
                  <a:path w="707390" h="5079">
                    <a:moveTo>
                      <a:pt x="0" y="0"/>
                    </a:moveTo>
                    <a:lnTo>
                      <a:pt x="163068" y="0"/>
                    </a:lnTo>
                  </a:path>
                  <a:path w="707390" h="5079">
                    <a:moveTo>
                      <a:pt x="381000" y="4572"/>
                    </a:moveTo>
                    <a:lnTo>
                      <a:pt x="707136" y="4572"/>
                    </a:lnTo>
                  </a:path>
                  <a:path w="707390" h="5079">
                    <a:moveTo>
                      <a:pt x="381000" y="0"/>
                    </a:moveTo>
                    <a:lnTo>
                      <a:pt x="707136" y="0"/>
                    </a:lnTo>
                  </a:path>
                </a:pathLst>
              </a:custGeom>
              <a:ln w="3175">
                <a:solidFill>
                  <a:srgbClr val="D9D9D9"/>
                </a:solidFill>
              </a:ln>
            </p:spPr>
            <p:txBody>
              <a:bodyPr wrap="square" lIns="0" tIns="0" rIns="0" bIns="0" rtlCol="0"/>
              <a:lstStyle/>
              <a:p>
                <a:endParaRPr/>
              </a:p>
            </p:txBody>
          </p:sp>
          <p:sp>
            <p:nvSpPr>
              <p:cNvPr id="25" name="object 25"/>
              <p:cNvSpPr/>
              <p:nvPr/>
            </p:nvSpPr>
            <p:spPr>
              <a:xfrm>
                <a:off x="719328" y="4610100"/>
                <a:ext cx="1851660" cy="253365"/>
              </a:xfrm>
              <a:custGeom>
                <a:avLst/>
                <a:gdLst/>
                <a:ahLst/>
                <a:cxnLst/>
                <a:rect l="l" t="t" r="r" b="b"/>
                <a:pathLst>
                  <a:path w="1851660" h="253364">
                    <a:moveTo>
                      <a:pt x="217932" y="143256"/>
                    </a:moveTo>
                    <a:lnTo>
                      <a:pt x="0" y="143256"/>
                    </a:lnTo>
                    <a:lnTo>
                      <a:pt x="0" y="227076"/>
                    </a:lnTo>
                    <a:lnTo>
                      <a:pt x="217932" y="227076"/>
                    </a:lnTo>
                    <a:lnTo>
                      <a:pt x="217932" y="143256"/>
                    </a:lnTo>
                    <a:close/>
                  </a:path>
                  <a:path w="1851660" h="253364">
                    <a:moveTo>
                      <a:pt x="762000" y="208788"/>
                    </a:moveTo>
                    <a:lnTo>
                      <a:pt x="544068" y="208788"/>
                    </a:lnTo>
                    <a:lnTo>
                      <a:pt x="544068" y="252984"/>
                    </a:lnTo>
                    <a:lnTo>
                      <a:pt x="762000" y="252984"/>
                    </a:lnTo>
                    <a:lnTo>
                      <a:pt x="762000" y="208788"/>
                    </a:lnTo>
                    <a:close/>
                  </a:path>
                  <a:path w="1851660" h="253364">
                    <a:moveTo>
                      <a:pt x="1306068" y="10668"/>
                    </a:moveTo>
                    <a:lnTo>
                      <a:pt x="1089660" y="10668"/>
                    </a:lnTo>
                    <a:lnTo>
                      <a:pt x="1089660" y="146304"/>
                    </a:lnTo>
                    <a:lnTo>
                      <a:pt x="1306068" y="146304"/>
                    </a:lnTo>
                    <a:lnTo>
                      <a:pt x="1306068" y="10668"/>
                    </a:lnTo>
                    <a:close/>
                  </a:path>
                  <a:path w="1851660" h="253364">
                    <a:moveTo>
                      <a:pt x="1851660" y="0"/>
                    </a:moveTo>
                    <a:lnTo>
                      <a:pt x="1633728" y="0"/>
                    </a:lnTo>
                    <a:lnTo>
                      <a:pt x="1633728" y="120396"/>
                    </a:lnTo>
                    <a:lnTo>
                      <a:pt x="1851660" y="120396"/>
                    </a:lnTo>
                    <a:lnTo>
                      <a:pt x="1851660" y="0"/>
                    </a:lnTo>
                    <a:close/>
                  </a:path>
                </a:pathLst>
              </a:custGeom>
              <a:solidFill>
                <a:srgbClr val="EC7C30"/>
              </a:solidFill>
            </p:spPr>
            <p:txBody>
              <a:bodyPr wrap="square" lIns="0" tIns="0" rIns="0" bIns="0" rtlCol="0"/>
              <a:lstStyle/>
              <a:p>
                <a:endParaRPr/>
              </a:p>
            </p:txBody>
          </p:sp>
          <p:sp>
            <p:nvSpPr>
              <p:cNvPr id="26" name="object 26"/>
              <p:cNvSpPr/>
              <p:nvPr/>
            </p:nvSpPr>
            <p:spPr>
              <a:xfrm>
                <a:off x="2570987" y="4546092"/>
                <a:ext cx="326390" cy="0"/>
              </a:xfrm>
              <a:custGeom>
                <a:avLst/>
                <a:gdLst/>
                <a:ahLst/>
                <a:cxnLst/>
                <a:rect l="l" t="t" r="r" b="b"/>
                <a:pathLst>
                  <a:path w="326389">
                    <a:moveTo>
                      <a:pt x="0" y="0"/>
                    </a:moveTo>
                    <a:lnTo>
                      <a:pt x="326136" y="0"/>
                    </a:lnTo>
                  </a:path>
                </a:pathLst>
              </a:custGeom>
              <a:ln w="9144">
                <a:solidFill>
                  <a:srgbClr val="D9D9D9"/>
                </a:solidFill>
              </a:ln>
            </p:spPr>
            <p:txBody>
              <a:bodyPr wrap="square" lIns="0" tIns="0" rIns="0" bIns="0" rtlCol="0"/>
              <a:lstStyle/>
              <a:p>
                <a:endParaRPr/>
              </a:p>
            </p:txBody>
          </p:sp>
          <p:sp>
            <p:nvSpPr>
              <p:cNvPr id="27" name="object 27"/>
              <p:cNvSpPr/>
              <p:nvPr/>
            </p:nvSpPr>
            <p:spPr>
              <a:xfrm>
                <a:off x="2897124" y="4480560"/>
                <a:ext cx="218440" cy="170815"/>
              </a:xfrm>
              <a:custGeom>
                <a:avLst/>
                <a:gdLst/>
                <a:ahLst/>
                <a:cxnLst/>
                <a:rect l="l" t="t" r="r" b="b"/>
                <a:pathLst>
                  <a:path w="218439" h="170814">
                    <a:moveTo>
                      <a:pt x="217931" y="0"/>
                    </a:moveTo>
                    <a:lnTo>
                      <a:pt x="0" y="0"/>
                    </a:lnTo>
                    <a:lnTo>
                      <a:pt x="0" y="170687"/>
                    </a:lnTo>
                    <a:lnTo>
                      <a:pt x="217931" y="170687"/>
                    </a:lnTo>
                    <a:lnTo>
                      <a:pt x="217931" y="0"/>
                    </a:lnTo>
                    <a:close/>
                  </a:path>
                </a:pathLst>
              </a:custGeom>
              <a:solidFill>
                <a:srgbClr val="EC7C30"/>
              </a:solidFill>
            </p:spPr>
            <p:txBody>
              <a:bodyPr wrap="square" lIns="0" tIns="0" rIns="0" bIns="0" rtlCol="0"/>
              <a:lstStyle/>
              <a:p>
                <a:endParaRPr/>
              </a:p>
            </p:txBody>
          </p:sp>
          <p:sp>
            <p:nvSpPr>
              <p:cNvPr id="28" name="object 28"/>
              <p:cNvSpPr/>
              <p:nvPr/>
            </p:nvSpPr>
            <p:spPr>
              <a:xfrm>
                <a:off x="2570987" y="4363212"/>
                <a:ext cx="2502535" cy="0"/>
              </a:xfrm>
              <a:custGeom>
                <a:avLst/>
                <a:gdLst/>
                <a:ahLst/>
                <a:cxnLst/>
                <a:rect l="l" t="t" r="r" b="b"/>
                <a:pathLst>
                  <a:path w="2502535">
                    <a:moveTo>
                      <a:pt x="0" y="0"/>
                    </a:moveTo>
                    <a:lnTo>
                      <a:pt x="870203" y="0"/>
                    </a:lnTo>
                  </a:path>
                  <a:path w="2502535">
                    <a:moveTo>
                      <a:pt x="1088136" y="0"/>
                    </a:moveTo>
                    <a:lnTo>
                      <a:pt x="2502408" y="0"/>
                    </a:lnTo>
                  </a:path>
                </a:pathLst>
              </a:custGeom>
              <a:ln w="9144">
                <a:solidFill>
                  <a:srgbClr val="D9D9D9"/>
                </a:solidFill>
              </a:ln>
            </p:spPr>
            <p:txBody>
              <a:bodyPr wrap="square" lIns="0" tIns="0" rIns="0" bIns="0" rtlCol="0"/>
              <a:lstStyle/>
              <a:p>
                <a:endParaRPr/>
              </a:p>
            </p:txBody>
          </p:sp>
          <p:sp>
            <p:nvSpPr>
              <p:cNvPr id="29" name="object 29"/>
              <p:cNvSpPr/>
              <p:nvPr/>
            </p:nvSpPr>
            <p:spPr>
              <a:xfrm>
                <a:off x="3441192" y="4247388"/>
                <a:ext cx="1306195" cy="396875"/>
              </a:xfrm>
              <a:custGeom>
                <a:avLst/>
                <a:gdLst/>
                <a:ahLst/>
                <a:cxnLst/>
                <a:rect l="l" t="t" r="r" b="b"/>
                <a:pathLst>
                  <a:path w="1306195" h="396875">
                    <a:moveTo>
                      <a:pt x="217932" y="0"/>
                    </a:moveTo>
                    <a:lnTo>
                      <a:pt x="0" y="0"/>
                    </a:lnTo>
                    <a:lnTo>
                      <a:pt x="0" y="230124"/>
                    </a:lnTo>
                    <a:lnTo>
                      <a:pt x="217932" y="230124"/>
                    </a:lnTo>
                    <a:lnTo>
                      <a:pt x="217932" y="0"/>
                    </a:lnTo>
                    <a:close/>
                  </a:path>
                  <a:path w="1306195" h="396875">
                    <a:moveTo>
                      <a:pt x="762000" y="280416"/>
                    </a:moveTo>
                    <a:lnTo>
                      <a:pt x="544068" y="280416"/>
                    </a:lnTo>
                    <a:lnTo>
                      <a:pt x="544068" y="396252"/>
                    </a:lnTo>
                    <a:lnTo>
                      <a:pt x="762000" y="396252"/>
                    </a:lnTo>
                    <a:lnTo>
                      <a:pt x="762000" y="280416"/>
                    </a:lnTo>
                    <a:close/>
                  </a:path>
                  <a:path w="1306195" h="396875">
                    <a:moveTo>
                      <a:pt x="1306068" y="158496"/>
                    </a:moveTo>
                    <a:lnTo>
                      <a:pt x="1088136" y="158496"/>
                    </a:lnTo>
                    <a:lnTo>
                      <a:pt x="1088136" y="248412"/>
                    </a:lnTo>
                    <a:lnTo>
                      <a:pt x="1306068" y="248412"/>
                    </a:lnTo>
                    <a:lnTo>
                      <a:pt x="1306068" y="158496"/>
                    </a:lnTo>
                    <a:close/>
                  </a:path>
                </a:pathLst>
              </a:custGeom>
              <a:solidFill>
                <a:srgbClr val="EC7C30"/>
              </a:solidFill>
            </p:spPr>
            <p:txBody>
              <a:bodyPr wrap="square" lIns="0" tIns="0" rIns="0" bIns="0" rtlCol="0"/>
              <a:lstStyle/>
              <a:p>
                <a:endParaRPr/>
              </a:p>
            </p:txBody>
          </p:sp>
          <p:sp>
            <p:nvSpPr>
              <p:cNvPr id="30" name="object 30"/>
              <p:cNvSpPr/>
              <p:nvPr/>
            </p:nvSpPr>
            <p:spPr>
              <a:xfrm>
                <a:off x="3659124" y="4181856"/>
                <a:ext cx="3592195" cy="364490"/>
              </a:xfrm>
              <a:custGeom>
                <a:avLst/>
                <a:gdLst/>
                <a:ahLst/>
                <a:cxnLst/>
                <a:rect l="l" t="t" r="r" b="b"/>
                <a:pathLst>
                  <a:path w="3592195" h="364489">
                    <a:moveTo>
                      <a:pt x="1632204" y="364236"/>
                    </a:moveTo>
                    <a:lnTo>
                      <a:pt x="1958339" y="364236"/>
                    </a:lnTo>
                  </a:path>
                  <a:path w="3592195" h="364489">
                    <a:moveTo>
                      <a:pt x="1632204" y="181356"/>
                    </a:moveTo>
                    <a:lnTo>
                      <a:pt x="2502408" y="181356"/>
                    </a:lnTo>
                  </a:path>
                  <a:path w="3592195" h="364489">
                    <a:moveTo>
                      <a:pt x="0" y="0"/>
                    </a:moveTo>
                    <a:lnTo>
                      <a:pt x="1414272" y="0"/>
                    </a:lnTo>
                  </a:path>
                  <a:path w="3592195" h="364489">
                    <a:moveTo>
                      <a:pt x="1632204" y="0"/>
                    </a:moveTo>
                    <a:lnTo>
                      <a:pt x="3592068" y="0"/>
                    </a:lnTo>
                  </a:path>
                </a:pathLst>
              </a:custGeom>
              <a:ln w="9144">
                <a:solidFill>
                  <a:srgbClr val="D9D9D9"/>
                </a:solidFill>
              </a:ln>
            </p:spPr>
            <p:txBody>
              <a:bodyPr wrap="square" lIns="0" tIns="0" rIns="0" bIns="0" rtlCol="0"/>
              <a:lstStyle/>
              <a:p>
                <a:endParaRPr/>
              </a:p>
            </p:txBody>
          </p:sp>
          <p:sp>
            <p:nvSpPr>
              <p:cNvPr id="31" name="object 31"/>
              <p:cNvSpPr/>
              <p:nvPr/>
            </p:nvSpPr>
            <p:spPr>
              <a:xfrm>
                <a:off x="5073395" y="4108704"/>
                <a:ext cx="218440" cy="489584"/>
              </a:xfrm>
              <a:custGeom>
                <a:avLst/>
                <a:gdLst/>
                <a:ahLst/>
                <a:cxnLst/>
                <a:rect l="l" t="t" r="r" b="b"/>
                <a:pathLst>
                  <a:path w="218439" h="489585">
                    <a:moveTo>
                      <a:pt x="217932" y="0"/>
                    </a:moveTo>
                    <a:lnTo>
                      <a:pt x="0" y="0"/>
                    </a:lnTo>
                    <a:lnTo>
                      <a:pt x="0" y="489204"/>
                    </a:lnTo>
                    <a:lnTo>
                      <a:pt x="217932" y="489204"/>
                    </a:lnTo>
                    <a:lnTo>
                      <a:pt x="217932" y="0"/>
                    </a:lnTo>
                    <a:close/>
                  </a:path>
                </a:pathLst>
              </a:custGeom>
              <a:solidFill>
                <a:srgbClr val="EC7C30"/>
              </a:solidFill>
            </p:spPr>
            <p:txBody>
              <a:bodyPr wrap="square" lIns="0" tIns="0" rIns="0" bIns="0" rtlCol="0"/>
              <a:lstStyle/>
              <a:p>
                <a:endParaRPr/>
              </a:p>
            </p:txBody>
          </p:sp>
          <p:sp>
            <p:nvSpPr>
              <p:cNvPr id="32" name="object 32"/>
              <p:cNvSpPr/>
              <p:nvPr/>
            </p:nvSpPr>
            <p:spPr>
              <a:xfrm>
                <a:off x="5835395" y="4546092"/>
                <a:ext cx="326390" cy="0"/>
              </a:xfrm>
              <a:custGeom>
                <a:avLst/>
                <a:gdLst/>
                <a:ahLst/>
                <a:cxnLst/>
                <a:rect l="l" t="t" r="r" b="b"/>
                <a:pathLst>
                  <a:path w="326389">
                    <a:moveTo>
                      <a:pt x="0" y="0"/>
                    </a:moveTo>
                    <a:lnTo>
                      <a:pt x="326136" y="0"/>
                    </a:lnTo>
                  </a:path>
                </a:pathLst>
              </a:custGeom>
              <a:ln w="9144">
                <a:solidFill>
                  <a:srgbClr val="D9D9D9"/>
                </a:solidFill>
              </a:ln>
            </p:spPr>
            <p:txBody>
              <a:bodyPr wrap="square" lIns="0" tIns="0" rIns="0" bIns="0" rtlCol="0"/>
              <a:lstStyle/>
              <a:p>
                <a:endParaRPr/>
              </a:p>
            </p:txBody>
          </p:sp>
          <p:sp>
            <p:nvSpPr>
              <p:cNvPr id="33" name="object 33"/>
              <p:cNvSpPr/>
              <p:nvPr/>
            </p:nvSpPr>
            <p:spPr>
              <a:xfrm>
                <a:off x="5617463" y="4594860"/>
                <a:ext cx="218440" cy="106680"/>
              </a:xfrm>
              <a:custGeom>
                <a:avLst/>
                <a:gdLst/>
                <a:ahLst/>
                <a:cxnLst/>
                <a:rect l="l" t="t" r="r" b="b"/>
                <a:pathLst>
                  <a:path w="218439" h="106679">
                    <a:moveTo>
                      <a:pt x="217932" y="0"/>
                    </a:moveTo>
                    <a:lnTo>
                      <a:pt x="0" y="0"/>
                    </a:lnTo>
                    <a:lnTo>
                      <a:pt x="0" y="106680"/>
                    </a:lnTo>
                    <a:lnTo>
                      <a:pt x="217932" y="106680"/>
                    </a:lnTo>
                    <a:lnTo>
                      <a:pt x="217932" y="0"/>
                    </a:lnTo>
                    <a:close/>
                  </a:path>
                </a:pathLst>
              </a:custGeom>
              <a:solidFill>
                <a:srgbClr val="EC7C30"/>
              </a:solidFill>
            </p:spPr>
            <p:txBody>
              <a:bodyPr wrap="square" lIns="0" tIns="0" rIns="0" bIns="0" rtlCol="0"/>
              <a:lstStyle/>
              <a:p>
                <a:endParaRPr/>
              </a:p>
            </p:txBody>
          </p:sp>
          <p:sp>
            <p:nvSpPr>
              <p:cNvPr id="34" name="object 34"/>
              <p:cNvSpPr/>
              <p:nvPr/>
            </p:nvSpPr>
            <p:spPr>
              <a:xfrm>
                <a:off x="6379463" y="4546092"/>
                <a:ext cx="326390" cy="0"/>
              </a:xfrm>
              <a:custGeom>
                <a:avLst/>
                <a:gdLst/>
                <a:ahLst/>
                <a:cxnLst/>
                <a:rect l="l" t="t" r="r" b="b"/>
                <a:pathLst>
                  <a:path w="326390">
                    <a:moveTo>
                      <a:pt x="0" y="0"/>
                    </a:moveTo>
                    <a:lnTo>
                      <a:pt x="326135" y="0"/>
                    </a:lnTo>
                  </a:path>
                </a:pathLst>
              </a:custGeom>
              <a:ln w="9144">
                <a:solidFill>
                  <a:srgbClr val="D9D9D9"/>
                </a:solidFill>
              </a:ln>
            </p:spPr>
            <p:txBody>
              <a:bodyPr wrap="square" lIns="0" tIns="0" rIns="0" bIns="0" rtlCol="0"/>
              <a:lstStyle/>
              <a:p>
                <a:endParaRPr/>
              </a:p>
            </p:txBody>
          </p:sp>
          <p:sp>
            <p:nvSpPr>
              <p:cNvPr id="35" name="object 35"/>
              <p:cNvSpPr/>
              <p:nvPr/>
            </p:nvSpPr>
            <p:spPr>
              <a:xfrm>
                <a:off x="6161531" y="4512564"/>
                <a:ext cx="218440" cy="186055"/>
              </a:xfrm>
              <a:custGeom>
                <a:avLst/>
                <a:gdLst/>
                <a:ahLst/>
                <a:cxnLst/>
                <a:rect l="l" t="t" r="r" b="b"/>
                <a:pathLst>
                  <a:path w="218439" h="186054">
                    <a:moveTo>
                      <a:pt x="217932" y="0"/>
                    </a:moveTo>
                    <a:lnTo>
                      <a:pt x="0" y="0"/>
                    </a:lnTo>
                    <a:lnTo>
                      <a:pt x="0" y="185927"/>
                    </a:lnTo>
                    <a:lnTo>
                      <a:pt x="217932" y="185927"/>
                    </a:lnTo>
                    <a:lnTo>
                      <a:pt x="217932" y="0"/>
                    </a:lnTo>
                    <a:close/>
                  </a:path>
                </a:pathLst>
              </a:custGeom>
              <a:solidFill>
                <a:srgbClr val="EC7C30"/>
              </a:solidFill>
            </p:spPr>
            <p:txBody>
              <a:bodyPr wrap="square" lIns="0" tIns="0" rIns="0" bIns="0" rtlCol="0"/>
              <a:lstStyle/>
              <a:p>
                <a:endParaRPr/>
              </a:p>
            </p:txBody>
          </p:sp>
          <p:sp>
            <p:nvSpPr>
              <p:cNvPr id="36" name="object 36"/>
              <p:cNvSpPr/>
              <p:nvPr/>
            </p:nvSpPr>
            <p:spPr>
              <a:xfrm>
                <a:off x="6923531" y="4726686"/>
                <a:ext cx="327660" cy="5080"/>
              </a:xfrm>
              <a:custGeom>
                <a:avLst/>
                <a:gdLst/>
                <a:ahLst/>
                <a:cxnLst/>
                <a:rect l="l" t="t" r="r" b="b"/>
                <a:pathLst>
                  <a:path w="327659" h="5079">
                    <a:moveTo>
                      <a:pt x="0" y="4572"/>
                    </a:moveTo>
                    <a:lnTo>
                      <a:pt x="327660" y="4572"/>
                    </a:lnTo>
                  </a:path>
                  <a:path w="327659" h="5079">
                    <a:moveTo>
                      <a:pt x="0" y="0"/>
                    </a:moveTo>
                    <a:lnTo>
                      <a:pt x="327660" y="0"/>
                    </a:lnTo>
                  </a:path>
                </a:pathLst>
              </a:custGeom>
              <a:ln w="3175">
                <a:solidFill>
                  <a:srgbClr val="D9D9D9"/>
                </a:solidFill>
              </a:ln>
            </p:spPr>
            <p:txBody>
              <a:bodyPr wrap="square" lIns="0" tIns="0" rIns="0" bIns="0" rtlCol="0"/>
              <a:lstStyle/>
              <a:p>
                <a:endParaRPr/>
              </a:p>
            </p:txBody>
          </p:sp>
          <p:sp>
            <p:nvSpPr>
              <p:cNvPr id="37" name="object 37"/>
              <p:cNvSpPr/>
              <p:nvPr/>
            </p:nvSpPr>
            <p:spPr>
              <a:xfrm>
                <a:off x="6705600" y="4747260"/>
                <a:ext cx="218440" cy="86995"/>
              </a:xfrm>
              <a:custGeom>
                <a:avLst/>
                <a:gdLst/>
                <a:ahLst/>
                <a:cxnLst/>
                <a:rect l="l" t="t" r="r" b="b"/>
                <a:pathLst>
                  <a:path w="218440" h="86995">
                    <a:moveTo>
                      <a:pt x="217931" y="0"/>
                    </a:moveTo>
                    <a:lnTo>
                      <a:pt x="0" y="0"/>
                    </a:lnTo>
                    <a:lnTo>
                      <a:pt x="0" y="86868"/>
                    </a:lnTo>
                    <a:lnTo>
                      <a:pt x="217931" y="86868"/>
                    </a:lnTo>
                    <a:lnTo>
                      <a:pt x="217931" y="0"/>
                    </a:lnTo>
                    <a:close/>
                  </a:path>
                </a:pathLst>
              </a:custGeom>
              <a:solidFill>
                <a:srgbClr val="EC7C30"/>
              </a:solidFill>
            </p:spPr>
            <p:txBody>
              <a:bodyPr wrap="square" lIns="0" tIns="0" rIns="0" bIns="0" rtlCol="0"/>
              <a:lstStyle/>
              <a:p>
                <a:endParaRPr/>
              </a:p>
            </p:txBody>
          </p:sp>
          <p:sp>
            <p:nvSpPr>
              <p:cNvPr id="38" name="object 38"/>
              <p:cNvSpPr/>
              <p:nvPr/>
            </p:nvSpPr>
            <p:spPr>
              <a:xfrm>
                <a:off x="7467600" y="4726686"/>
                <a:ext cx="327660" cy="5080"/>
              </a:xfrm>
              <a:custGeom>
                <a:avLst/>
                <a:gdLst/>
                <a:ahLst/>
                <a:cxnLst/>
                <a:rect l="l" t="t" r="r" b="b"/>
                <a:pathLst>
                  <a:path w="327659" h="5079">
                    <a:moveTo>
                      <a:pt x="0" y="4572"/>
                    </a:moveTo>
                    <a:lnTo>
                      <a:pt x="327659" y="4572"/>
                    </a:lnTo>
                  </a:path>
                  <a:path w="327659" h="5079">
                    <a:moveTo>
                      <a:pt x="0" y="0"/>
                    </a:moveTo>
                    <a:lnTo>
                      <a:pt x="327659" y="0"/>
                    </a:lnTo>
                  </a:path>
                </a:pathLst>
              </a:custGeom>
              <a:ln w="3175">
                <a:solidFill>
                  <a:srgbClr val="D9D9D9"/>
                </a:solidFill>
              </a:ln>
            </p:spPr>
            <p:txBody>
              <a:bodyPr wrap="square" lIns="0" tIns="0" rIns="0" bIns="0" rtlCol="0"/>
              <a:lstStyle/>
              <a:p>
                <a:endParaRPr/>
              </a:p>
            </p:txBody>
          </p:sp>
          <p:sp>
            <p:nvSpPr>
              <p:cNvPr id="39" name="object 39"/>
              <p:cNvSpPr/>
              <p:nvPr/>
            </p:nvSpPr>
            <p:spPr>
              <a:xfrm>
                <a:off x="7251192" y="4648200"/>
                <a:ext cx="760730" cy="215265"/>
              </a:xfrm>
              <a:custGeom>
                <a:avLst/>
                <a:gdLst/>
                <a:ahLst/>
                <a:cxnLst/>
                <a:rect l="l" t="t" r="r" b="b"/>
                <a:pathLst>
                  <a:path w="760729" h="215264">
                    <a:moveTo>
                      <a:pt x="216408" y="0"/>
                    </a:moveTo>
                    <a:lnTo>
                      <a:pt x="0" y="0"/>
                    </a:lnTo>
                    <a:lnTo>
                      <a:pt x="0" y="153924"/>
                    </a:lnTo>
                    <a:lnTo>
                      <a:pt x="216408" y="153924"/>
                    </a:lnTo>
                    <a:lnTo>
                      <a:pt x="216408" y="0"/>
                    </a:lnTo>
                    <a:close/>
                  </a:path>
                  <a:path w="760729" h="215264">
                    <a:moveTo>
                      <a:pt x="760463" y="156972"/>
                    </a:moveTo>
                    <a:lnTo>
                      <a:pt x="544068" y="156972"/>
                    </a:lnTo>
                    <a:lnTo>
                      <a:pt x="544068" y="214896"/>
                    </a:lnTo>
                    <a:lnTo>
                      <a:pt x="760463" y="214896"/>
                    </a:lnTo>
                    <a:lnTo>
                      <a:pt x="760463" y="156972"/>
                    </a:lnTo>
                    <a:close/>
                  </a:path>
                </a:pathLst>
              </a:custGeom>
              <a:solidFill>
                <a:srgbClr val="EC7C30"/>
              </a:solidFill>
            </p:spPr>
            <p:txBody>
              <a:bodyPr wrap="square" lIns="0" tIns="0" rIns="0" bIns="0" rtlCol="0"/>
              <a:lstStyle/>
              <a:p>
                <a:endParaRPr/>
              </a:p>
            </p:txBody>
          </p:sp>
          <p:sp>
            <p:nvSpPr>
              <p:cNvPr id="40" name="object 40"/>
              <p:cNvSpPr/>
              <p:nvPr/>
            </p:nvSpPr>
            <p:spPr>
              <a:xfrm>
                <a:off x="8011667" y="4726686"/>
                <a:ext cx="708660" cy="5080"/>
              </a:xfrm>
              <a:custGeom>
                <a:avLst/>
                <a:gdLst/>
                <a:ahLst/>
                <a:cxnLst/>
                <a:rect l="l" t="t" r="r" b="b"/>
                <a:pathLst>
                  <a:path w="708659" h="5079">
                    <a:moveTo>
                      <a:pt x="0" y="4572"/>
                    </a:moveTo>
                    <a:lnTo>
                      <a:pt x="327660" y="4572"/>
                    </a:lnTo>
                  </a:path>
                  <a:path w="708659" h="5079">
                    <a:moveTo>
                      <a:pt x="0" y="0"/>
                    </a:moveTo>
                    <a:lnTo>
                      <a:pt x="327660" y="0"/>
                    </a:lnTo>
                  </a:path>
                  <a:path w="708659" h="5079">
                    <a:moveTo>
                      <a:pt x="545592" y="4572"/>
                    </a:moveTo>
                    <a:lnTo>
                      <a:pt x="708660" y="4572"/>
                    </a:lnTo>
                  </a:path>
                  <a:path w="708659" h="5079">
                    <a:moveTo>
                      <a:pt x="545592" y="0"/>
                    </a:moveTo>
                    <a:lnTo>
                      <a:pt x="708660" y="0"/>
                    </a:lnTo>
                  </a:path>
                </a:pathLst>
              </a:custGeom>
              <a:ln w="3175">
                <a:solidFill>
                  <a:srgbClr val="D9D9D9"/>
                </a:solidFill>
              </a:ln>
            </p:spPr>
            <p:txBody>
              <a:bodyPr wrap="square" lIns="0" tIns="0" rIns="0" bIns="0" rtlCol="0"/>
              <a:lstStyle/>
              <a:p>
                <a:endParaRPr/>
              </a:p>
            </p:txBody>
          </p:sp>
          <p:sp>
            <p:nvSpPr>
              <p:cNvPr id="41" name="object 41"/>
              <p:cNvSpPr/>
              <p:nvPr/>
            </p:nvSpPr>
            <p:spPr>
              <a:xfrm>
                <a:off x="8339328" y="4728972"/>
                <a:ext cx="218440" cy="94615"/>
              </a:xfrm>
              <a:custGeom>
                <a:avLst/>
                <a:gdLst/>
                <a:ahLst/>
                <a:cxnLst/>
                <a:rect l="l" t="t" r="r" b="b"/>
                <a:pathLst>
                  <a:path w="218440" h="94614">
                    <a:moveTo>
                      <a:pt x="217931" y="0"/>
                    </a:moveTo>
                    <a:lnTo>
                      <a:pt x="0" y="0"/>
                    </a:lnTo>
                    <a:lnTo>
                      <a:pt x="0" y="94487"/>
                    </a:lnTo>
                    <a:lnTo>
                      <a:pt x="217931" y="94487"/>
                    </a:lnTo>
                    <a:lnTo>
                      <a:pt x="217931" y="0"/>
                    </a:lnTo>
                    <a:close/>
                  </a:path>
                </a:pathLst>
              </a:custGeom>
              <a:solidFill>
                <a:srgbClr val="EC7C30"/>
              </a:solidFill>
            </p:spPr>
            <p:txBody>
              <a:bodyPr wrap="square" lIns="0" tIns="0" rIns="0" bIns="0" rtlCol="0"/>
              <a:lstStyle/>
              <a:p>
                <a:endParaRPr/>
              </a:p>
            </p:txBody>
          </p:sp>
          <p:sp>
            <p:nvSpPr>
              <p:cNvPr id="42" name="object 42"/>
              <p:cNvSpPr/>
              <p:nvPr/>
            </p:nvSpPr>
            <p:spPr>
              <a:xfrm>
                <a:off x="719328" y="4597908"/>
                <a:ext cx="762000" cy="220979"/>
              </a:xfrm>
              <a:custGeom>
                <a:avLst/>
                <a:gdLst/>
                <a:ahLst/>
                <a:cxnLst/>
                <a:rect l="l" t="t" r="r" b="b"/>
                <a:pathLst>
                  <a:path w="762000" h="220979">
                    <a:moveTo>
                      <a:pt x="217932" y="0"/>
                    </a:moveTo>
                    <a:lnTo>
                      <a:pt x="0" y="0"/>
                    </a:lnTo>
                    <a:lnTo>
                      <a:pt x="0" y="155448"/>
                    </a:lnTo>
                    <a:lnTo>
                      <a:pt x="217932" y="155448"/>
                    </a:lnTo>
                    <a:lnTo>
                      <a:pt x="217932" y="0"/>
                    </a:lnTo>
                    <a:close/>
                  </a:path>
                  <a:path w="762000" h="220979">
                    <a:moveTo>
                      <a:pt x="762000" y="3048"/>
                    </a:moveTo>
                    <a:lnTo>
                      <a:pt x="544068" y="3048"/>
                    </a:lnTo>
                    <a:lnTo>
                      <a:pt x="544068" y="220980"/>
                    </a:lnTo>
                    <a:lnTo>
                      <a:pt x="762000" y="220980"/>
                    </a:lnTo>
                    <a:lnTo>
                      <a:pt x="762000" y="3048"/>
                    </a:lnTo>
                    <a:close/>
                  </a:path>
                </a:pathLst>
              </a:custGeom>
              <a:solidFill>
                <a:srgbClr val="FF9999"/>
              </a:solidFill>
            </p:spPr>
            <p:txBody>
              <a:bodyPr wrap="square" lIns="0" tIns="0" rIns="0" bIns="0" rtlCol="0"/>
              <a:lstStyle/>
              <a:p>
                <a:endParaRPr/>
              </a:p>
            </p:txBody>
          </p:sp>
          <p:sp>
            <p:nvSpPr>
              <p:cNvPr id="43" name="object 43"/>
              <p:cNvSpPr/>
              <p:nvPr/>
            </p:nvSpPr>
            <p:spPr>
              <a:xfrm>
                <a:off x="1481327" y="4546092"/>
                <a:ext cx="871855" cy="0"/>
              </a:xfrm>
              <a:custGeom>
                <a:avLst/>
                <a:gdLst/>
                <a:ahLst/>
                <a:cxnLst/>
                <a:rect l="l" t="t" r="r" b="b"/>
                <a:pathLst>
                  <a:path w="871855">
                    <a:moveTo>
                      <a:pt x="0" y="0"/>
                    </a:moveTo>
                    <a:lnTo>
                      <a:pt x="871728" y="0"/>
                    </a:lnTo>
                  </a:path>
                </a:pathLst>
              </a:custGeom>
              <a:ln w="9144">
                <a:solidFill>
                  <a:srgbClr val="D9D9D9"/>
                </a:solidFill>
              </a:ln>
            </p:spPr>
            <p:txBody>
              <a:bodyPr wrap="square" lIns="0" tIns="0" rIns="0" bIns="0" rtlCol="0"/>
              <a:lstStyle/>
              <a:p>
                <a:endParaRPr/>
              </a:p>
            </p:txBody>
          </p:sp>
          <p:sp>
            <p:nvSpPr>
              <p:cNvPr id="44" name="object 44"/>
              <p:cNvSpPr/>
              <p:nvPr/>
            </p:nvSpPr>
            <p:spPr>
              <a:xfrm>
                <a:off x="1808987" y="4558284"/>
                <a:ext cx="216535" cy="62865"/>
              </a:xfrm>
              <a:custGeom>
                <a:avLst/>
                <a:gdLst/>
                <a:ahLst/>
                <a:cxnLst/>
                <a:rect l="l" t="t" r="r" b="b"/>
                <a:pathLst>
                  <a:path w="216535" h="62864">
                    <a:moveTo>
                      <a:pt x="216407" y="0"/>
                    </a:moveTo>
                    <a:lnTo>
                      <a:pt x="0" y="0"/>
                    </a:lnTo>
                    <a:lnTo>
                      <a:pt x="0" y="62484"/>
                    </a:lnTo>
                    <a:lnTo>
                      <a:pt x="216407" y="62484"/>
                    </a:lnTo>
                    <a:lnTo>
                      <a:pt x="216407" y="0"/>
                    </a:lnTo>
                    <a:close/>
                  </a:path>
                </a:pathLst>
              </a:custGeom>
              <a:solidFill>
                <a:srgbClr val="FF9999"/>
              </a:solidFill>
            </p:spPr>
            <p:txBody>
              <a:bodyPr wrap="square" lIns="0" tIns="0" rIns="0" bIns="0" rtlCol="0"/>
              <a:lstStyle/>
              <a:p>
                <a:endParaRPr/>
              </a:p>
            </p:txBody>
          </p:sp>
          <p:sp>
            <p:nvSpPr>
              <p:cNvPr id="45" name="object 45"/>
              <p:cNvSpPr/>
              <p:nvPr/>
            </p:nvSpPr>
            <p:spPr>
              <a:xfrm>
                <a:off x="556259" y="4181856"/>
                <a:ext cx="2885440" cy="0"/>
              </a:xfrm>
              <a:custGeom>
                <a:avLst/>
                <a:gdLst/>
                <a:ahLst/>
                <a:cxnLst/>
                <a:rect l="l" t="t" r="r" b="b"/>
                <a:pathLst>
                  <a:path w="2885440">
                    <a:moveTo>
                      <a:pt x="0" y="0"/>
                    </a:moveTo>
                    <a:lnTo>
                      <a:pt x="1796796" y="0"/>
                    </a:lnTo>
                  </a:path>
                  <a:path w="2885440">
                    <a:moveTo>
                      <a:pt x="2014727" y="0"/>
                    </a:moveTo>
                    <a:lnTo>
                      <a:pt x="2884931" y="0"/>
                    </a:lnTo>
                  </a:path>
                </a:pathLst>
              </a:custGeom>
              <a:ln w="9144">
                <a:solidFill>
                  <a:srgbClr val="D9D9D9"/>
                </a:solidFill>
              </a:ln>
            </p:spPr>
            <p:txBody>
              <a:bodyPr wrap="square" lIns="0" tIns="0" rIns="0" bIns="0" rtlCol="0"/>
              <a:lstStyle/>
              <a:p>
                <a:endParaRPr/>
              </a:p>
            </p:txBody>
          </p:sp>
          <p:sp>
            <p:nvSpPr>
              <p:cNvPr id="46" name="object 46"/>
              <p:cNvSpPr/>
              <p:nvPr/>
            </p:nvSpPr>
            <p:spPr>
              <a:xfrm>
                <a:off x="2353055" y="4140708"/>
                <a:ext cx="218440" cy="469900"/>
              </a:xfrm>
              <a:custGeom>
                <a:avLst/>
                <a:gdLst/>
                <a:ahLst/>
                <a:cxnLst/>
                <a:rect l="l" t="t" r="r" b="b"/>
                <a:pathLst>
                  <a:path w="218439" h="469900">
                    <a:moveTo>
                      <a:pt x="217931" y="0"/>
                    </a:moveTo>
                    <a:lnTo>
                      <a:pt x="0" y="0"/>
                    </a:lnTo>
                    <a:lnTo>
                      <a:pt x="0" y="469392"/>
                    </a:lnTo>
                    <a:lnTo>
                      <a:pt x="217931" y="469392"/>
                    </a:lnTo>
                    <a:lnTo>
                      <a:pt x="217931" y="0"/>
                    </a:lnTo>
                    <a:close/>
                  </a:path>
                </a:pathLst>
              </a:custGeom>
              <a:solidFill>
                <a:srgbClr val="FF9999"/>
              </a:solidFill>
            </p:spPr>
            <p:txBody>
              <a:bodyPr wrap="square" lIns="0" tIns="0" rIns="0" bIns="0" rtlCol="0"/>
              <a:lstStyle/>
              <a:p>
                <a:endParaRPr/>
              </a:p>
            </p:txBody>
          </p:sp>
          <p:sp>
            <p:nvSpPr>
              <p:cNvPr id="47" name="object 47"/>
              <p:cNvSpPr/>
              <p:nvPr/>
            </p:nvSpPr>
            <p:spPr>
              <a:xfrm>
                <a:off x="6923531" y="4546092"/>
                <a:ext cx="327660" cy="0"/>
              </a:xfrm>
              <a:custGeom>
                <a:avLst/>
                <a:gdLst/>
                <a:ahLst/>
                <a:cxnLst/>
                <a:rect l="l" t="t" r="r" b="b"/>
                <a:pathLst>
                  <a:path w="327659">
                    <a:moveTo>
                      <a:pt x="0" y="0"/>
                    </a:moveTo>
                    <a:lnTo>
                      <a:pt x="327660" y="0"/>
                    </a:lnTo>
                  </a:path>
                </a:pathLst>
              </a:custGeom>
              <a:ln w="9144">
                <a:solidFill>
                  <a:srgbClr val="D9D9D9"/>
                </a:solidFill>
              </a:ln>
            </p:spPr>
            <p:txBody>
              <a:bodyPr wrap="square" lIns="0" tIns="0" rIns="0" bIns="0" rtlCol="0"/>
              <a:lstStyle/>
              <a:p>
                <a:endParaRPr/>
              </a:p>
            </p:txBody>
          </p:sp>
          <p:sp>
            <p:nvSpPr>
              <p:cNvPr id="48" name="object 48"/>
              <p:cNvSpPr/>
              <p:nvPr/>
            </p:nvSpPr>
            <p:spPr>
              <a:xfrm>
                <a:off x="6705600" y="4587240"/>
                <a:ext cx="218440" cy="160020"/>
              </a:xfrm>
              <a:custGeom>
                <a:avLst/>
                <a:gdLst/>
                <a:ahLst/>
                <a:cxnLst/>
                <a:rect l="l" t="t" r="r" b="b"/>
                <a:pathLst>
                  <a:path w="218440" h="160020">
                    <a:moveTo>
                      <a:pt x="217931" y="0"/>
                    </a:moveTo>
                    <a:lnTo>
                      <a:pt x="0" y="0"/>
                    </a:lnTo>
                    <a:lnTo>
                      <a:pt x="0" y="160019"/>
                    </a:lnTo>
                    <a:lnTo>
                      <a:pt x="217931" y="160019"/>
                    </a:lnTo>
                    <a:lnTo>
                      <a:pt x="217931" y="0"/>
                    </a:lnTo>
                    <a:close/>
                  </a:path>
                </a:pathLst>
              </a:custGeom>
              <a:solidFill>
                <a:srgbClr val="FF9999"/>
              </a:solidFill>
            </p:spPr>
            <p:txBody>
              <a:bodyPr wrap="square" lIns="0" tIns="0" rIns="0" bIns="0" rtlCol="0"/>
              <a:lstStyle/>
              <a:p>
                <a:endParaRPr/>
              </a:p>
            </p:txBody>
          </p:sp>
          <p:sp>
            <p:nvSpPr>
              <p:cNvPr id="49" name="object 49"/>
              <p:cNvSpPr/>
              <p:nvPr/>
            </p:nvSpPr>
            <p:spPr>
              <a:xfrm>
                <a:off x="5291327" y="3998976"/>
                <a:ext cx="3048000" cy="547370"/>
              </a:xfrm>
              <a:custGeom>
                <a:avLst/>
                <a:gdLst/>
                <a:ahLst/>
                <a:cxnLst/>
                <a:rect l="l" t="t" r="r" b="b"/>
                <a:pathLst>
                  <a:path w="3048000" h="547370">
                    <a:moveTo>
                      <a:pt x="2176271" y="547115"/>
                    </a:moveTo>
                    <a:lnTo>
                      <a:pt x="2503931" y="547115"/>
                    </a:lnTo>
                  </a:path>
                  <a:path w="3048000" h="547370">
                    <a:moveTo>
                      <a:pt x="1088136" y="364236"/>
                    </a:moveTo>
                    <a:lnTo>
                      <a:pt x="1959864" y="364236"/>
                    </a:lnTo>
                  </a:path>
                  <a:path w="3048000" h="547370">
                    <a:moveTo>
                      <a:pt x="2176271" y="364236"/>
                    </a:moveTo>
                    <a:lnTo>
                      <a:pt x="3047999" y="364236"/>
                    </a:lnTo>
                  </a:path>
                  <a:path w="3048000" h="547370">
                    <a:moveTo>
                      <a:pt x="2176271" y="182879"/>
                    </a:moveTo>
                    <a:lnTo>
                      <a:pt x="3047999" y="182879"/>
                    </a:lnTo>
                  </a:path>
                  <a:path w="3048000" h="547370">
                    <a:moveTo>
                      <a:pt x="0" y="0"/>
                    </a:moveTo>
                    <a:lnTo>
                      <a:pt x="1959864" y="0"/>
                    </a:lnTo>
                  </a:path>
                  <a:path w="3048000" h="547370">
                    <a:moveTo>
                      <a:pt x="2176271" y="0"/>
                    </a:moveTo>
                    <a:lnTo>
                      <a:pt x="3047999" y="0"/>
                    </a:lnTo>
                  </a:path>
                </a:pathLst>
              </a:custGeom>
              <a:ln w="9144">
                <a:solidFill>
                  <a:srgbClr val="D9D9D9"/>
                </a:solidFill>
              </a:ln>
            </p:spPr>
            <p:txBody>
              <a:bodyPr wrap="square" lIns="0" tIns="0" rIns="0" bIns="0" rtlCol="0"/>
              <a:lstStyle/>
              <a:p>
                <a:endParaRPr/>
              </a:p>
            </p:txBody>
          </p:sp>
          <p:sp>
            <p:nvSpPr>
              <p:cNvPr id="50" name="object 50"/>
              <p:cNvSpPr/>
              <p:nvPr/>
            </p:nvSpPr>
            <p:spPr>
              <a:xfrm>
                <a:off x="7251191" y="3884676"/>
                <a:ext cx="216535" cy="763905"/>
              </a:xfrm>
              <a:custGeom>
                <a:avLst/>
                <a:gdLst/>
                <a:ahLst/>
                <a:cxnLst/>
                <a:rect l="l" t="t" r="r" b="b"/>
                <a:pathLst>
                  <a:path w="216534" h="763904">
                    <a:moveTo>
                      <a:pt x="216407" y="0"/>
                    </a:moveTo>
                    <a:lnTo>
                      <a:pt x="0" y="0"/>
                    </a:lnTo>
                    <a:lnTo>
                      <a:pt x="0" y="763524"/>
                    </a:lnTo>
                    <a:lnTo>
                      <a:pt x="216407" y="763524"/>
                    </a:lnTo>
                    <a:lnTo>
                      <a:pt x="216407" y="0"/>
                    </a:lnTo>
                    <a:close/>
                  </a:path>
                </a:pathLst>
              </a:custGeom>
              <a:solidFill>
                <a:srgbClr val="FF9999"/>
              </a:solidFill>
            </p:spPr>
            <p:txBody>
              <a:bodyPr wrap="square" lIns="0" tIns="0" rIns="0" bIns="0" rtlCol="0"/>
              <a:lstStyle/>
              <a:p>
                <a:endParaRPr/>
              </a:p>
            </p:txBody>
          </p:sp>
          <p:sp>
            <p:nvSpPr>
              <p:cNvPr id="51" name="object 51"/>
              <p:cNvSpPr/>
              <p:nvPr/>
            </p:nvSpPr>
            <p:spPr>
              <a:xfrm>
                <a:off x="8011667" y="4546092"/>
                <a:ext cx="327660" cy="0"/>
              </a:xfrm>
              <a:custGeom>
                <a:avLst/>
                <a:gdLst/>
                <a:ahLst/>
                <a:cxnLst/>
                <a:rect l="l" t="t" r="r" b="b"/>
                <a:pathLst>
                  <a:path w="327659">
                    <a:moveTo>
                      <a:pt x="0" y="0"/>
                    </a:moveTo>
                    <a:lnTo>
                      <a:pt x="327660" y="0"/>
                    </a:lnTo>
                  </a:path>
                </a:pathLst>
              </a:custGeom>
              <a:ln w="9144">
                <a:solidFill>
                  <a:srgbClr val="D9D9D9"/>
                </a:solidFill>
              </a:ln>
            </p:spPr>
            <p:txBody>
              <a:bodyPr wrap="square" lIns="0" tIns="0" rIns="0" bIns="0" rtlCol="0"/>
              <a:lstStyle/>
              <a:p>
                <a:endParaRPr/>
              </a:p>
            </p:txBody>
          </p:sp>
          <p:sp>
            <p:nvSpPr>
              <p:cNvPr id="52" name="object 52"/>
              <p:cNvSpPr/>
              <p:nvPr/>
            </p:nvSpPr>
            <p:spPr>
              <a:xfrm>
                <a:off x="7795259" y="4512564"/>
                <a:ext cx="216535" cy="292735"/>
              </a:xfrm>
              <a:custGeom>
                <a:avLst/>
                <a:gdLst/>
                <a:ahLst/>
                <a:cxnLst/>
                <a:rect l="l" t="t" r="r" b="b"/>
                <a:pathLst>
                  <a:path w="216534" h="292735">
                    <a:moveTo>
                      <a:pt x="216407" y="0"/>
                    </a:moveTo>
                    <a:lnTo>
                      <a:pt x="0" y="0"/>
                    </a:lnTo>
                    <a:lnTo>
                      <a:pt x="0" y="292607"/>
                    </a:lnTo>
                    <a:lnTo>
                      <a:pt x="216407" y="292607"/>
                    </a:lnTo>
                    <a:lnTo>
                      <a:pt x="216407" y="0"/>
                    </a:lnTo>
                    <a:close/>
                  </a:path>
                </a:pathLst>
              </a:custGeom>
              <a:solidFill>
                <a:srgbClr val="FF9999"/>
              </a:solidFill>
            </p:spPr>
            <p:txBody>
              <a:bodyPr wrap="square" lIns="0" tIns="0" rIns="0" bIns="0" rtlCol="0"/>
              <a:lstStyle/>
              <a:p>
                <a:endParaRPr/>
              </a:p>
            </p:txBody>
          </p:sp>
          <p:sp>
            <p:nvSpPr>
              <p:cNvPr id="53" name="object 53"/>
              <p:cNvSpPr/>
              <p:nvPr/>
            </p:nvSpPr>
            <p:spPr>
              <a:xfrm>
                <a:off x="8557259" y="4181856"/>
                <a:ext cx="163195" cy="364490"/>
              </a:xfrm>
              <a:custGeom>
                <a:avLst/>
                <a:gdLst/>
                <a:ahLst/>
                <a:cxnLst/>
                <a:rect l="l" t="t" r="r" b="b"/>
                <a:pathLst>
                  <a:path w="163195" h="364489">
                    <a:moveTo>
                      <a:pt x="0" y="364236"/>
                    </a:moveTo>
                    <a:lnTo>
                      <a:pt x="163068" y="364236"/>
                    </a:lnTo>
                  </a:path>
                  <a:path w="163195" h="364489">
                    <a:moveTo>
                      <a:pt x="0" y="181356"/>
                    </a:moveTo>
                    <a:lnTo>
                      <a:pt x="163068" y="181356"/>
                    </a:lnTo>
                  </a:path>
                  <a:path w="163195" h="364489">
                    <a:moveTo>
                      <a:pt x="0" y="0"/>
                    </a:moveTo>
                    <a:lnTo>
                      <a:pt x="163068" y="0"/>
                    </a:lnTo>
                  </a:path>
                </a:pathLst>
              </a:custGeom>
              <a:ln w="9144">
                <a:solidFill>
                  <a:srgbClr val="D9D9D9"/>
                </a:solidFill>
              </a:ln>
            </p:spPr>
            <p:txBody>
              <a:bodyPr wrap="square" lIns="0" tIns="0" rIns="0" bIns="0" rtlCol="0"/>
              <a:lstStyle/>
              <a:p>
                <a:endParaRPr/>
              </a:p>
            </p:txBody>
          </p:sp>
          <p:sp>
            <p:nvSpPr>
              <p:cNvPr id="54" name="object 54"/>
              <p:cNvSpPr/>
              <p:nvPr/>
            </p:nvSpPr>
            <p:spPr>
              <a:xfrm>
                <a:off x="8339328" y="4066032"/>
                <a:ext cx="218440" cy="662940"/>
              </a:xfrm>
              <a:custGeom>
                <a:avLst/>
                <a:gdLst/>
                <a:ahLst/>
                <a:cxnLst/>
                <a:rect l="l" t="t" r="r" b="b"/>
                <a:pathLst>
                  <a:path w="218440" h="662939">
                    <a:moveTo>
                      <a:pt x="217931" y="0"/>
                    </a:moveTo>
                    <a:lnTo>
                      <a:pt x="0" y="0"/>
                    </a:lnTo>
                    <a:lnTo>
                      <a:pt x="0" y="662940"/>
                    </a:lnTo>
                    <a:lnTo>
                      <a:pt x="217931" y="662940"/>
                    </a:lnTo>
                    <a:lnTo>
                      <a:pt x="217931" y="0"/>
                    </a:lnTo>
                    <a:close/>
                  </a:path>
                </a:pathLst>
              </a:custGeom>
              <a:solidFill>
                <a:srgbClr val="FF9999"/>
              </a:solidFill>
            </p:spPr>
            <p:txBody>
              <a:bodyPr wrap="square" lIns="0" tIns="0" rIns="0" bIns="0" rtlCol="0"/>
              <a:lstStyle/>
              <a:p>
                <a:endParaRPr/>
              </a:p>
            </p:txBody>
          </p:sp>
          <p:sp>
            <p:nvSpPr>
              <p:cNvPr id="55" name="object 55"/>
              <p:cNvSpPr/>
              <p:nvPr/>
            </p:nvSpPr>
            <p:spPr>
              <a:xfrm>
                <a:off x="556259" y="4546092"/>
                <a:ext cx="707390" cy="0"/>
              </a:xfrm>
              <a:custGeom>
                <a:avLst/>
                <a:gdLst/>
                <a:ahLst/>
                <a:cxnLst/>
                <a:rect l="l" t="t" r="r" b="b"/>
                <a:pathLst>
                  <a:path w="707390">
                    <a:moveTo>
                      <a:pt x="0" y="0"/>
                    </a:moveTo>
                    <a:lnTo>
                      <a:pt x="163068" y="0"/>
                    </a:lnTo>
                  </a:path>
                  <a:path w="707390">
                    <a:moveTo>
                      <a:pt x="381000" y="0"/>
                    </a:moveTo>
                    <a:lnTo>
                      <a:pt x="707136" y="0"/>
                    </a:lnTo>
                  </a:path>
                </a:pathLst>
              </a:custGeom>
              <a:ln w="9144">
                <a:solidFill>
                  <a:srgbClr val="D9D9D9"/>
                </a:solidFill>
              </a:ln>
            </p:spPr>
            <p:txBody>
              <a:bodyPr wrap="square" lIns="0" tIns="0" rIns="0" bIns="0" rtlCol="0"/>
              <a:lstStyle/>
              <a:p>
                <a:endParaRPr/>
              </a:p>
            </p:txBody>
          </p:sp>
          <p:sp>
            <p:nvSpPr>
              <p:cNvPr id="56" name="object 56"/>
              <p:cNvSpPr/>
              <p:nvPr/>
            </p:nvSpPr>
            <p:spPr>
              <a:xfrm>
                <a:off x="719328" y="4418076"/>
                <a:ext cx="1306195" cy="182880"/>
              </a:xfrm>
              <a:custGeom>
                <a:avLst/>
                <a:gdLst/>
                <a:ahLst/>
                <a:cxnLst/>
                <a:rect l="l" t="t" r="r" b="b"/>
                <a:pathLst>
                  <a:path w="1306195" h="182879">
                    <a:moveTo>
                      <a:pt x="217932" y="0"/>
                    </a:moveTo>
                    <a:lnTo>
                      <a:pt x="0" y="0"/>
                    </a:lnTo>
                    <a:lnTo>
                      <a:pt x="0" y="179832"/>
                    </a:lnTo>
                    <a:lnTo>
                      <a:pt x="217932" y="179832"/>
                    </a:lnTo>
                    <a:lnTo>
                      <a:pt x="217932" y="0"/>
                    </a:lnTo>
                    <a:close/>
                  </a:path>
                  <a:path w="1306195" h="182879">
                    <a:moveTo>
                      <a:pt x="762000" y="106680"/>
                    </a:moveTo>
                    <a:lnTo>
                      <a:pt x="544068" y="106680"/>
                    </a:lnTo>
                    <a:lnTo>
                      <a:pt x="544068" y="182880"/>
                    </a:lnTo>
                    <a:lnTo>
                      <a:pt x="762000" y="182880"/>
                    </a:lnTo>
                    <a:lnTo>
                      <a:pt x="762000" y="106680"/>
                    </a:lnTo>
                    <a:close/>
                  </a:path>
                  <a:path w="1306195" h="182879">
                    <a:moveTo>
                      <a:pt x="1306068" y="120396"/>
                    </a:moveTo>
                    <a:lnTo>
                      <a:pt x="1089660" y="120396"/>
                    </a:lnTo>
                    <a:lnTo>
                      <a:pt x="1089660" y="140220"/>
                    </a:lnTo>
                    <a:lnTo>
                      <a:pt x="1306068" y="140220"/>
                    </a:lnTo>
                    <a:lnTo>
                      <a:pt x="1306068" y="120396"/>
                    </a:lnTo>
                    <a:close/>
                  </a:path>
                </a:pathLst>
              </a:custGeom>
              <a:solidFill>
                <a:srgbClr val="FFC000"/>
              </a:solidFill>
            </p:spPr>
            <p:txBody>
              <a:bodyPr wrap="square" lIns="0" tIns="0" rIns="0" bIns="0" rtlCol="0"/>
              <a:lstStyle/>
              <a:p>
                <a:endParaRPr/>
              </a:p>
            </p:txBody>
          </p:sp>
          <p:sp>
            <p:nvSpPr>
              <p:cNvPr id="57" name="object 57"/>
              <p:cNvSpPr/>
              <p:nvPr/>
            </p:nvSpPr>
            <p:spPr>
              <a:xfrm>
                <a:off x="556259" y="3998976"/>
                <a:ext cx="2885440" cy="0"/>
              </a:xfrm>
              <a:custGeom>
                <a:avLst/>
                <a:gdLst/>
                <a:ahLst/>
                <a:cxnLst/>
                <a:rect l="l" t="t" r="r" b="b"/>
                <a:pathLst>
                  <a:path w="2885440">
                    <a:moveTo>
                      <a:pt x="0" y="0"/>
                    </a:moveTo>
                    <a:lnTo>
                      <a:pt x="2884931" y="0"/>
                    </a:lnTo>
                  </a:path>
                </a:pathLst>
              </a:custGeom>
              <a:ln w="9144">
                <a:solidFill>
                  <a:srgbClr val="D9D9D9"/>
                </a:solidFill>
              </a:ln>
            </p:spPr>
            <p:txBody>
              <a:bodyPr wrap="square" lIns="0" tIns="0" rIns="0" bIns="0" rtlCol="0"/>
              <a:lstStyle/>
              <a:p>
                <a:endParaRPr/>
              </a:p>
            </p:txBody>
          </p:sp>
          <p:sp>
            <p:nvSpPr>
              <p:cNvPr id="58" name="object 58"/>
              <p:cNvSpPr/>
              <p:nvPr/>
            </p:nvSpPr>
            <p:spPr>
              <a:xfrm>
                <a:off x="2353056" y="4008120"/>
                <a:ext cx="5659120" cy="579755"/>
              </a:xfrm>
              <a:custGeom>
                <a:avLst/>
                <a:gdLst/>
                <a:ahLst/>
                <a:cxnLst/>
                <a:rect l="l" t="t" r="r" b="b"/>
                <a:pathLst>
                  <a:path w="5659120" h="579754">
                    <a:moveTo>
                      <a:pt x="217932" y="0"/>
                    </a:moveTo>
                    <a:lnTo>
                      <a:pt x="0" y="0"/>
                    </a:lnTo>
                    <a:lnTo>
                      <a:pt x="0" y="132588"/>
                    </a:lnTo>
                    <a:lnTo>
                      <a:pt x="217932" y="132588"/>
                    </a:lnTo>
                    <a:lnTo>
                      <a:pt x="217932" y="0"/>
                    </a:lnTo>
                    <a:close/>
                  </a:path>
                  <a:path w="5659120" h="579754">
                    <a:moveTo>
                      <a:pt x="4570476" y="403860"/>
                    </a:moveTo>
                    <a:lnTo>
                      <a:pt x="4352544" y="403860"/>
                    </a:lnTo>
                    <a:lnTo>
                      <a:pt x="4352544" y="579132"/>
                    </a:lnTo>
                    <a:lnTo>
                      <a:pt x="4570476" y="579132"/>
                    </a:lnTo>
                    <a:lnTo>
                      <a:pt x="4570476" y="403860"/>
                    </a:lnTo>
                    <a:close/>
                  </a:path>
                  <a:path w="5659120" h="579754">
                    <a:moveTo>
                      <a:pt x="5658599" y="411480"/>
                    </a:moveTo>
                    <a:lnTo>
                      <a:pt x="5442204" y="411480"/>
                    </a:lnTo>
                    <a:lnTo>
                      <a:pt x="5442204" y="504444"/>
                    </a:lnTo>
                    <a:lnTo>
                      <a:pt x="5658599" y="504444"/>
                    </a:lnTo>
                    <a:lnTo>
                      <a:pt x="5658599" y="411480"/>
                    </a:lnTo>
                    <a:close/>
                  </a:path>
                </a:pathLst>
              </a:custGeom>
              <a:solidFill>
                <a:srgbClr val="FFC000"/>
              </a:solidFill>
            </p:spPr>
            <p:txBody>
              <a:bodyPr wrap="square" lIns="0" tIns="0" rIns="0" bIns="0" rtlCol="0"/>
              <a:lstStyle/>
              <a:p>
                <a:endParaRPr/>
              </a:p>
            </p:txBody>
          </p:sp>
          <p:sp>
            <p:nvSpPr>
              <p:cNvPr id="59" name="object 59"/>
              <p:cNvSpPr/>
              <p:nvPr/>
            </p:nvSpPr>
            <p:spPr>
              <a:xfrm>
                <a:off x="8557259" y="3998976"/>
                <a:ext cx="163195" cy="0"/>
              </a:xfrm>
              <a:custGeom>
                <a:avLst/>
                <a:gdLst/>
                <a:ahLst/>
                <a:cxnLst/>
                <a:rect l="l" t="t" r="r" b="b"/>
                <a:pathLst>
                  <a:path w="163195">
                    <a:moveTo>
                      <a:pt x="0" y="0"/>
                    </a:moveTo>
                    <a:lnTo>
                      <a:pt x="163068" y="0"/>
                    </a:lnTo>
                  </a:path>
                </a:pathLst>
              </a:custGeom>
              <a:ln w="9144">
                <a:solidFill>
                  <a:srgbClr val="D9D9D9"/>
                </a:solidFill>
              </a:ln>
            </p:spPr>
            <p:txBody>
              <a:bodyPr wrap="square" lIns="0" tIns="0" rIns="0" bIns="0" rtlCol="0"/>
              <a:lstStyle/>
              <a:p>
                <a:endParaRPr/>
              </a:p>
            </p:txBody>
          </p:sp>
          <p:sp>
            <p:nvSpPr>
              <p:cNvPr id="60" name="object 60"/>
              <p:cNvSpPr/>
              <p:nvPr/>
            </p:nvSpPr>
            <p:spPr>
              <a:xfrm>
                <a:off x="8339328" y="3887724"/>
                <a:ext cx="218440" cy="178435"/>
              </a:xfrm>
              <a:custGeom>
                <a:avLst/>
                <a:gdLst/>
                <a:ahLst/>
                <a:cxnLst/>
                <a:rect l="l" t="t" r="r" b="b"/>
                <a:pathLst>
                  <a:path w="218440" h="178435">
                    <a:moveTo>
                      <a:pt x="217931" y="0"/>
                    </a:moveTo>
                    <a:lnTo>
                      <a:pt x="0" y="0"/>
                    </a:lnTo>
                    <a:lnTo>
                      <a:pt x="0" y="178307"/>
                    </a:lnTo>
                    <a:lnTo>
                      <a:pt x="217931" y="178307"/>
                    </a:lnTo>
                    <a:lnTo>
                      <a:pt x="217931" y="0"/>
                    </a:lnTo>
                    <a:close/>
                  </a:path>
                </a:pathLst>
              </a:custGeom>
              <a:solidFill>
                <a:srgbClr val="FFC000"/>
              </a:solidFill>
            </p:spPr>
            <p:txBody>
              <a:bodyPr wrap="square" lIns="0" tIns="0" rIns="0" bIns="0" rtlCol="0"/>
              <a:lstStyle/>
              <a:p>
                <a:endParaRPr/>
              </a:p>
            </p:txBody>
          </p:sp>
          <p:sp>
            <p:nvSpPr>
              <p:cNvPr id="61" name="object 61"/>
              <p:cNvSpPr/>
              <p:nvPr/>
            </p:nvSpPr>
            <p:spPr>
              <a:xfrm>
                <a:off x="719328" y="4003548"/>
                <a:ext cx="2395855" cy="535305"/>
              </a:xfrm>
              <a:custGeom>
                <a:avLst/>
                <a:gdLst/>
                <a:ahLst/>
                <a:cxnLst/>
                <a:rect l="l" t="t" r="r" b="b"/>
                <a:pathLst>
                  <a:path w="2395855" h="535304">
                    <a:moveTo>
                      <a:pt x="217932" y="411480"/>
                    </a:moveTo>
                    <a:lnTo>
                      <a:pt x="0" y="411480"/>
                    </a:lnTo>
                    <a:lnTo>
                      <a:pt x="0" y="414528"/>
                    </a:lnTo>
                    <a:lnTo>
                      <a:pt x="217932" y="414528"/>
                    </a:lnTo>
                    <a:lnTo>
                      <a:pt x="217932" y="411480"/>
                    </a:lnTo>
                    <a:close/>
                  </a:path>
                  <a:path w="2395855" h="535304">
                    <a:moveTo>
                      <a:pt x="762000" y="516636"/>
                    </a:moveTo>
                    <a:lnTo>
                      <a:pt x="544068" y="516636"/>
                    </a:lnTo>
                    <a:lnTo>
                      <a:pt x="544068" y="521208"/>
                    </a:lnTo>
                    <a:lnTo>
                      <a:pt x="762000" y="521208"/>
                    </a:lnTo>
                    <a:lnTo>
                      <a:pt x="762000" y="516636"/>
                    </a:lnTo>
                    <a:close/>
                  </a:path>
                  <a:path w="2395855" h="535304">
                    <a:moveTo>
                      <a:pt x="1306068" y="480060"/>
                    </a:moveTo>
                    <a:lnTo>
                      <a:pt x="1089660" y="480060"/>
                    </a:lnTo>
                    <a:lnTo>
                      <a:pt x="1089660" y="534924"/>
                    </a:lnTo>
                    <a:lnTo>
                      <a:pt x="1306068" y="534924"/>
                    </a:lnTo>
                    <a:lnTo>
                      <a:pt x="1306068" y="480060"/>
                    </a:lnTo>
                    <a:close/>
                  </a:path>
                  <a:path w="2395855" h="535304">
                    <a:moveTo>
                      <a:pt x="1851660" y="0"/>
                    </a:moveTo>
                    <a:lnTo>
                      <a:pt x="1633728" y="0"/>
                    </a:lnTo>
                    <a:lnTo>
                      <a:pt x="1633728" y="4584"/>
                    </a:lnTo>
                    <a:lnTo>
                      <a:pt x="1851660" y="4584"/>
                    </a:lnTo>
                    <a:lnTo>
                      <a:pt x="1851660" y="0"/>
                    </a:lnTo>
                    <a:close/>
                  </a:path>
                  <a:path w="2395855" h="535304">
                    <a:moveTo>
                      <a:pt x="2395728" y="373380"/>
                    </a:moveTo>
                    <a:lnTo>
                      <a:pt x="2177796" y="373380"/>
                    </a:lnTo>
                    <a:lnTo>
                      <a:pt x="2177796" y="477012"/>
                    </a:lnTo>
                    <a:lnTo>
                      <a:pt x="2395728" y="477012"/>
                    </a:lnTo>
                    <a:lnTo>
                      <a:pt x="2395728" y="373380"/>
                    </a:lnTo>
                    <a:close/>
                  </a:path>
                </a:pathLst>
              </a:custGeom>
              <a:solidFill>
                <a:srgbClr val="6FAC46"/>
              </a:solidFill>
            </p:spPr>
            <p:txBody>
              <a:bodyPr wrap="square" lIns="0" tIns="0" rIns="0" bIns="0" rtlCol="0"/>
              <a:lstStyle/>
              <a:p>
                <a:endParaRPr/>
              </a:p>
            </p:txBody>
          </p:sp>
          <p:sp>
            <p:nvSpPr>
              <p:cNvPr id="62" name="object 62"/>
              <p:cNvSpPr/>
              <p:nvPr/>
            </p:nvSpPr>
            <p:spPr>
              <a:xfrm>
                <a:off x="3659124" y="3998976"/>
                <a:ext cx="1414780" cy="0"/>
              </a:xfrm>
              <a:custGeom>
                <a:avLst/>
                <a:gdLst/>
                <a:ahLst/>
                <a:cxnLst/>
                <a:rect l="l" t="t" r="r" b="b"/>
                <a:pathLst>
                  <a:path w="1414779">
                    <a:moveTo>
                      <a:pt x="0" y="0"/>
                    </a:moveTo>
                    <a:lnTo>
                      <a:pt x="1414272" y="0"/>
                    </a:lnTo>
                  </a:path>
                </a:pathLst>
              </a:custGeom>
              <a:ln w="9144">
                <a:solidFill>
                  <a:srgbClr val="D9D9D9"/>
                </a:solidFill>
              </a:ln>
            </p:spPr>
            <p:txBody>
              <a:bodyPr wrap="square" lIns="0" tIns="0" rIns="0" bIns="0" rtlCol="0"/>
              <a:lstStyle/>
              <a:p>
                <a:endParaRPr/>
              </a:p>
            </p:txBody>
          </p:sp>
          <p:sp>
            <p:nvSpPr>
              <p:cNvPr id="63" name="object 63"/>
              <p:cNvSpPr/>
              <p:nvPr/>
            </p:nvSpPr>
            <p:spPr>
              <a:xfrm>
                <a:off x="3441192" y="3968496"/>
                <a:ext cx="3482340" cy="626745"/>
              </a:xfrm>
              <a:custGeom>
                <a:avLst/>
                <a:gdLst/>
                <a:ahLst/>
                <a:cxnLst/>
                <a:rect l="l" t="t" r="r" b="b"/>
                <a:pathLst>
                  <a:path w="3482340" h="626745">
                    <a:moveTo>
                      <a:pt x="217932" y="0"/>
                    </a:moveTo>
                    <a:lnTo>
                      <a:pt x="0" y="0"/>
                    </a:lnTo>
                    <a:lnTo>
                      <a:pt x="0" y="278892"/>
                    </a:lnTo>
                    <a:lnTo>
                      <a:pt x="217932" y="278892"/>
                    </a:lnTo>
                    <a:lnTo>
                      <a:pt x="217932" y="0"/>
                    </a:lnTo>
                    <a:close/>
                  </a:path>
                  <a:path w="3482340" h="626745">
                    <a:moveTo>
                      <a:pt x="762000" y="533400"/>
                    </a:moveTo>
                    <a:lnTo>
                      <a:pt x="544068" y="533400"/>
                    </a:lnTo>
                    <a:lnTo>
                      <a:pt x="544068" y="559308"/>
                    </a:lnTo>
                    <a:lnTo>
                      <a:pt x="762000" y="559308"/>
                    </a:lnTo>
                    <a:lnTo>
                      <a:pt x="762000" y="533400"/>
                    </a:lnTo>
                    <a:close/>
                  </a:path>
                  <a:path w="3482340" h="626745">
                    <a:moveTo>
                      <a:pt x="1306068" y="425196"/>
                    </a:moveTo>
                    <a:lnTo>
                      <a:pt x="1088136" y="425196"/>
                    </a:lnTo>
                    <a:lnTo>
                      <a:pt x="1088136" y="437400"/>
                    </a:lnTo>
                    <a:lnTo>
                      <a:pt x="1306068" y="437400"/>
                    </a:lnTo>
                    <a:lnTo>
                      <a:pt x="1306068" y="425196"/>
                    </a:lnTo>
                    <a:close/>
                  </a:path>
                  <a:path w="3482340" h="626745">
                    <a:moveTo>
                      <a:pt x="1850136" y="22860"/>
                    </a:moveTo>
                    <a:lnTo>
                      <a:pt x="1632204" y="22860"/>
                    </a:lnTo>
                    <a:lnTo>
                      <a:pt x="1632204" y="140208"/>
                    </a:lnTo>
                    <a:lnTo>
                      <a:pt x="1850136" y="140208"/>
                    </a:lnTo>
                    <a:lnTo>
                      <a:pt x="1850136" y="22860"/>
                    </a:lnTo>
                    <a:close/>
                  </a:path>
                  <a:path w="3482340" h="626745">
                    <a:moveTo>
                      <a:pt x="2394204" y="544068"/>
                    </a:moveTo>
                    <a:lnTo>
                      <a:pt x="2176272" y="544068"/>
                    </a:lnTo>
                    <a:lnTo>
                      <a:pt x="2176272" y="626364"/>
                    </a:lnTo>
                    <a:lnTo>
                      <a:pt x="2394204" y="626364"/>
                    </a:lnTo>
                    <a:lnTo>
                      <a:pt x="2394204" y="544068"/>
                    </a:lnTo>
                    <a:close/>
                  </a:path>
                  <a:path w="3482340" h="626745">
                    <a:moveTo>
                      <a:pt x="2938272" y="332232"/>
                    </a:moveTo>
                    <a:lnTo>
                      <a:pt x="2720340" y="332232"/>
                    </a:lnTo>
                    <a:lnTo>
                      <a:pt x="2720340" y="544068"/>
                    </a:lnTo>
                    <a:lnTo>
                      <a:pt x="2938272" y="544068"/>
                    </a:lnTo>
                    <a:lnTo>
                      <a:pt x="2938272" y="332232"/>
                    </a:lnTo>
                    <a:close/>
                  </a:path>
                  <a:path w="3482340" h="626745">
                    <a:moveTo>
                      <a:pt x="3482340" y="426720"/>
                    </a:moveTo>
                    <a:lnTo>
                      <a:pt x="3264408" y="426720"/>
                    </a:lnTo>
                    <a:lnTo>
                      <a:pt x="3264408" y="443484"/>
                    </a:lnTo>
                    <a:lnTo>
                      <a:pt x="3482340" y="443484"/>
                    </a:lnTo>
                    <a:lnTo>
                      <a:pt x="3482340" y="426720"/>
                    </a:lnTo>
                    <a:close/>
                  </a:path>
                </a:pathLst>
              </a:custGeom>
              <a:solidFill>
                <a:srgbClr val="6FAC46"/>
              </a:solidFill>
            </p:spPr>
            <p:txBody>
              <a:bodyPr wrap="square" lIns="0" tIns="0" rIns="0" bIns="0" rtlCol="0"/>
              <a:lstStyle/>
              <a:p>
                <a:endParaRPr/>
              </a:p>
            </p:txBody>
          </p:sp>
          <p:sp>
            <p:nvSpPr>
              <p:cNvPr id="64" name="object 64"/>
              <p:cNvSpPr/>
              <p:nvPr/>
            </p:nvSpPr>
            <p:spPr>
              <a:xfrm>
                <a:off x="556259" y="3817620"/>
                <a:ext cx="8164195" cy="0"/>
              </a:xfrm>
              <a:custGeom>
                <a:avLst/>
                <a:gdLst/>
                <a:ahLst/>
                <a:cxnLst/>
                <a:rect l="l" t="t" r="r" b="b"/>
                <a:pathLst>
                  <a:path w="8164195">
                    <a:moveTo>
                      <a:pt x="0" y="0"/>
                    </a:moveTo>
                    <a:lnTo>
                      <a:pt x="8164068" y="0"/>
                    </a:lnTo>
                  </a:path>
                </a:pathLst>
              </a:custGeom>
              <a:ln w="9144">
                <a:solidFill>
                  <a:srgbClr val="D9D9D9"/>
                </a:solidFill>
              </a:ln>
            </p:spPr>
            <p:txBody>
              <a:bodyPr wrap="square" lIns="0" tIns="0" rIns="0" bIns="0" rtlCol="0"/>
              <a:lstStyle/>
              <a:p>
                <a:endParaRPr/>
              </a:p>
            </p:txBody>
          </p:sp>
          <p:sp>
            <p:nvSpPr>
              <p:cNvPr id="65" name="object 65"/>
              <p:cNvSpPr/>
              <p:nvPr/>
            </p:nvSpPr>
            <p:spPr>
              <a:xfrm>
                <a:off x="7251192" y="3825240"/>
                <a:ext cx="1306195" cy="594360"/>
              </a:xfrm>
              <a:custGeom>
                <a:avLst/>
                <a:gdLst/>
                <a:ahLst/>
                <a:cxnLst/>
                <a:rect l="l" t="t" r="r" b="b"/>
                <a:pathLst>
                  <a:path w="1306195" h="594360">
                    <a:moveTo>
                      <a:pt x="216408" y="0"/>
                    </a:moveTo>
                    <a:lnTo>
                      <a:pt x="0" y="0"/>
                    </a:lnTo>
                    <a:lnTo>
                      <a:pt x="0" y="59436"/>
                    </a:lnTo>
                    <a:lnTo>
                      <a:pt x="216408" y="59436"/>
                    </a:lnTo>
                    <a:lnTo>
                      <a:pt x="216408" y="0"/>
                    </a:lnTo>
                    <a:close/>
                  </a:path>
                  <a:path w="1306195" h="594360">
                    <a:moveTo>
                      <a:pt x="760463" y="592836"/>
                    </a:moveTo>
                    <a:lnTo>
                      <a:pt x="544068" y="592836"/>
                    </a:lnTo>
                    <a:lnTo>
                      <a:pt x="544068" y="594360"/>
                    </a:lnTo>
                    <a:lnTo>
                      <a:pt x="760463" y="594360"/>
                    </a:lnTo>
                    <a:lnTo>
                      <a:pt x="760463" y="592836"/>
                    </a:lnTo>
                    <a:close/>
                  </a:path>
                  <a:path w="1306195" h="594360">
                    <a:moveTo>
                      <a:pt x="1306068" y="60960"/>
                    </a:moveTo>
                    <a:lnTo>
                      <a:pt x="1088136" y="60960"/>
                    </a:lnTo>
                    <a:lnTo>
                      <a:pt x="1088136" y="62484"/>
                    </a:lnTo>
                    <a:lnTo>
                      <a:pt x="1306068" y="62484"/>
                    </a:lnTo>
                    <a:lnTo>
                      <a:pt x="1306068" y="60960"/>
                    </a:lnTo>
                    <a:close/>
                  </a:path>
                </a:pathLst>
              </a:custGeom>
              <a:solidFill>
                <a:srgbClr val="6FAC46"/>
              </a:solidFill>
            </p:spPr>
            <p:txBody>
              <a:bodyPr wrap="square" lIns="0" tIns="0" rIns="0" bIns="0" rtlCol="0"/>
              <a:lstStyle/>
              <a:p>
                <a:endParaRPr/>
              </a:p>
            </p:txBody>
          </p:sp>
        </p:grpSp>
        <p:sp>
          <p:nvSpPr>
            <p:cNvPr id="67" name="object 67"/>
            <p:cNvSpPr txBox="1"/>
            <p:nvPr/>
          </p:nvSpPr>
          <p:spPr>
            <a:xfrm>
              <a:off x="2256613" y="4956708"/>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2.0</a:t>
              </a:r>
              <a:endParaRPr sz="900">
                <a:latin typeface="Calibri"/>
                <a:cs typeface="Calibri"/>
              </a:endParaRPr>
            </a:p>
          </p:txBody>
        </p:sp>
        <p:sp>
          <p:nvSpPr>
            <p:cNvPr id="68" name="object 68"/>
            <p:cNvSpPr txBox="1"/>
            <p:nvPr/>
          </p:nvSpPr>
          <p:spPr>
            <a:xfrm>
              <a:off x="3889160" y="4903216"/>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4.9</a:t>
              </a:r>
              <a:endParaRPr sz="900">
                <a:latin typeface="Calibri"/>
                <a:cs typeface="Calibri"/>
              </a:endParaRPr>
            </a:p>
          </p:txBody>
        </p:sp>
        <p:sp>
          <p:nvSpPr>
            <p:cNvPr id="69" name="object 69"/>
            <p:cNvSpPr txBox="1"/>
            <p:nvPr/>
          </p:nvSpPr>
          <p:spPr>
            <a:xfrm>
              <a:off x="4433342" y="4863782"/>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7.1</a:t>
              </a:r>
              <a:endParaRPr sz="900">
                <a:latin typeface="Calibri"/>
                <a:cs typeface="Calibri"/>
              </a:endParaRPr>
            </a:p>
          </p:txBody>
        </p:sp>
        <p:sp>
          <p:nvSpPr>
            <p:cNvPr id="70" name="object 70"/>
            <p:cNvSpPr txBox="1"/>
            <p:nvPr/>
          </p:nvSpPr>
          <p:spPr>
            <a:xfrm>
              <a:off x="4948605" y="4777143"/>
              <a:ext cx="228600"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11.9</a:t>
              </a:r>
              <a:endParaRPr sz="900">
                <a:latin typeface="Calibri"/>
                <a:cs typeface="Calibri"/>
              </a:endParaRPr>
            </a:p>
          </p:txBody>
        </p:sp>
        <p:sp>
          <p:nvSpPr>
            <p:cNvPr id="71" name="object 71"/>
            <p:cNvSpPr txBox="1"/>
            <p:nvPr/>
          </p:nvSpPr>
          <p:spPr>
            <a:xfrm>
              <a:off x="6037084" y="4786287"/>
              <a:ext cx="228600"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11.4</a:t>
              </a:r>
              <a:endParaRPr sz="900">
                <a:latin typeface="Calibri"/>
                <a:cs typeface="Calibri"/>
              </a:endParaRPr>
            </a:p>
          </p:txBody>
        </p:sp>
        <p:sp>
          <p:nvSpPr>
            <p:cNvPr id="72" name="object 72"/>
            <p:cNvSpPr txBox="1"/>
            <p:nvPr/>
          </p:nvSpPr>
          <p:spPr>
            <a:xfrm>
              <a:off x="6610300" y="4837265"/>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8.6</a:t>
              </a:r>
              <a:endParaRPr sz="900">
                <a:latin typeface="Calibri"/>
                <a:cs typeface="Calibri"/>
              </a:endParaRPr>
            </a:p>
          </p:txBody>
        </p:sp>
        <p:sp>
          <p:nvSpPr>
            <p:cNvPr id="73" name="object 73"/>
            <p:cNvSpPr txBox="1"/>
            <p:nvPr/>
          </p:nvSpPr>
          <p:spPr>
            <a:xfrm>
              <a:off x="7154482" y="4889386"/>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5.7</a:t>
              </a:r>
              <a:endParaRPr sz="900">
                <a:latin typeface="Calibri"/>
                <a:cs typeface="Calibri"/>
              </a:endParaRPr>
            </a:p>
          </p:txBody>
        </p:sp>
        <p:sp>
          <p:nvSpPr>
            <p:cNvPr id="74" name="object 74"/>
            <p:cNvSpPr txBox="1"/>
            <p:nvPr/>
          </p:nvSpPr>
          <p:spPr>
            <a:xfrm>
              <a:off x="7698665" y="4887557"/>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5.8</a:t>
              </a:r>
              <a:endParaRPr sz="900">
                <a:latin typeface="Calibri"/>
                <a:cs typeface="Calibri"/>
              </a:endParaRPr>
            </a:p>
          </p:txBody>
        </p:sp>
        <p:sp>
          <p:nvSpPr>
            <p:cNvPr id="75" name="object 75"/>
            <p:cNvSpPr txBox="1"/>
            <p:nvPr/>
          </p:nvSpPr>
          <p:spPr>
            <a:xfrm>
              <a:off x="8242847" y="4955223"/>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2.1</a:t>
              </a:r>
              <a:endParaRPr sz="900">
                <a:latin typeface="Calibri"/>
                <a:cs typeface="Calibri"/>
              </a:endParaRPr>
            </a:p>
          </p:txBody>
        </p:sp>
        <p:sp>
          <p:nvSpPr>
            <p:cNvPr id="76" name="object 76"/>
            <p:cNvSpPr txBox="1"/>
            <p:nvPr/>
          </p:nvSpPr>
          <p:spPr>
            <a:xfrm>
              <a:off x="8787029" y="4939564"/>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3.0</a:t>
              </a:r>
              <a:endParaRPr sz="900">
                <a:latin typeface="Calibri"/>
                <a:cs typeface="Calibri"/>
              </a:endParaRPr>
            </a:p>
          </p:txBody>
        </p:sp>
        <p:sp>
          <p:nvSpPr>
            <p:cNvPr id="77" name="object 77"/>
            <p:cNvSpPr txBox="1"/>
            <p:nvPr/>
          </p:nvSpPr>
          <p:spPr>
            <a:xfrm>
              <a:off x="9331211" y="4970196"/>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1.3</a:t>
              </a:r>
              <a:endParaRPr sz="900">
                <a:latin typeface="Calibri"/>
                <a:cs typeface="Calibri"/>
              </a:endParaRPr>
            </a:p>
          </p:txBody>
        </p:sp>
        <p:sp>
          <p:nvSpPr>
            <p:cNvPr id="78" name="object 78"/>
            <p:cNvSpPr txBox="1"/>
            <p:nvPr/>
          </p:nvSpPr>
          <p:spPr>
            <a:xfrm>
              <a:off x="9875394" y="4949851"/>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2.4</a:t>
              </a:r>
              <a:endParaRPr sz="900">
                <a:latin typeface="Calibri"/>
                <a:cs typeface="Calibri"/>
              </a:endParaRPr>
            </a:p>
          </p:txBody>
        </p:sp>
        <p:sp>
          <p:nvSpPr>
            <p:cNvPr id="79" name="object 79"/>
            <p:cNvSpPr txBox="1"/>
            <p:nvPr/>
          </p:nvSpPr>
          <p:spPr>
            <a:xfrm>
              <a:off x="2256499" y="4878642"/>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2.3</a:t>
              </a:r>
              <a:endParaRPr sz="900">
                <a:latin typeface="Calibri"/>
                <a:cs typeface="Calibri"/>
              </a:endParaRPr>
            </a:p>
          </p:txBody>
        </p:sp>
        <p:sp>
          <p:nvSpPr>
            <p:cNvPr id="80" name="object 80"/>
            <p:cNvSpPr txBox="1"/>
            <p:nvPr/>
          </p:nvSpPr>
          <p:spPr>
            <a:xfrm>
              <a:off x="2609800" y="4924362"/>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1.2</a:t>
              </a:r>
              <a:endParaRPr sz="900">
                <a:latin typeface="Calibri"/>
                <a:cs typeface="Calibri"/>
              </a:endParaRPr>
            </a:p>
          </p:txBody>
        </p:sp>
        <p:sp>
          <p:nvSpPr>
            <p:cNvPr id="81" name="object 81"/>
            <p:cNvSpPr txBox="1"/>
            <p:nvPr/>
          </p:nvSpPr>
          <p:spPr>
            <a:xfrm>
              <a:off x="3344863" y="4763884"/>
              <a:ext cx="170815" cy="314960"/>
            </a:xfrm>
            <a:prstGeom prst="rect">
              <a:avLst/>
            </a:prstGeom>
          </p:spPr>
          <p:txBody>
            <a:bodyPr vert="horz" wrap="square" lIns="0" tIns="20320" rIns="0" bIns="0" rtlCol="0">
              <a:spAutoFit/>
            </a:bodyPr>
            <a:lstStyle/>
            <a:p>
              <a:pPr marL="12700">
                <a:spcBef>
                  <a:spcPts val="160"/>
                </a:spcBef>
              </a:pPr>
              <a:r>
                <a:rPr sz="900" dirty="0">
                  <a:solidFill>
                    <a:srgbClr val="404040"/>
                  </a:solidFill>
                  <a:latin typeface="Calibri"/>
                  <a:cs typeface="Calibri"/>
                </a:rPr>
                <a:t>3.7</a:t>
              </a:r>
              <a:endParaRPr sz="900">
                <a:latin typeface="Calibri"/>
                <a:cs typeface="Calibri"/>
              </a:endParaRPr>
            </a:p>
            <a:p>
              <a:pPr marL="12700">
                <a:spcBef>
                  <a:spcPts val="55"/>
                </a:spcBef>
              </a:pPr>
              <a:r>
                <a:rPr sz="900" dirty="0">
                  <a:solidFill>
                    <a:srgbClr val="404040"/>
                  </a:solidFill>
                  <a:latin typeface="Calibri"/>
                  <a:cs typeface="Calibri"/>
                </a:rPr>
                <a:t>4.2</a:t>
              </a:r>
              <a:endParaRPr sz="900">
                <a:latin typeface="Calibri"/>
                <a:cs typeface="Calibri"/>
              </a:endParaRPr>
            </a:p>
          </p:txBody>
        </p:sp>
        <p:sp>
          <p:nvSpPr>
            <p:cNvPr id="82" name="object 82"/>
            <p:cNvSpPr txBox="1"/>
            <p:nvPr/>
          </p:nvSpPr>
          <p:spPr>
            <a:xfrm>
              <a:off x="3889046" y="4753712"/>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3.3</a:t>
              </a:r>
              <a:endParaRPr sz="900">
                <a:latin typeface="Calibri"/>
                <a:cs typeface="Calibri"/>
              </a:endParaRPr>
            </a:p>
          </p:txBody>
        </p:sp>
        <p:sp>
          <p:nvSpPr>
            <p:cNvPr id="83" name="object 83"/>
            <p:cNvSpPr txBox="1"/>
            <p:nvPr/>
          </p:nvSpPr>
          <p:spPr>
            <a:xfrm>
              <a:off x="4977410" y="4445788"/>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6.3</a:t>
              </a:r>
              <a:endParaRPr sz="900">
                <a:latin typeface="Calibri"/>
                <a:cs typeface="Calibri"/>
              </a:endParaRPr>
            </a:p>
          </p:txBody>
        </p:sp>
        <p:sp>
          <p:nvSpPr>
            <p:cNvPr id="84" name="object 84"/>
            <p:cNvSpPr txBox="1"/>
            <p:nvPr/>
          </p:nvSpPr>
          <p:spPr>
            <a:xfrm>
              <a:off x="5521592" y="4615179"/>
              <a:ext cx="170815" cy="407670"/>
            </a:xfrm>
            <a:prstGeom prst="rect">
              <a:avLst/>
            </a:prstGeom>
          </p:spPr>
          <p:txBody>
            <a:bodyPr vert="horz" wrap="square" lIns="0" tIns="66675" rIns="0" bIns="0" rtlCol="0">
              <a:spAutoFit/>
            </a:bodyPr>
            <a:lstStyle/>
            <a:p>
              <a:pPr marL="12700">
                <a:spcBef>
                  <a:spcPts val="525"/>
                </a:spcBef>
              </a:pPr>
              <a:r>
                <a:rPr sz="900" dirty="0">
                  <a:solidFill>
                    <a:srgbClr val="404040"/>
                  </a:solidFill>
                  <a:latin typeface="Calibri"/>
                  <a:cs typeface="Calibri"/>
                </a:rPr>
                <a:t>3.2</a:t>
              </a:r>
              <a:endParaRPr sz="900">
                <a:latin typeface="Calibri"/>
                <a:cs typeface="Calibri"/>
              </a:endParaRPr>
            </a:p>
            <a:p>
              <a:pPr marL="12700">
                <a:spcBef>
                  <a:spcPts val="425"/>
                </a:spcBef>
              </a:pPr>
              <a:r>
                <a:rPr sz="900" dirty="0">
                  <a:solidFill>
                    <a:srgbClr val="404040"/>
                  </a:solidFill>
                  <a:latin typeface="Calibri"/>
                  <a:cs typeface="Calibri"/>
                </a:rPr>
                <a:t>7.3</a:t>
              </a:r>
              <a:endParaRPr sz="900">
                <a:latin typeface="Calibri"/>
                <a:cs typeface="Calibri"/>
              </a:endParaRPr>
            </a:p>
          </p:txBody>
        </p:sp>
        <p:sp>
          <p:nvSpPr>
            <p:cNvPr id="85" name="object 85"/>
            <p:cNvSpPr txBox="1"/>
            <p:nvPr/>
          </p:nvSpPr>
          <p:spPr>
            <a:xfrm>
              <a:off x="6065775" y="4533913"/>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2.5</a:t>
              </a:r>
              <a:endParaRPr sz="900">
                <a:latin typeface="Calibri"/>
                <a:cs typeface="Calibri"/>
              </a:endParaRPr>
            </a:p>
          </p:txBody>
        </p:sp>
        <p:sp>
          <p:nvSpPr>
            <p:cNvPr id="86" name="object 86"/>
            <p:cNvSpPr txBox="1"/>
            <p:nvPr/>
          </p:nvSpPr>
          <p:spPr>
            <a:xfrm>
              <a:off x="6581038" y="4436301"/>
              <a:ext cx="228600"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13.4</a:t>
              </a:r>
              <a:endParaRPr sz="900">
                <a:latin typeface="Calibri"/>
                <a:cs typeface="Calibri"/>
              </a:endParaRPr>
            </a:p>
          </p:txBody>
        </p:sp>
        <p:sp>
          <p:nvSpPr>
            <p:cNvPr id="87" name="object 87"/>
            <p:cNvSpPr txBox="1"/>
            <p:nvPr/>
          </p:nvSpPr>
          <p:spPr>
            <a:xfrm>
              <a:off x="7154254" y="4731423"/>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3.0</a:t>
              </a:r>
              <a:endParaRPr sz="900">
                <a:latin typeface="Calibri"/>
                <a:cs typeface="Calibri"/>
              </a:endParaRPr>
            </a:p>
          </p:txBody>
        </p:sp>
        <p:sp>
          <p:nvSpPr>
            <p:cNvPr id="88" name="object 88"/>
            <p:cNvSpPr txBox="1"/>
            <p:nvPr/>
          </p:nvSpPr>
          <p:spPr>
            <a:xfrm>
              <a:off x="8242618" y="4873498"/>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2.4</a:t>
              </a:r>
              <a:endParaRPr sz="900">
                <a:latin typeface="Calibri"/>
                <a:cs typeface="Calibri"/>
              </a:endParaRPr>
            </a:p>
          </p:txBody>
        </p:sp>
        <p:sp>
          <p:nvSpPr>
            <p:cNvPr id="89" name="object 89"/>
            <p:cNvSpPr txBox="1"/>
            <p:nvPr/>
          </p:nvSpPr>
          <p:spPr>
            <a:xfrm>
              <a:off x="8786800" y="4808919"/>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4.2</a:t>
              </a:r>
              <a:endParaRPr sz="900">
                <a:latin typeface="Calibri"/>
                <a:cs typeface="Calibri"/>
              </a:endParaRPr>
            </a:p>
          </p:txBody>
        </p:sp>
        <p:sp>
          <p:nvSpPr>
            <p:cNvPr id="90" name="object 90"/>
            <p:cNvSpPr txBox="1"/>
            <p:nvPr/>
          </p:nvSpPr>
          <p:spPr>
            <a:xfrm>
              <a:off x="9127415" y="4917618"/>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1.6</a:t>
              </a:r>
              <a:endParaRPr sz="900">
                <a:latin typeface="Calibri"/>
                <a:cs typeface="Calibri"/>
              </a:endParaRPr>
            </a:p>
          </p:txBody>
        </p:sp>
        <p:sp>
          <p:nvSpPr>
            <p:cNvPr id="91" name="object 91"/>
            <p:cNvSpPr txBox="1"/>
            <p:nvPr/>
          </p:nvSpPr>
          <p:spPr>
            <a:xfrm>
              <a:off x="9875280" y="4859325"/>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2.6</a:t>
              </a:r>
              <a:endParaRPr sz="900">
                <a:latin typeface="Calibri"/>
                <a:cs typeface="Calibri"/>
              </a:endParaRPr>
            </a:p>
          </p:txBody>
        </p:sp>
        <p:sp>
          <p:nvSpPr>
            <p:cNvPr id="92" name="object 92"/>
            <p:cNvSpPr txBox="1"/>
            <p:nvPr/>
          </p:nvSpPr>
          <p:spPr>
            <a:xfrm>
              <a:off x="2256384" y="4758855"/>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4.3</a:t>
              </a:r>
              <a:endParaRPr sz="900">
                <a:latin typeface="Calibri"/>
                <a:cs typeface="Calibri"/>
              </a:endParaRPr>
            </a:p>
          </p:txBody>
        </p:sp>
        <p:sp>
          <p:nvSpPr>
            <p:cNvPr id="93" name="object 93"/>
            <p:cNvSpPr txBox="1"/>
            <p:nvPr/>
          </p:nvSpPr>
          <p:spPr>
            <a:xfrm>
              <a:off x="2800567" y="4753825"/>
              <a:ext cx="170815" cy="378460"/>
            </a:xfrm>
            <a:prstGeom prst="rect">
              <a:avLst/>
            </a:prstGeom>
          </p:spPr>
          <p:txBody>
            <a:bodyPr vert="horz" wrap="square" lIns="0" tIns="52069" rIns="0" bIns="0" rtlCol="0">
              <a:spAutoFit/>
            </a:bodyPr>
            <a:lstStyle/>
            <a:p>
              <a:pPr marL="12700">
                <a:spcBef>
                  <a:spcPts val="409"/>
                </a:spcBef>
              </a:pPr>
              <a:r>
                <a:rPr sz="900" dirty="0">
                  <a:solidFill>
                    <a:srgbClr val="404040"/>
                  </a:solidFill>
                  <a:latin typeface="Calibri"/>
                  <a:cs typeface="Calibri"/>
                </a:rPr>
                <a:t>6.0</a:t>
              </a:r>
              <a:endParaRPr sz="900">
                <a:latin typeface="Calibri"/>
                <a:cs typeface="Calibri"/>
              </a:endParaRPr>
            </a:p>
            <a:p>
              <a:pPr marL="12700">
                <a:spcBef>
                  <a:spcPts val="309"/>
                </a:spcBef>
              </a:pPr>
              <a:r>
                <a:rPr sz="900" dirty="0">
                  <a:solidFill>
                    <a:srgbClr val="404040"/>
                  </a:solidFill>
                  <a:latin typeface="Calibri"/>
                  <a:cs typeface="Calibri"/>
                </a:rPr>
                <a:t>1.3</a:t>
              </a:r>
              <a:endParaRPr sz="900">
                <a:latin typeface="Calibri"/>
                <a:cs typeface="Calibri"/>
              </a:endParaRPr>
            </a:p>
          </p:txBody>
        </p:sp>
        <p:sp>
          <p:nvSpPr>
            <p:cNvPr id="94" name="object 94"/>
            <p:cNvSpPr txBox="1"/>
            <p:nvPr/>
          </p:nvSpPr>
          <p:spPr>
            <a:xfrm>
              <a:off x="8757882" y="4350461"/>
              <a:ext cx="228600"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21.0</a:t>
              </a:r>
              <a:endParaRPr sz="900">
                <a:latin typeface="Calibri"/>
                <a:cs typeface="Calibri"/>
              </a:endParaRPr>
            </a:p>
          </p:txBody>
        </p:sp>
        <p:sp>
          <p:nvSpPr>
            <p:cNvPr id="95" name="object 95"/>
            <p:cNvSpPr txBox="1"/>
            <p:nvPr/>
          </p:nvSpPr>
          <p:spPr>
            <a:xfrm>
              <a:off x="9846360" y="4480878"/>
              <a:ext cx="228600"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18.2</a:t>
              </a:r>
              <a:endParaRPr sz="900" dirty="0">
                <a:latin typeface="Calibri"/>
                <a:cs typeface="Calibri"/>
              </a:endParaRPr>
            </a:p>
          </p:txBody>
        </p:sp>
        <p:sp>
          <p:nvSpPr>
            <p:cNvPr id="96" name="object 96"/>
            <p:cNvSpPr txBox="1"/>
            <p:nvPr/>
          </p:nvSpPr>
          <p:spPr>
            <a:xfrm>
              <a:off x="2256384" y="4591177"/>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4.9</a:t>
              </a:r>
              <a:endParaRPr sz="900">
                <a:latin typeface="Calibri"/>
                <a:cs typeface="Calibri"/>
              </a:endParaRPr>
            </a:p>
          </p:txBody>
        </p:sp>
        <p:sp>
          <p:nvSpPr>
            <p:cNvPr id="97" name="object 97"/>
            <p:cNvSpPr txBox="1"/>
            <p:nvPr/>
          </p:nvSpPr>
          <p:spPr>
            <a:xfrm>
              <a:off x="3115781" y="4632325"/>
              <a:ext cx="424815" cy="151323"/>
            </a:xfrm>
            <a:prstGeom prst="rect">
              <a:avLst/>
            </a:prstGeom>
          </p:spPr>
          <p:txBody>
            <a:bodyPr vert="horz" wrap="square" lIns="0" tIns="12700" rIns="0" bIns="0" rtlCol="0">
              <a:spAutoFit/>
            </a:bodyPr>
            <a:lstStyle/>
            <a:p>
              <a:pPr marL="38100">
                <a:spcBef>
                  <a:spcPts val="100"/>
                </a:spcBef>
              </a:pPr>
              <a:r>
                <a:rPr sz="900" dirty="0">
                  <a:solidFill>
                    <a:srgbClr val="404040"/>
                  </a:solidFill>
                  <a:latin typeface="Calibri"/>
                  <a:cs typeface="Calibri"/>
                </a:rPr>
                <a:t>0.6</a:t>
              </a:r>
              <a:r>
                <a:rPr sz="900" spc="195" dirty="0">
                  <a:solidFill>
                    <a:srgbClr val="404040"/>
                  </a:solidFill>
                  <a:latin typeface="Calibri"/>
                  <a:cs typeface="Calibri"/>
                </a:rPr>
                <a:t> </a:t>
              </a:r>
              <a:r>
                <a:rPr sz="1350" baseline="-18518" dirty="0">
                  <a:solidFill>
                    <a:srgbClr val="404040"/>
                  </a:solidFill>
                  <a:latin typeface="Calibri"/>
                  <a:cs typeface="Calibri"/>
                </a:rPr>
                <a:t>1.7</a:t>
              </a:r>
              <a:endParaRPr sz="1350" baseline="-18518" dirty="0">
                <a:latin typeface="Calibri"/>
                <a:cs typeface="Calibri"/>
              </a:endParaRPr>
            </a:p>
          </p:txBody>
        </p:sp>
        <p:sp>
          <p:nvSpPr>
            <p:cNvPr id="98" name="object 98"/>
            <p:cNvSpPr txBox="1"/>
            <p:nvPr/>
          </p:nvSpPr>
          <p:spPr>
            <a:xfrm>
              <a:off x="3889046" y="4158094"/>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3.7</a:t>
              </a:r>
              <a:endParaRPr sz="900">
                <a:latin typeface="Calibri"/>
                <a:cs typeface="Calibri"/>
              </a:endParaRPr>
            </a:p>
          </p:txBody>
        </p:sp>
        <p:sp>
          <p:nvSpPr>
            <p:cNvPr id="99" name="object 99"/>
            <p:cNvSpPr txBox="1"/>
            <p:nvPr/>
          </p:nvSpPr>
          <p:spPr>
            <a:xfrm>
              <a:off x="8242618" y="4552658"/>
              <a:ext cx="170815" cy="345607"/>
            </a:xfrm>
            <a:prstGeom prst="rect">
              <a:avLst/>
            </a:prstGeom>
          </p:spPr>
          <p:txBody>
            <a:bodyPr vert="horz" wrap="square" lIns="0" tIns="42545" rIns="0" bIns="0" rtlCol="0">
              <a:spAutoFit/>
            </a:bodyPr>
            <a:lstStyle/>
            <a:p>
              <a:pPr marL="12700">
                <a:spcBef>
                  <a:spcPts val="335"/>
                </a:spcBef>
              </a:pPr>
              <a:r>
                <a:rPr sz="900" dirty="0">
                  <a:solidFill>
                    <a:srgbClr val="404040"/>
                  </a:solidFill>
                  <a:latin typeface="Calibri"/>
                  <a:cs typeface="Calibri"/>
                </a:rPr>
                <a:t>4.8</a:t>
              </a:r>
              <a:endParaRPr sz="900">
                <a:latin typeface="Calibri"/>
                <a:cs typeface="Calibri"/>
              </a:endParaRPr>
            </a:p>
            <a:p>
              <a:pPr marL="12700">
                <a:spcBef>
                  <a:spcPts val="235"/>
                </a:spcBef>
              </a:pPr>
              <a:r>
                <a:rPr sz="900" dirty="0">
                  <a:solidFill>
                    <a:srgbClr val="404040"/>
                  </a:solidFill>
                  <a:latin typeface="Calibri"/>
                  <a:cs typeface="Calibri"/>
                </a:rPr>
                <a:t>4.4</a:t>
              </a:r>
              <a:endParaRPr sz="900">
                <a:latin typeface="Calibri"/>
                <a:cs typeface="Calibri"/>
              </a:endParaRPr>
            </a:p>
          </p:txBody>
        </p:sp>
        <p:sp>
          <p:nvSpPr>
            <p:cNvPr id="100" name="object 100"/>
            <p:cNvSpPr txBox="1"/>
            <p:nvPr/>
          </p:nvSpPr>
          <p:spPr>
            <a:xfrm>
              <a:off x="9331097" y="4494822"/>
              <a:ext cx="170815" cy="410209"/>
            </a:xfrm>
            <a:prstGeom prst="rect">
              <a:avLst/>
            </a:prstGeom>
          </p:spPr>
          <p:txBody>
            <a:bodyPr vert="horz" wrap="square" lIns="0" tIns="67945" rIns="0" bIns="0" rtlCol="0">
              <a:spAutoFit/>
            </a:bodyPr>
            <a:lstStyle/>
            <a:p>
              <a:pPr marL="12700">
                <a:spcBef>
                  <a:spcPts val="535"/>
                </a:spcBef>
              </a:pPr>
              <a:r>
                <a:rPr sz="900" dirty="0">
                  <a:solidFill>
                    <a:srgbClr val="404040"/>
                  </a:solidFill>
                  <a:latin typeface="Calibri"/>
                  <a:cs typeface="Calibri"/>
                </a:rPr>
                <a:t>2.6</a:t>
              </a:r>
              <a:endParaRPr sz="900">
                <a:latin typeface="Calibri"/>
                <a:cs typeface="Calibri"/>
              </a:endParaRPr>
            </a:p>
            <a:p>
              <a:pPr marL="12700">
                <a:spcBef>
                  <a:spcPts val="434"/>
                </a:spcBef>
              </a:pPr>
              <a:r>
                <a:rPr sz="900" dirty="0">
                  <a:solidFill>
                    <a:srgbClr val="404040"/>
                  </a:solidFill>
                  <a:latin typeface="Calibri"/>
                  <a:cs typeface="Calibri"/>
                </a:rPr>
                <a:t>8.0</a:t>
              </a:r>
              <a:endParaRPr sz="900">
                <a:latin typeface="Calibri"/>
                <a:cs typeface="Calibri"/>
              </a:endParaRPr>
            </a:p>
          </p:txBody>
        </p:sp>
        <p:sp>
          <p:nvSpPr>
            <p:cNvPr id="101" name="object 101"/>
            <p:cNvSpPr txBox="1"/>
            <p:nvPr/>
          </p:nvSpPr>
          <p:spPr>
            <a:xfrm>
              <a:off x="9875280" y="4060711"/>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4.9</a:t>
              </a:r>
              <a:endParaRPr sz="900">
                <a:latin typeface="Calibri"/>
                <a:cs typeface="Calibri"/>
              </a:endParaRPr>
            </a:p>
          </p:txBody>
        </p:sp>
        <p:sp>
          <p:nvSpPr>
            <p:cNvPr id="102" name="object 102"/>
            <p:cNvSpPr txBox="1"/>
            <p:nvPr/>
          </p:nvSpPr>
          <p:spPr>
            <a:xfrm>
              <a:off x="2031589" y="4422242"/>
              <a:ext cx="2082164" cy="151323"/>
            </a:xfrm>
            <a:prstGeom prst="rect">
              <a:avLst/>
            </a:prstGeom>
          </p:spPr>
          <p:txBody>
            <a:bodyPr vert="horz" wrap="square" lIns="0" tIns="12700" rIns="0" bIns="0" rtlCol="0">
              <a:spAutoFit/>
            </a:bodyPr>
            <a:lstStyle/>
            <a:p>
              <a:pPr marL="38100">
                <a:spcBef>
                  <a:spcPts val="100"/>
                </a:spcBef>
                <a:tabLst>
                  <a:tab pos="236854" algn="l"/>
                  <a:tab pos="1834514" algn="l"/>
                </a:tabLst>
              </a:pPr>
              <a:r>
                <a:rPr sz="900" u="sng" dirty="0">
                  <a:solidFill>
                    <a:srgbClr val="404040"/>
                  </a:solidFill>
                  <a:uFill>
                    <a:solidFill>
                      <a:srgbClr val="D9D9D9"/>
                    </a:solidFill>
                  </a:uFill>
                  <a:latin typeface="Calibri"/>
                  <a:cs typeface="Calibri"/>
                </a:rPr>
                <a:t> 	0.1	</a:t>
              </a:r>
              <a:r>
                <a:rPr sz="1350" baseline="-18518" dirty="0">
                  <a:solidFill>
                    <a:srgbClr val="404040"/>
                  </a:solidFill>
                  <a:latin typeface="Calibri"/>
                  <a:cs typeface="Calibri"/>
                </a:rPr>
                <a:t>12.9</a:t>
              </a:r>
              <a:endParaRPr sz="1350" baseline="-18518" dirty="0">
                <a:latin typeface="Calibri"/>
                <a:cs typeface="Calibri"/>
              </a:endParaRPr>
            </a:p>
          </p:txBody>
        </p:sp>
        <p:sp>
          <p:nvSpPr>
            <p:cNvPr id="103" name="object 103"/>
            <p:cNvSpPr txBox="1"/>
            <p:nvPr/>
          </p:nvSpPr>
          <p:spPr>
            <a:xfrm>
              <a:off x="2800567" y="4540770"/>
              <a:ext cx="170815" cy="267970"/>
            </a:xfrm>
            <a:prstGeom prst="rect">
              <a:avLst/>
            </a:prstGeom>
          </p:spPr>
          <p:txBody>
            <a:bodyPr vert="horz" wrap="square" lIns="0" tIns="12700" rIns="0" bIns="0" rtlCol="0">
              <a:spAutoFit/>
            </a:bodyPr>
            <a:lstStyle/>
            <a:p>
              <a:pPr marL="12700">
                <a:lnSpc>
                  <a:spcPts val="955"/>
                </a:lnSpc>
                <a:spcBef>
                  <a:spcPts val="100"/>
                </a:spcBef>
              </a:pPr>
              <a:r>
                <a:rPr sz="900" dirty="0">
                  <a:solidFill>
                    <a:srgbClr val="404040"/>
                  </a:solidFill>
                  <a:latin typeface="Calibri"/>
                  <a:cs typeface="Calibri"/>
                </a:rPr>
                <a:t>0.1</a:t>
              </a:r>
              <a:endParaRPr sz="900">
                <a:latin typeface="Calibri"/>
                <a:cs typeface="Calibri"/>
              </a:endParaRPr>
            </a:p>
            <a:p>
              <a:pPr marL="12700">
                <a:lnSpc>
                  <a:spcPts val="955"/>
                </a:lnSpc>
              </a:pPr>
              <a:r>
                <a:rPr sz="900" dirty="0">
                  <a:solidFill>
                    <a:srgbClr val="404040"/>
                  </a:solidFill>
                  <a:latin typeface="Calibri"/>
                  <a:cs typeface="Calibri"/>
                </a:rPr>
                <a:t>2.1</a:t>
              </a:r>
              <a:endParaRPr sz="900">
                <a:latin typeface="Calibri"/>
                <a:cs typeface="Calibri"/>
              </a:endParaRPr>
            </a:p>
          </p:txBody>
        </p:sp>
        <p:sp>
          <p:nvSpPr>
            <p:cNvPr id="104" name="object 104"/>
            <p:cNvSpPr txBox="1"/>
            <p:nvPr/>
          </p:nvSpPr>
          <p:spPr>
            <a:xfrm>
              <a:off x="3344749" y="4516654"/>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1.5</a:t>
              </a:r>
              <a:endParaRPr sz="900">
                <a:latin typeface="Calibri"/>
                <a:cs typeface="Calibri"/>
              </a:endParaRPr>
            </a:p>
          </p:txBody>
        </p:sp>
        <p:sp>
          <p:nvSpPr>
            <p:cNvPr id="105" name="object 105"/>
            <p:cNvSpPr txBox="1"/>
            <p:nvPr/>
          </p:nvSpPr>
          <p:spPr>
            <a:xfrm>
              <a:off x="3889388" y="4024249"/>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0.1</a:t>
              </a:r>
              <a:endParaRPr sz="900">
                <a:latin typeface="Calibri"/>
                <a:cs typeface="Calibri"/>
              </a:endParaRPr>
            </a:p>
          </p:txBody>
        </p:sp>
        <p:sp>
          <p:nvSpPr>
            <p:cNvPr id="106" name="object 106"/>
            <p:cNvSpPr txBox="1"/>
            <p:nvPr/>
          </p:nvSpPr>
          <p:spPr>
            <a:xfrm>
              <a:off x="4433228" y="4512080"/>
              <a:ext cx="170815" cy="299720"/>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2.9</a:t>
              </a:r>
              <a:endParaRPr sz="900">
                <a:latin typeface="Calibri"/>
                <a:cs typeface="Calibri"/>
              </a:endParaRPr>
            </a:p>
            <a:p>
              <a:pPr marL="12700"/>
              <a:r>
                <a:rPr sz="900" dirty="0">
                  <a:solidFill>
                    <a:srgbClr val="404040"/>
                  </a:solidFill>
                  <a:latin typeface="Calibri"/>
                  <a:cs typeface="Calibri"/>
                </a:rPr>
                <a:t>4.7</a:t>
              </a:r>
              <a:endParaRPr sz="900">
                <a:latin typeface="Calibri"/>
                <a:cs typeface="Calibri"/>
              </a:endParaRPr>
            </a:p>
          </p:txBody>
        </p:sp>
        <p:sp>
          <p:nvSpPr>
            <p:cNvPr id="107" name="object 107"/>
            <p:cNvSpPr txBox="1"/>
            <p:nvPr/>
          </p:nvSpPr>
          <p:spPr>
            <a:xfrm>
              <a:off x="4977410" y="4191241"/>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7.7</a:t>
              </a:r>
              <a:endParaRPr sz="900">
                <a:latin typeface="Calibri"/>
                <a:cs typeface="Calibri"/>
              </a:endParaRPr>
            </a:p>
          </p:txBody>
        </p:sp>
        <p:sp>
          <p:nvSpPr>
            <p:cNvPr id="108" name="object 108"/>
            <p:cNvSpPr txBox="1"/>
            <p:nvPr/>
          </p:nvSpPr>
          <p:spPr>
            <a:xfrm>
              <a:off x="5521592" y="4520197"/>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0.7</a:t>
              </a:r>
              <a:endParaRPr sz="900">
                <a:latin typeface="Calibri"/>
                <a:cs typeface="Calibri"/>
              </a:endParaRPr>
            </a:p>
          </p:txBody>
        </p:sp>
        <p:sp>
          <p:nvSpPr>
            <p:cNvPr id="109" name="object 109"/>
            <p:cNvSpPr txBox="1"/>
            <p:nvPr/>
          </p:nvSpPr>
          <p:spPr>
            <a:xfrm>
              <a:off x="6065775" y="4391952"/>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0.3</a:t>
              </a:r>
              <a:endParaRPr sz="900">
                <a:latin typeface="Calibri"/>
                <a:cs typeface="Calibri"/>
              </a:endParaRPr>
            </a:p>
          </p:txBody>
        </p:sp>
        <p:sp>
          <p:nvSpPr>
            <p:cNvPr id="110" name="object 110"/>
            <p:cNvSpPr txBox="1"/>
            <p:nvPr/>
          </p:nvSpPr>
          <p:spPr>
            <a:xfrm>
              <a:off x="6609957" y="4041622"/>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3.2</a:t>
              </a:r>
              <a:endParaRPr sz="900">
                <a:latin typeface="Calibri"/>
                <a:cs typeface="Calibri"/>
              </a:endParaRPr>
            </a:p>
          </p:txBody>
        </p:sp>
        <p:sp>
          <p:nvSpPr>
            <p:cNvPr id="111" name="object 111"/>
            <p:cNvSpPr txBox="1"/>
            <p:nvPr/>
          </p:nvSpPr>
          <p:spPr>
            <a:xfrm>
              <a:off x="7154139" y="4558373"/>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2.3</a:t>
              </a:r>
              <a:endParaRPr sz="900">
                <a:latin typeface="Calibri"/>
                <a:cs typeface="Calibri"/>
              </a:endParaRPr>
            </a:p>
          </p:txBody>
        </p:sp>
        <p:sp>
          <p:nvSpPr>
            <p:cNvPr id="112" name="object 112"/>
            <p:cNvSpPr txBox="1"/>
            <p:nvPr/>
          </p:nvSpPr>
          <p:spPr>
            <a:xfrm>
              <a:off x="7698322" y="4402467"/>
              <a:ext cx="170815" cy="449580"/>
            </a:xfrm>
            <a:prstGeom prst="rect">
              <a:avLst/>
            </a:prstGeom>
          </p:spPr>
          <p:txBody>
            <a:bodyPr vert="horz" wrap="square" lIns="0" tIns="86995" rIns="0" bIns="0" rtlCol="0">
              <a:spAutoFit/>
            </a:bodyPr>
            <a:lstStyle/>
            <a:p>
              <a:pPr marL="12700">
                <a:spcBef>
                  <a:spcPts val="685"/>
                </a:spcBef>
              </a:pPr>
              <a:r>
                <a:rPr sz="900" dirty="0">
                  <a:solidFill>
                    <a:srgbClr val="404040"/>
                  </a:solidFill>
                  <a:latin typeface="Calibri"/>
                  <a:cs typeface="Calibri"/>
                </a:rPr>
                <a:t>5.8</a:t>
              </a:r>
              <a:endParaRPr sz="900">
                <a:latin typeface="Calibri"/>
                <a:cs typeface="Calibri"/>
              </a:endParaRPr>
            </a:p>
            <a:p>
              <a:pPr marL="12700">
                <a:spcBef>
                  <a:spcPts val="590"/>
                </a:spcBef>
              </a:pPr>
              <a:r>
                <a:rPr sz="900" dirty="0">
                  <a:solidFill>
                    <a:srgbClr val="404040"/>
                  </a:solidFill>
                  <a:latin typeface="Calibri"/>
                  <a:cs typeface="Calibri"/>
                </a:rPr>
                <a:t>5.1</a:t>
              </a:r>
              <a:endParaRPr sz="900">
                <a:latin typeface="Calibri"/>
                <a:cs typeface="Calibri"/>
              </a:endParaRPr>
            </a:p>
          </p:txBody>
        </p:sp>
        <p:sp>
          <p:nvSpPr>
            <p:cNvPr id="113" name="object 113"/>
            <p:cNvSpPr txBox="1"/>
            <p:nvPr/>
          </p:nvSpPr>
          <p:spPr>
            <a:xfrm>
              <a:off x="8242504" y="4434586"/>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0.5</a:t>
              </a:r>
              <a:endParaRPr sz="900">
                <a:latin typeface="Calibri"/>
                <a:cs typeface="Calibri"/>
              </a:endParaRPr>
            </a:p>
          </p:txBody>
        </p:sp>
        <p:sp>
          <p:nvSpPr>
            <p:cNvPr id="114" name="object 114"/>
            <p:cNvSpPr txBox="1"/>
            <p:nvPr/>
          </p:nvSpPr>
          <p:spPr>
            <a:xfrm>
              <a:off x="8608949" y="3936467"/>
              <a:ext cx="170815" cy="151323"/>
            </a:xfrm>
            <a:prstGeom prst="rect">
              <a:avLst/>
            </a:prstGeom>
          </p:spPr>
          <p:txBody>
            <a:bodyPr vert="horz" wrap="square" lIns="0" tIns="12700" rIns="0" bIns="0" rtlCol="0">
              <a:spAutoFit/>
            </a:bodyPr>
            <a:lstStyle/>
            <a:p>
              <a:pPr marL="12700">
                <a:spcBef>
                  <a:spcPts val="100"/>
                </a:spcBef>
              </a:pPr>
              <a:r>
                <a:rPr sz="900" dirty="0">
                  <a:solidFill>
                    <a:srgbClr val="404040"/>
                  </a:solidFill>
                  <a:latin typeface="Calibri"/>
                  <a:cs typeface="Calibri"/>
                </a:rPr>
                <a:t>1.7</a:t>
              </a:r>
              <a:endParaRPr sz="900">
                <a:latin typeface="Calibri"/>
                <a:cs typeface="Calibri"/>
              </a:endParaRPr>
            </a:p>
          </p:txBody>
        </p:sp>
        <p:sp>
          <p:nvSpPr>
            <p:cNvPr id="115" name="object 115"/>
            <p:cNvSpPr txBox="1"/>
            <p:nvPr/>
          </p:nvSpPr>
          <p:spPr>
            <a:xfrm>
              <a:off x="1835075" y="3849484"/>
              <a:ext cx="141605" cy="1334981"/>
            </a:xfrm>
            <a:prstGeom prst="rect">
              <a:avLst/>
            </a:prstGeom>
          </p:spPr>
          <p:txBody>
            <a:bodyPr vert="horz" wrap="square" lIns="0" tIns="57150" rIns="0" bIns="0" rtlCol="0">
              <a:spAutoFit/>
            </a:bodyPr>
            <a:lstStyle/>
            <a:p>
              <a:pPr marL="12700">
                <a:spcBef>
                  <a:spcPts val="450"/>
                </a:spcBef>
              </a:pPr>
              <a:r>
                <a:rPr sz="900" dirty="0">
                  <a:solidFill>
                    <a:srgbClr val="585858"/>
                  </a:solidFill>
                  <a:latin typeface="Calibri"/>
                  <a:cs typeface="Calibri"/>
                </a:rPr>
                <a:t>30</a:t>
              </a:r>
              <a:endParaRPr sz="900" dirty="0">
                <a:latin typeface="Calibri"/>
                <a:cs typeface="Calibri"/>
              </a:endParaRPr>
            </a:p>
            <a:p>
              <a:pPr marL="12700">
                <a:spcBef>
                  <a:spcPts val="355"/>
                </a:spcBef>
              </a:pPr>
              <a:r>
                <a:rPr sz="900" dirty="0">
                  <a:solidFill>
                    <a:srgbClr val="585858"/>
                  </a:solidFill>
                  <a:latin typeface="Calibri"/>
                  <a:cs typeface="Calibri"/>
                </a:rPr>
                <a:t>25</a:t>
              </a:r>
              <a:endParaRPr sz="900" dirty="0">
                <a:latin typeface="Calibri"/>
                <a:cs typeface="Calibri"/>
              </a:endParaRPr>
            </a:p>
            <a:p>
              <a:pPr marL="12700">
                <a:spcBef>
                  <a:spcPts val="355"/>
                </a:spcBef>
              </a:pPr>
              <a:r>
                <a:rPr sz="900" dirty="0">
                  <a:solidFill>
                    <a:srgbClr val="585858"/>
                  </a:solidFill>
                  <a:latin typeface="Calibri"/>
                  <a:cs typeface="Calibri"/>
                </a:rPr>
                <a:t>20</a:t>
              </a:r>
              <a:endParaRPr sz="900" dirty="0">
                <a:latin typeface="Calibri"/>
                <a:cs typeface="Calibri"/>
              </a:endParaRPr>
            </a:p>
            <a:p>
              <a:pPr marL="12700">
                <a:spcBef>
                  <a:spcPts val="355"/>
                </a:spcBef>
              </a:pPr>
              <a:r>
                <a:rPr sz="900" dirty="0">
                  <a:solidFill>
                    <a:srgbClr val="585858"/>
                  </a:solidFill>
                  <a:latin typeface="Calibri"/>
                  <a:cs typeface="Calibri"/>
                </a:rPr>
                <a:t>15</a:t>
              </a:r>
              <a:endParaRPr sz="900" dirty="0">
                <a:latin typeface="Calibri"/>
                <a:cs typeface="Calibri"/>
              </a:endParaRPr>
            </a:p>
            <a:p>
              <a:pPr marL="12700">
                <a:spcBef>
                  <a:spcPts val="350"/>
                </a:spcBef>
              </a:pPr>
              <a:r>
                <a:rPr sz="900" dirty="0">
                  <a:solidFill>
                    <a:srgbClr val="585858"/>
                  </a:solidFill>
                  <a:latin typeface="Calibri"/>
                  <a:cs typeface="Calibri"/>
                </a:rPr>
                <a:t>10</a:t>
              </a:r>
              <a:endParaRPr sz="900" dirty="0">
                <a:latin typeface="Calibri"/>
                <a:cs typeface="Calibri"/>
              </a:endParaRPr>
            </a:p>
            <a:p>
              <a:pPr marL="70485">
                <a:spcBef>
                  <a:spcPts val="355"/>
                </a:spcBef>
              </a:pPr>
              <a:r>
                <a:rPr sz="900" dirty="0">
                  <a:solidFill>
                    <a:srgbClr val="585858"/>
                  </a:solidFill>
                  <a:latin typeface="Calibri"/>
                  <a:cs typeface="Calibri"/>
                </a:rPr>
                <a:t>5</a:t>
              </a:r>
              <a:endParaRPr sz="900" dirty="0">
                <a:latin typeface="Calibri"/>
                <a:cs typeface="Calibri"/>
              </a:endParaRPr>
            </a:p>
            <a:p>
              <a:pPr marL="70485">
                <a:spcBef>
                  <a:spcPts val="355"/>
                </a:spcBef>
              </a:pPr>
              <a:r>
                <a:rPr sz="900" dirty="0">
                  <a:solidFill>
                    <a:srgbClr val="585858"/>
                  </a:solidFill>
                  <a:latin typeface="Calibri"/>
                  <a:cs typeface="Calibri"/>
                </a:rPr>
                <a:t>0</a:t>
              </a:r>
              <a:endParaRPr sz="900" dirty="0">
                <a:latin typeface="Calibri"/>
                <a:cs typeface="Calibri"/>
              </a:endParaRPr>
            </a:p>
          </p:txBody>
        </p:sp>
        <p:sp>
          <p:nvSpPr>
            <p:cNvPr id="138" name="object 138"/>
            <p:cNvSpPr txBox="1"/>
            <p:nvPr/>
          </p:nvSpPr>
          <p:spPr>
            <a:xfrm>
              <a:off x="3237967" y="5094530"/>
              <a:ext cx="368300" cy="151323"/>
            </a:xfrm>
            <a:prstGeom prst="rect">
              <a:avLst/>
            </a:prstGeom>
          </p:spPr>
          <p:txBody>
            <a:bodyPr vert="horz" wrap="square" lIns="0" tIns="12700" rIns="0" bIns="0" rtlCol="0">
              <a:spAutoFit/>
            </a:bodyPr>
            <a:lstStyle/>
            <a:p>
              <a:pPr marL="12700">
                <a:spcBef>
                  <a:spcPts val="100"/>
                </a:spcBef>
              </a:pPr>
              <a:r>
                <a:rPr sz="900" b="1" dirty="0">
                  <a:latin typeface="游ゴシック"/>
                  <a:cs typeface="游ゴシック"/>
                </a:rPr>
                <a:t>原子力</a:t>
              </a:r>
              <a:endParaRPr sz="900">
                <a:latin typeface="游ゴシック"/>
                <a:cs typeface="游ゴシック"/>
              </a:endParaRPr>
            </a:p>
          </p:txBody>
        </p:sp>
        <p:sp>
          <p:nvSpPr>
            <p:cNvPr id="139" name="object 139"/>
            <p:cNvSpPr txBox="1"/>
            <p:nvPr/>
          </p:nvSpPr>
          <p:spPr>
            <a:xfrm>
              <a:off x="2202109" y="5084904"/>
              <a:ext cx="254000" cy="289560"/>
            </a:xfrm>
            <a:prstGeom prst="rect">
              <a:avLst/>
            </a:prstGeom>
          </p:spPr>
          <p:txBody>
            <a:bodyPr vert="horz" wrap="square" lIns="0" tIns="25400" rIns="0" bIns="0" rtlCol="0">
              <a:spAutoFit/>
            </a:bodyPr>
            <a:lstStyle/>
            <a:p>
              <a:pPr marL="12700" marR="5080">
                <a:lnSpc>
                  <a:spcPts val="1000"/>
                </a:lnSpc>
                <a:spcBef>
                  <a:spcPts val="200"/>
                </a:spcBef>
              </a:pPr>
              <a:r>
                <a:rPr sz="900" b="1" dirty="0">
                  <a:latin typeface="游ゴシック"/>
                  <a:cs typeface="游ゴシック"/>
                </a:rPr>
                <a:t>石炭 火力</a:t>
              </a:r>
              <a:endParaRPr sz="900" dirty="0">
                <a:latin typeface="游ゴシック"/>
                <a:cs typeface="游ゴシック"/>
              </a:endParaRPr>
            </a:p>
          </p:txBody>
        </p:sp>
        <p:sp>
          <p:nvSpPr>
            <p:cNvPr id="140" name="object 140"/>
            <p:cNvSpPr txBox="1"/>
            <p:nvPr/>
          </p:nvSpPr>
          <p:spPr>
            <a:xfrm>
              <a:off x="2761836" y="5096131"/>
              <a:ext cx="254000" cy="269689"/>
            </a:xfrm>
            <a:prstGeom prst="rect">
              <a:avLst/>
            </a:prstGeom>
          </p:spPr>
          <p:txBody>
            <a:bodyPr vert="horz" wrap="square" lIns="0" tIns="12700" rIns="0" bIns="0" rtlCol="0">
              <a:spAutoFit/>
            </a:bodyPr>
            <a:lstStyle/>
            <a:p>
              <a:pPr marL="29209">
                <a:lnSpc>
                  <a:spcPts val="1030"/>
                </a:lnSpc>
                <a:spcBef>
                  <a:spcPts val="100"/>
                </a:spcBef>
              </a:pPr>
              <a:r>
                <a:rPr sz="900" b="1" spc="-5" dirty="0">
                  <a:latin typeface="Calibri"/>
                  <a:cs typeface="Calibri"/>
                </a:rPr>
                <a:t>LNG</a:t>
              </a:r>
              <a:endParaRPr sz="900">
                <a:latin typeface="Calibri"/>
                <a:cs typeface="Calibri"/>
              </a:endParaRPr>
            </a:p>
            <a:p>
              <a:pPr marL="12700">
                <a:lnSpc>
                  <a:spcPts val="1030"/>
                </a:lnSpc>
              </a:pPr>
              <a:r>
                <a:rPr sz="900" b="1" dirty="0">
                  <a:latin typeface="游ゴシック"/>
                  <a:cs typeface="游ゴシック"/>
                </a:rPr>
                <a:t>火力</a:t>
              </a:r>
              <a:endParaRPr sz="900">
                <a:latin typeface="游ゴシック"/>
                <a:cs typeface="游ゴシック"/>
              </a:endParaRPr>
            </a:p>
          </p:txBody>
        </p:sp>
        <p:sp>
          <p:nvSpPr>
            <p:cNvPr id="141" name="object 141"/>
            <p:cNvSpPr txBox="1"/>
            <p:nvPr/>
          </p:nvSpPr>
          <p:spPr>
            <a:xfrm>
              <a:off x="3828621" y="5084904"/>
              <a:ext cx="254000" cy="289560"/>
            </a:xfrm>
            <a:prstGeom prst="rect">
              <a:avLst/>
            </a:prstGeom>
          </p:spPr>
          <p:txBody>
            <a:bodyPr vert="horz" wrap="square" lIns="0" tIns="25400" rIns="0" bIns="0" rtlCol="0">
              <a:spAutoFit/>
            </a:bodyPr>
            <a:lstStyle/>
            <a:p>
              <a:pPr marL="12700" marR="5080">
                <a:lnSpc>
                  <a:spcPts val="1000"/>
                </a:lnSpc>
                <a:spcBef>
                  <a:spcPts val="200"/>
                </a:spcBef>
              </a:pPr>
              <a:r>
                <a:rPr sz="900" b="1" dirty="0">
                  <a:latin typeface="游ゴシック"/>
                  <a:cs typeface="游ゴシック"/>
                </a:rPr>
                <a:t>石油 火力</a:t>
              </a:r>
              <a:endParaRPr sz="900" dirty="0">
                <a:latin typeface="游ゴシック"/>
                <a:cs typeface="游ゴシック"/>
              </a:endParaRPr>
            </a:p>
          </p:txBody>
        </p:sp>
        <p:sp>
          <p:nvSpPr>
            <p:cNvPr id="142" name="object 142"/>
            <p:cNvSpPr txBox="1"/>
            <p:nvPr/>
          </p:nvSpPr>
          <p:spPr>
            <a:xfrm>
              <a:off x="4410156" y="5065654"/>
              <a:ext cx="254000" cy="289560"/>
            </a:xfrm>
            <a:prstGeom prst="rect">
              <a:avLst/>
            </a:prstGeom>
          </p:spPr>
          <p:txBody>
            <a:bodyPr vert="horz" wrap="square" lIns="0" tIns="25400" rIns="0" bIns="0" rtlCol="0">
              <a:spAutoFit/>
            </a:bodyPr>
            <a:lstStyle/>
            <a:p>
              <a:pPr marL="12700" marR="5080">
                <a:lnSpc>
                  <a:spcPts val="1000"/>
                </a:lnSpc>
                <a:spcBef>
                  <a:spcPts val="200"/>
                </a:spcBef>
              </a:pPr>
              <a:r>
                <a:rPr sz="900" b="1" dirty="0">
                  <a:latin typeface="游ゴシック"/>
                  <a:cs typeface="游ゴシック"/>
                </a:rPr>
                <a:t>陸上 風力</a:t>
              </a:r>
              <a:endParaRPr sz="900">
                <a:latin typeface="游ゴシック"/>
                <a:cs typeface="游ゴシック"/>
              </a:endParaRPr>
            </a:p>
          </p:txBody>
        </p:sp>
        <p:sp>
          <p:nvSpPr>
            <p:cNvPr id="143" name="object 143"/>
            <p:cNvSpPr txBox="1"/>
            <p:nvPr/>
          </p:nvSpPr>
          <p:spPr>
            <a:xfrm>
              <a:off x="4932394" y="5094529"/>
              <a:ext cx="5264785" cy="289560"/>
            </a:xfrm>
            <a:prstGeom prst="rect">
              <a:avLst/>
            </a:prstGeom>
          </p:spPr>
          <p:txBody>
            <a:bodyPr vert="horz" wrap="square" lIns="0" tIns="25400" rIns="0" bIns="0" rtlCol="0">
              <a:spAutoFit/>
            </a:bodyPr>
            <a:lstStyle/>
            <a:p>
              <a:pPr marL="12700" marR="5080">
                <a:lnSpc>
                  <a:spcPts val="1000"/>
                </a:lnSpc>
                <a:spcBef>
                  <a:spcPts val="200"/>
                </a:spcBef>
                <a:tabLst>
                  <a:tab pos="443230" algn="l"/>
                  <a:tab pos="990600" algn="l"/>
                  <a:tab pos="1565910" algn="l"/>
                  <a:tab pos="2121535" algn="l"/>
                  <a:tab pos="2708910" algn="l"/>
                  <a:tab pos="3075305" algn="l"/>
                  <a:tab pos="3210560" algn="l"/>
                  <a:tab pos="3797300" algn="l"/>
                  <a:tab pos="4269105" algn="l"/>
                  <a:tab pos="4383405" algn="l"/>
                  <a:tab pos="4908550" algn="l"/>
                </a:tabLst>
              </a:pPr>
              <a:r>
                <a:rPr sz="900" b="1" dirty="0">
                  <a:latin typeface="游ゴシック"/>
                  <a:cs typeface="游ゴシック"/>
                </a:rPr>
                <a:t>洋上	太陽光	太陽光	小水力	中水力	地熱	バイオマ</a:t>
              </a:r>
              <a:r>
                <a:rPr sz="900" b="1" spc="105" dirty="0">
                  <a:latin typeface="游ゴシック"/>
                  <a:cs typeface="游ゴシック"/>
                </a:rPr>
                <a:t>ス</a:t>
              </a:r>
              <a:r>
                <a:rPr sz="900" b="1" dirty="0">
                  <a:latin typeface="游ゴシック"/>
                  <a:cs typeface="游ゴシック"/>
                </a:rPr>
                <a:t>バイオマス		ガス	石油 </a:t>
              </a:r>
              <a:r>
                <a:rPr sz="900" b="1" spc="5" dirty="0">
                  <a:latin typeface="游ゴシック"/>
                  <a:cs typeface="游ゴシック"/>
                </a:rPr>
                <a:t> </a:t>
              </a:r>
              <a:r>
                <a:rPr sz="900" b="1" dirty="0">
                  <a:latin typeface="游ゴシック"/>
                  <a:cs typeface="游ゴシック"/>
                </a:rPr>
                <a:t>風力</a:t>
              </a:r>
              <a:r>
                <a:rPr sz="900" b="1" spc="430" dirty="0">
                  <a:latin typeface="游ゴシック"/>
                  <a:cs typeface="游ゴシック"/>
                </a:rPr>
                <a:t> </a:t>
              </a:r>
              <a:r>
                <a:rPr sz="900" b="1" dirty="0">
                  <a:latin typeface="游ゴシック"/>
                  <a:cs typeface="游ゴシック"/>
                </a:rPr>
                <a:t>（事業用）</a:t>
              </a:r>
              <a:r>
                <a:rPr sz="900" b="1" spc="10" dirty="0">
                  <a:latin typeface="游ゴシック"/>
                  <a:cs typeface="游ゴシック"/>
                </a:rPr>
                <a:t> </a:t>
              </a:r>
              <a:r>
                <a:rPr sz="900" b="1" dirty="0">
                  <a:latin typeface="游ゴシック"/>
                  <a:cs typeface="游ゴシック"/>
                </a:rPr>
                <a:t>（住宅）					</a:t>
              </a:r>
              <a:r>
                <a:rPr sz="900" b="1" spc="-5" dirty="0">
                  <a:latin typeface="Calibri"/>
                  <a:cs typeface="Calibri"/>
                </a:rPr>
                <a:t>(</a:t>
              </a:r>
              <a:r>
                <a:rPr sz="900" b="1" dirty="0">
                  <a:latin typeface="游ゴシック"/>
                  <a:cs typeface="游ゴシック"/>
                </a:rPr>
                <a:t>混焼</a:t>
              </a:r>
              <a:r>
                <a:rPr sz="900" b="1" dirty="0">
                  <a:latin typeface="Calibri"/>
                  <a:cs typeface="Calibri"/>
                </a:rPr>
                <a:t>)	</a:t>
              </a:r>
              <a:r>
                <a:rPr sz="900" b="1" spc="-5" dirty="0">
                  <a:latin typeface="Calibri"/>
                  <a:cs typeface="Calibri"/>
                </a:rPr>
                <a:t>(</a:t>
              </a:r>
              <a:r>
                <a:rPr sz="900" b="1" dirty="0">
                  <a:latin typeface="游ゴシック"/>
                  <a:cs typeface="游ゴシック"/>
                </a:rPr>
                <a:t>専焼</a:t>
              </a:r>
              <a:r>
                <a:rPr sz="900" b="1" dirty="0">
                  <a:latin typeface="Calibri"/>
                  <a:cs typeface="Calibri"/>
                </a:rPr>
                <a:t>)	</a:t>
              </a:r>
              <a:r>
                <a:rPr sz="900" b="1" dirty="0">
                  <a:latin typeface="游ゴシック"/>
                  <a:cs typeface="游ゴシック"/>
                </a:rPr>
                <a:t>コジェネ</a:t>
              </a:r>
              <a:r>
                <a:rPr sz="900" b="1" spc="180" dirty="0">
                  <a:latin typeface="游ゴシック"/>
                  <a:cs typeface="游ゴシック"/>
                </a:rPr>
                <a:t> </a:t>
              </a:r>
              <a:r>
                <a:rPr sz="900" b="1" dirty="0">
                  <a:latin typeface="游ゴシック"/>
                  <a:cs typeface="游ゴシック"/>
                </a:rPr>
                <a:t>コジェネ</a:t>
              </a:r>
              <a:endParaRPr sz="900" dirty="0">
                <a:latin typeface="游ゴシック"/>
                <a:cs typeface="游ゴシック"/>
              </a:endParaRPr>
            </a:p>
          </p:txBody>
        </p:sp>
        <p:sp>
          <p:nvSpPr>
            <p:cNvPr id="481" name="object 124">
              <a:extLst>
                <a:ext uri="{FF2B5EF4-FFF2-40B4-BE49-F238E27FC236}">
                  <a16:creationId xmlns:a16="http://schemas.microsoft.com/office/drawing/2014/main" id="{17E9A8CF-C69C-4B26-AB9F-382F35EB0083}"/>
                </a:ext>
              </a:extLst>
            </p:cNvPr>
            <p:cNvSpPr txBox="1"/>
            <p:nvPr/>
          </p:nvSpPr>
          <p:spPr>
            <a:xfrm>
              <a:off x="1315309" y="3887182"/>
              <a:ext cx="483870" cy="136576"/>
            </a:xfrm>
            <a:prstGeom prst="rect">
              <a:avLst/>
            </a:prstGeom>
          </p:spPr>
          <p:txBody>
            <a:bodyPr vert="horz" wrap="square" lIns="0" tIns="13335" rIns="0" bIns="0" rtlCol="0">
              <a:spAutoFit/>
            </a:bodyPr>
            <a:lstStyle/>
            <a:p>
              <a:pPr marL="12700">
                <a:spcBef>
                  <a:spcPts val="105"/>
                </a:spcBef>
              </a:pPr>
              <a:r>
                <a:rPr sz="800" spc="-10" dirty="0">
                  <a:latin typeface="Meiryo UI"/>
                  <a:cs typeface="Meiryo UI"/>
                </a:rPr>
                <a:t>(</a:t>
              </a:r>
              <a:r>
                <a:rPr sz="800" dirty="0">
                  <a:latin typeface="Meiryo UI"/>
                  <a:cs typeface="Meiryo UI"/>
                </a:rPr>
                <a:t>円</a:t>
              </a:r>
              <a:r>
                <a:rPr sz="800" spc="-5" dirty="0">
                  <a:latin typeface="Meiryo UI"/>
                  <a:cs typeface="Meiryo UI"/>
                </a:rPr>
                <a:t>/kWh)</a:t>
              </a:r>
              <a:endParaRPr sz="800" dirty="0">
                <a:latin typeface="Meiryo UI"/>
                <a:cs typeface="Meiryo UI"/>
              </a:endParaRPr>
            </a:p>
          </p:txBody>
        </p:sp>
      </p:grpSp>
      <p:graphicFrame>
        <p:nvGraphicFramePr>
          <p:cNvPr id="483" name="object 175">
            <a:extLst>
              <a:ext uri="{FF2B5EF4-FFF2-40B4-BE49-F238E27FC236}">
                <a16:creationId xmlns:a16="http://schemas.microsoft.com/office/drawing/2014/main" id="{1A00DA30-F977-4AFC-9829-0C872427EB6F}"/>
              </a:ext>
            </a:extLst>
          </p:cNvPr>
          <p:cNvGraphicFramePr>
            <a:graphicFrameLocks noGrp="1"/>
          </p:cNvGraphicFramePr>
          <p:nvPr/>
        </p:nvGraphicFramePr>
        <p:xfrm>
          <a:off x="117175" y="4191241"/>
          <a:ext cx="2464034" cy="739775"/>
        </p:xfrm>
        <a:graphic>
          <a:graphicData uri="http://schemas.openxmlformats.org/drawingml/2006/table">
            <a:tbl>
              <a:tblPr firstRow="1" bandRow="1">
                <a:tableStyleId>{2D5ABB26-0587-4C30-8999-92F81FD0307C}</a:tableStyleId>
              </a:tblPr>
              <a:tblGrid>
                <a:gridCol w="1319672">
                  <a:extLst>
                    <a:ext uri="{9D8B030D-6E8A-4147-A177-3AD203B41FA5}">
                      <a16:colId xmlns:a16="http://schemas.microsoft.com/office/drawing/2014/main" val="20000"/>
                    </a:ext>
                  </a:extLst>
                </a:gridCol>
                <a:gridCol w="1144362">
                  <a:extLst>
                    <a:ext uri="{9D8B030D-6E8A-4147-A177-3AD203B41FA5}">
                      <a16:colId xmlns:a16="http://schemas.microsoft.com/office/drawing/2014/main" val="20001"/>
                    </a:ext>
                  </a:extLst>
                </a:gridCol>
              </a:tblGrid>
              <a:tr h="173355">
                <a:tc>
                  <a:txBody>
                    <a:bodyPr/>
                    <a:lstStyle/>
                    <a:p>
                      <a:pPr marL="635" algn="ctr">
                        <a:lnSpc>
                          <a:spcPct val="100000"/>
                        </a:lnSpc>
                        <a:spcBef>
                          <a:spcPts val="204"/>
                        </a:spcBef>
                      </a:pPr>
                      <a:r>
                        <a:rPr sz="800" b="1" dirty="0" err="1">
                          <a:latin typeface="Meiryo UI"/>
                          <a:cs typeface="Meiryo UI"/>
                        </a:rPr>
                        <a:t>自然変動電源</a:t>
                      </a:r>
                      <a:r>
                        <a:rPr sz="800" b="1" spc="-10" dirty="0" err="1">
                          <a:latin typeface="Meiryo UI"/>
                          <a:cs typeface="Meiryo UI"/>
                        </a:rPr>
                        <a:t>の</a:t>
                      </a:r>
                      <a:r>
                        <a:rPr sz="800" b="1" dirty="0" err="1">
                          <a:latin typeface="Meiryo UI"/>
                          <a:cs typeface="Meiryo UI"/>
                        </a:rPr>
                        <a:t>導入量・</a:t>
                      </a:r>
                      <a:r>
                        <a:rPr sz="800" b="1" spc="-15" dirty="0" err="1">
                          <a:latin typeface="Meiryo UI"/>
                          <a:cs typeface="Meiryo UI"/>
                        </a:rPr>
                        <a:t>割</a:t>
                      </a:r>
                      <a:r>
                        <a:rPr sz="800" b="1" dirty="0" err="1">
                          <a:latin typeface="Meiryo UI"/>
                          <a:cs typeface="Meiryo UI"/>
                        </a:rPr>
                        <a:t>合</a:t>
                      </a:r>
                      <a:endParaRPr sz="700" dirty="0">
                        <a:latin typeface="Meiryo UI"/>
                        <a:cs typeface="Meiryo UI"/>
                      </a:endParaRPr>
                    </a:p>
                  </a:txBody>
                  <a:tcPr marL="0" marR="0" marT="26034"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04"/>
                        </a:spcBef>
                      </a:pPr>
                      <a:r>
                        <a:rPr sz="800" b="1" dirty="0">
                          <a:latin typeface="Meiryo UI"/>
                          <a:cs typeface="Meiryo UI"/>
                        </a:rPr>
                        <a:t>生じる追加費用</a:t>
                      </a:r>
                      <a:endParaRPr sz="800">
                        <a:latin typeface="Meiryo UI"/>
                        <a:cs typeface="Meiryo UI"/>
                      </a:endParaRPr>
                    </a:p>
                  </a:txBody>
                  <a:tcPr marL="0" marR="0" marT="26034"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174625">
                <a:tc>
                  <a:txBody>
                    <a:bodyPr/>
                    <a:lstStyle/>
                    <a:p>
                      <a:pPr algn="ctr">
                        <a:lnSpc>
                          <a:spcPct val="100000"/>
                        </a:lnSpc>
                        <a:spcBef>
                          <a:spcPts val="210"/>
                        </a:spcBef>
                      </a:pPr>
                      <a:r>
                        <a:rPr sz="800" dirty="0">
                          <a:latin typeface="Meiryo UI"/>
                          <a:cs typeface="Meiryo UI"/>
                        </a:rPr>
                        <a:t>1450億</a:t>
                      </a:r>
                      <a:r>
                        <a:rPr sz="800" spc="-5" dirty="0">
                          <a:latin typeface="Meiryo UI"/>
                          <a:cs typeface="Meiryo UI"/>
                        </a:rPr>
                        <a:t>kWh（15％）</a:t>
                      </a:r>
                      <a:r>
                        <a:rPr sz="800" dirty="0">
                          <a:latin typeface="Meiryo UI"/>
                          <a:cs typeface="Meiryo UI"/>
                        </a:rPr>
                        <a:t>程度</a:t>
                      </a:r>
                    </a:p>
                  </a:txBody>
                  <a:tcPr marL="0" marR="0" marT="266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CCCC"/>
                    </a:solidFill>
                  </a:tcPr>
                </a:tc>
                <a:tc>
                  <a:txBody>
                    <a:bodyPr/>
                    <a:lstStyle/>
                    <a:p>
                      <a:pPr algn="ctr">
                        <a:lnSpc>
                          <a:spcPct val="100000"/>
                        </a:lnSpc>
                        <a:spcBef>
                          <a:spcPts val="210"/>
                        </a:spcBef>
                      </a:pPr>
                      <a:r>
                        <a:rPr sz="800" dirty="0">
                          <a:latin typeface="Meiryo UI"/>
                          <a:cs typeface="Meiryo UI"/>
                        </a:rPr>
                        <a:t>年間8</a:t>
                      </a:r>
                      <a:r>
                        <a:rPr sz="800" spc="-5" dirty="0">
                          <a:latin typeface="Meiryo UI"/>
                          <a:cs typeface="Meiryo UI"/>
                        </a:rPr>
                        <a:t>,</a:t>
                      </a:r>
                      <a:r>
                        <a:rPr sz="800" dirty="0">
                          <a:latin typeface="Meiryo UI"/>
                          <a:cs typeface="Meiryo UI"/>
                        </a:rPr>
                        <a:t>470億円</a:t>
                      </a:r>
                      <a:endParaRPr sz="800">
                        <a:latin typeface="Meiryo UI"/>
                        <a:cs typeface="Meiryo UI"/>
                      </a:endParaRPr>
                    </a:p>
                  </a:txBody>
                  <a:tcPr marL="0" marR="0" marT="266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CCCC"/>
                    </a:solidFill>
                  </a:tcPr>
                </a:tc>
                <a:extLst>
                  <a:ext uri="{0D108BD9-81ED-4DB2-BD59-A6C34878D82A}">
                    <a16:rowId xmlns:a16="http://schemas.microsoft.com/office/drawing/2014/main" val="10001"/>
                  </a:ext>
                </a:extLst>
              </a:tr>
              <a:tr h="187960">
                <a:tc>
                  <a:txBody>
                    <a:bodyPr/>
                    <a:lstStyle/>
                    <a:p>
                      <a:pPr algn="ctr">
                        <a:lnSpc>
                          <a:spcPct val="100000"/>
                        </a:lnSpc>
                        <a:spcBef>
                          <a:spcPts val="265"/>
                        </a:spcBef>
                      </a:pPr>
                      <a:r>
                        <a:rPr sz="800" dirty="0">
                          <a:latin typeface="Meiryo UI"/>
                          <a:cs typeface="Meiryo UI"/>
                        </a:rPr>
                        <a:t>1850億</a:t>
                      </a:r>
                      <a:r>
                        <a:rPr sz="800" spc="-5" dirty="0">
                          <a:latin typeface="Meiryo UI"/>
                          <a:cs typeface="Meiryo UI"/>
                        </a:rPr>
                        <a:t>kWh（20％）</a:t>
                      </a:r>
                      <a:r>
                        <a:rPr sz="800" dirty="0">
                          <a:latin typeface="Meiryo UI"/>
                          <a:cs typeface="Meiryo UI"/>
                        </a:rPr>
                        <a:t>程度</a:t>
                      </a:r>
                      <a:endParaRPr sz="800">
                        <a:latin typeface="Meiryo UI"/>
                        <a:cs typeface="Meiryo U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65"/>
                        </a:spcBef>
                      </a:pPr>
                      <a:r>
                        <a:rPr sz="800" dirty="0">
                          <a:latin typeface="Meiryo UI"/>
                          <a:cs typeface="Meiryo UI"/>
                        </a:rPr>
                        <a:t>年間1兆1</a:t>
                      </a:r>
                      <a:r>
                        <a:rPr sz="800" spc="-5" dirty="0">
                          <a:latin typeface="Meiryo UI"/>
                          <a:cs typeface="Meiryo UI"/>
                        </a:rPr>
                        <a:t>,</a:t>
                      </a:r>
                      <a:r>
                        <a:rPr sz="800" dirty="0">
                          <a:latin typeface="Meiryo UI"/>
                          <a:cs typeface="Meiryo UI"/>
                        </a:rPr>
                        <a:t>580億円</a:t>
                      </a: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03835">
                <a:tc>
                  <a:txBody>
                    <a:bodyPr/>
                    <a:lstStyle/>
                    <a:p>
                      <a:pPr algn="ctr">
                        <a:lnSpc>
                          <a:spcPct val="100000"/>
                        </a:lnSpc>
                        <a:spcBef>
                          <a:spcPts val="325"/>
                        </a:spcBef>
                      </a:pPr>
                      <a:r>
                        <a:rPr sz="800" dirty="0">
                          <a:latin typeface="Meiryo UI"/>
                          <a:cs typeface="Meiryo UI"/>
                        </a:rPr>
                        <a:t>2350億</a:t>
                      </a:r>
                      <a:r>
                        <a:rPr sz="800" spc="-5" dirty="0">
                          <a:latin typeface="Meiryo UI"/>
                          <a:cs typeface="Meiryo UI"/>
                        </a:rPr>
                        <a:t>kWh（25％）</a:t>
                      </a:r>
                      <a:r>
                        <a:rPr sz="800" dirty="0">
                          <a:latin typeface="Meiryo UI"/>
                          <a:cs typeface="Meiryo UI"/>
                        </a:rPr>
                        <a:t>程度</a:t>
                      </a:r>
                      <a:endParaRPr sz="800">
                        <a:latin typeface="Meiryo UI"/>
                        <a:cs typeface="Meiryo U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CCCC"/>
                    </a:solidFill>
                  </a:tcPr>
                </a:tc>
                <a:tc>
                  <a:txBody>
                    <a:bodyPr/>
                    <a:lstStyle/>
                    <a:p>
                      <a:pPr algn="ctr">
                        <a:lnSpc>
                          <a:spcPct val="100000"/>
                        </a:lnSpc>
                        <a:spcBef>
                          <a:spcPts val="325"/>
                        </a:spcBef>
                      </a:pPr>
                      <a:r>
                        <a:rPr sz="800" dirty="0">
                          <a:latin typeface="Meiryo UI"/>
                          <a:cs typeface="Meiryo UI"/>
                        </a:rPr>
                        <a:t>年間1兆4</a:t>
                      </a:r>
                      <a:r>
                        <a:rPr sz="800" spc="-5" dirty="0">
                          <a:latin typeface="Meiryo UI"/>
                          <a:cs typeface="Meiryo UI"/>
                        </a:rPr>
                        <a:t>,</a:t>
                      </a:r>
                      <a:r>
                        <a:rPr sz="800" dirty="0">
                          <a:latin typeface="Meiryo UI"/>
                          <a:cs typeface="Meiryo UI"/>
                        </a:rPr>
                        <a:t>780億円</a:t>
                      </a: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CCCC"/>
                    </a:solidFill>
                  </a:tcPr>
                </a:tc>
                <a:extLst>
                  <a:ext uri="{0D108BD9-81ED-4DB2-BD59-A6C34878D82A}">
                    <a16:rowId xmlns:a16="http://schemas.microsoft.com/office/drawing/2014/main" val="10003"/>
                  </a:ext>
                </a:extLst>
              </a:tr>
            </a:tbl>
          </a:graphicData>
        </a:graphic>
      </p:graphicFrame>
      <p:sp>
        <p:nvSpPr>
          <p:cNvPr id="484" name="object 123">
            <a:extLst>
              <a:ext uri="{FF2B5EF4-FFF2-40B4-BE49-F238E27FC236}">
                <a16:creationId xmlns:a16="http://schemas.microsoft.com/office/drawing/2014/main" id="{B6CCB85E-33E3-4C7A-8A2C-A4D18DCC02F0}"/>
              </a:ext>
            </a:extLst>
          </p:cNvPr>
          <p:cNvSpPr txBox="1"/>
          <p:nvPr/>
        </p:nvSpPr>
        <p:spPr>
          <a:xfrm>
            <a:off x="82258" y="4949851"/>
            <a:ext cx="2527073" cy="357021"/>
          </a:xfrm>
          <a:prstGeom prst="rect">
            <a:avLst/>
          </a:prstGeom>
        </p:spPr>
        <p:txBody>
          <a:bodyPr vert="horz" wrap="square" lIns="0" tIns="21590" rIns="0" bIns="0" rtlCol="0">
            <a:spAutoFit/>
          </a:bodyPr>
          <a:lstStyle/>
          <a:p>
            <a:pPr marL="12700" marR="5080" indent="33020">
              <a:lnSpc>
                <a:spcPts val="900"/>
              </a:lnSpc>
              <a:spcBef>
                <a:spcPts val="170"/>
              </a:spcBef>
            </a:pPr>
            <a:r>
              <a:rPr sz="700" spc="-10" dirty="0">
                <a:latin typeface="Meiryo UI"/>
                <a:cs typeface="Meiryo UI"/>
              </a:rPr>
              <a:t>系統が日本</a:t>
            </a:r>
            <a:r>
              <a:rPr sz="700" spc="-25" dirty="0">
                <a:latin typeface="Meiryo UI"/>
                <a:cs typeface="Meiryo UI"/>
              </a:rPr>
              <a:t>全</a:t>
            </a:r>
            <a:r>
              <a:rPr sz="700" spc="-10" dirty="0">
                <a:latin typeface="Meiryo UI"/>
                <a:cs typeface="Meiryo UI"/>
              </a:rPr>
              <a:t>国</a:t>
            </a:r>
            <a:r>
              <a:rPr sz="700" spc="-25" dirty="0">
                <a:latin typeface="Meiryo UI"/>
                <a:cs typeface="Meiryo UI"/>
              </a:rPr>
              <a:t>で</a:t>
            </a:r>
            <a:r>
              <a:rPr sz="700" spc="-10" dirty="0">
                <a:latin typeface="Meiryo UI"/>
                <a:cs typeface="Meiryo UI"/>
              </a:rPr>
              <a:t>大</a:t>
            </a:r>
            <a:r>
              <a:rPr sz="700" spc="-25" dirty="0">
                <a:latin typeface="Meiryo UI"/>
                <a:cs typeface="Meiryo UI"/>
              </a:rPr>
              <a:t>幅</a:t>
            </a:r>
            <a:r>
              <a:rPr sz="700" spc="-20" dirty="0">
                <a:latin typeface="Meiryo UI"/>
                <a:cs typeface="Meiryo UI"/>
              </a:rPr>
              <a:t>に</a:t>
            </a:r>
            <a:r>
              <a:rPr sz="700" spc="-10" dirty="0">
                <a:latin typeface="Meiryo UI"/>
                <a:cs typeface="Meiryo UI"/>
              </a:rPr>
              <a:t>増</a:t>
            </a:r>
            <a:r>
              <a:rPr sz="700" spc="-25" dirty="0">
                <a:latin typeface="Meiryo UI"/>
                <a:cs typeface="Meiryo UI"/>
              </a:rPr>
              <a:t>強</a:t>
            </a:r>
            <a:r>
              <a:rPr sz="700" spc="-20" dirty="0">
                <a:latin typeface="Meiryo UI"/>
                <a:cs typeface="Meiryo UI"/>
              </a:rPr>
              <a:t>さ</a:t>
            </a:r>
            <a:r>
              <a:rPr sz="700" spc="-5" dirty="0">
                <a:latin typeface="Meiryo UI"/>
                <a:cs typeface="Meiryo UI"/>
              </a:rPr>
              <a:t>れ</a:t>
            </a:r>
            <a:r>
              <a:rPr sz="700" spc="-10" dirty="0">
                <a:latin typeface="Meiryo UI"/>
                <a:cs typeface="Meiryo UI"/>
              </a:rPr>
              <a:t>、</a:t>
            </a:r>
            <a:r>
              <a:rPr sz="700" spc="-25" dirty="0">
                <a:latin typeface="Meiryo UI"/>
                <a:cs typeface="Meiryo UI"/>
              </a:rPr>
              <a:t>日</a:t>
            </a:r>
            <a:r>
              <a:rPr sz="700" spc="-10" dirty="0">
                <a:latin typeface="Meiryo UI"/>
                <a:cs typeface="Meiryo UI"/>
              </a:rPr>
              <a:t>本</a:t>
            </a:r>
            <a:r>
              <a:rPr sz="700" spc="-25" dirty="0">
                <a:latin typeface="Meiryo UI"/>
                <a:cs typeface="Meiryo UI"/>
              </a:rPr>
              <a:t>全</a:t>
            </a:r>
            <a:r>
              <a:rPr sz="700" spc="-10" dirty="0">
                <a:latin typeface="Meiryo UI"/>
                <a:cs typeface="Meiryo UI"/>
              </a:rPr>
              <a:t>体</a:t>
            </a:r>
            <a:r>
              <a:rPr sz="700" spc="-25" dirty="0">
                <a:latin typeface="Meiryo UI"/>
                <a:cs typeface="Meiryo UI"/>
              </a:rPr>
              <a:t>で</a:t>
            </a:r>
            <a:r>
              <a:rPr sz="700" spc="-10" dirty="0">
                <a:latin typeface="Meiryo UI"/>
                <a:cs typeface="Meiryo UI"/>
              </a:rPr>
              <a:t>電</a:t>
            </a:r>
            <a:r>
              <a:rPr sz="700" spc="-25" dirty="0">
                <a:latin typeface="Meiryo UI"/>
                <a:cs typeface="Meiryo UI"/>
              </a:rPr>
              <a:t>力</a:t>
            </a:r>
            <a:r>
              <a:rPr sz="700" spc="-10" dirty="0">
                <a:latin typeface="Meiryo UI"/>
                <a:cs typeface="Meiryo UI"/>
              </a:rPr>
              <a:t>需給</a:t>
            </a:r>
            <a:r>
              <a:rPr sz="700" spc="-25" dirty="0">
                <a:latin typeface="Meiryo UI"/>
                <a:cs typeface="Meiryo UI"/>
              </a:rPr>
              <a:t>が瞬</a:t>
            </a:r>
            <a:r>
              <a:rPr sz="700" spc="-10" dirty="0">
                <a:latin typeface="Meiryo UI"/>
                <a:cs typeface="Meiryo UI"/>
              </a:rPr>
              <a:t>時</a:t>
            </a:r>
            <a:r>
              <a:rPr sz="700" spc="-20" dirty="0">
                <a:latin typeface="Meiryo UI"/>
                <a:cs typeface="Meiryo UI"/>
              </a:rPr>
              <a:t>に</a:t>
            </a:r>
            <a:r>
              <a:rPr sz="700" spc="-10" dirty="0">
                <a:latin typeface="Meiryo UI"/>
                <a:cs typeface="Meiryo UI"/>
              </a:rPr>
              <a:t>調</a:t>
            </a:r>
            <a:r>
              <a:rPr sz="700" spc="-25" dirty="0">
                <a:latin typeface="Meiryo UI"/>
                <a:cs typeface="Meiryo UI"/>
              </a:rPr>
              <a:t>整</a:t>
            </a:r>
            <a:r>
              <a:rPr sz="700" spc="-20" dirty="0">
                <a:latin typeface="Meiryo UI"/>
                <a:cs typeface="Meiryo UI"/>
              </a:rPr>
              <a:t>さ</a:t>
            </a:r>
            <a:r>
              <a:rPr sz="700" spc="-5" dirty="0">
                <a:latin typeface="Meiryo UI"/>
                <a:cs typeface="Meiryo UI"/>
              </a:rPr>
              <a:t>れ</a:t>
            </a:r>
            <a:r>
              <a:rPr sz="700" spc="-15" dirty="0">
                <a:latin typeface="Meiryo UI"/>
                <a:cs typeface="Meiryo UI"/>
              </a:rPr>
              <a:t>る</a:t>
            </a:r>
            <a:r>
              <a:rPr sz="700" spc="-20" dirty="0">
                <a:latin typeface="Meiryo UI"/>
                <a:cs typeface="Meiryo UI"/>
              </a:rPr>
              <a:t>」</a:t>
            </a:r>
            <a:r>
              <a:rPr sz="700" spc="-25" dirty="0">
                <a:latin typeface="Meiryo UI"/>
                <a:cs typeface="Meiryo UI"/>
              </a:rPr>
              <a:t>前</a:t>
            </a:r>
            <a:r>
              <a:rPr sz="700" spc="-10" dirty="0">
                <a:latin typeface="Meiryo UI"/>
                <a:cs typeface="Meiryo UI"/>
              </a:rPr>
              <a:t>提</a:t>
            </a:r>
            <a:r>
              <a:rPr sz="700" spc="-20" dirty="0">
                <a:latin typeface="Meiryo UI"/>
                <a:cs typeface="Meiryo UI"/>
              </a:rPr>
              <a:t>を</a:t>
            </a:r>
            <a:r>
              <a:rPr sz="700" spc="-10" dirty="0">
                <a:latin typeface="Meiryo UI"/>
                <a:cs typeface="Meiryo UI"/>
              </a:rPr>
              <a:t>置いて</a:t>
            </a:r>
            <a:r>
              <a:rPr sz="700" spc="-15" dirty="0">
                <a:latin typeface="Meiryo UI"/>
                <a:cs typeface="Meiryo UI"/>
              </a:rPr>
              <a:t>も</a:t>
            </a:r>
            <a:r>
              <a:rPr sz="700" spc="-20" dirty="0">
                <a:latin typeface="Meiryo UI"/>
                <a:cs typeface="Meiryo UI"/>
              </a:rPr>
              <a:t>な</a:t>
            </a:r>
            <a:r>
              <a:rPr sz="700" spc="-10" dirty="0">
                <a:latin typeface="Meiryo UI"/>
                <a:cs typeface="Meiryo UI"/>
              </a:rPr>
              <a:t>お生</a:t>
            </a:r>
            <a:r>
              <a:rPr sz="700" spc="-20" dirty="0">
                <a:latin typeface="Meiryo UI"/>
                <a:cs typeface="Meiryo UI"/>
              </a:rPr>
              <a:t>じ</a:t>
            </a:r>
            <a:r>
              <a:rPr sz="700" spc="-15" dirty="0">
                <a:latin typeface="Meiryo UI"/>
                <a:cs typeface="Meiryo UI"/>
              </a:rPr>
              <a:t>る</a:t>
            </a:r>
            <a:r>
              <a:rPr sz="700" spc="-10" dirty="0">
                <a:latin typeface="Meiryo UI"/>
                <a:cs typeface="Meiryo UI"/>
              </a:rPr>
              <a:t>追</a:t>
            </a:r>
            <a:r>
              <a:rPr sz="700" spc="-25" dirty="0">
                <a:latin typeface="Meiryo UI"/>
                <a:cs typeface="Meiryo UI"/>
              </a:rPr>
              <a:t>加</a:t>
            </a:r>
            <a:r>
              <a:rPr sz="700" spc="-10" dirty="0">
                <a:latin typeface="Meiryo UI"/>
                <a:cs typeface="Meiryo UI"/>
              </a:rPr>
              <a:t>費用</a:t>
            </a:r>
            <a:r>
              <a:rPr sz="700" spc="-25" dirty="0">
                <a:latin typeface="Meiryo UI"/>
                <a:cs typeface="Meiryo UI"/>
              </a:rPr>
              <a:t>（</a:t>
            </a:r>
            <a:r>
              <a:rPr sz="700" spc="-10" dirty="0">
                <a:latin typeface="Meiryo UI"/>
                <a:cs typeface="Meiryo UI"/>
              </a:rPr>
              <a:t>火</a:t>
            </a:r>
            <a:r>
              <a:rPr sz="700" spc="-25" dirty="0">
                <a:latin typeface="Meiryo UI"/>
                <a:cs typeface="Meiryo UI"/>
              </a:rPr>
              <a:t>力</a:t>
            </a:r>
            <a:r>
              <a:rPr sz="700" spc="-10" dirty="0">
                <a:latin typeface="Meiryo UI"/>
                <a:cs typeface="Meiryo UI"/>
              </a:rPr>
              <a:t>効率</a:t>
            </a:r>
            <a:r>
              <a:rPr sz="700" spc="-25" dirty="0">
                <a:latin typeface="Meiryo UI"/>
                <a:cs typeface="Meiryo UI"/>
              </a:rPr>
              <a:t>低</a:t>
            </a:r>
            <a:r>
              <a:rPr sz="700" spc="-10" dirty="0">
                <a:latin typeface="Meiryo UI"/>
                <a:cs typeface="Meiryo UI"/>
              </a:rPr>
              <a:t>下</a:t>
            </a:r>
            <a:r>
              <a:rPr sz="700" spc="-25" dirty="0">
                <a:latin typeface="Meiryo UI"/>
                <a:cs typeface="Meiryo UI"/>
              </a:rPr>
              <a:t>や</a:t>
            </a:r>
            <a:r>
              <a:rPr sz="700" spc="-10" dirty="0">
                <a:latin typeface="Meiryo UI"/>
                <a:cs typeface="Meiryo UI"/>
              </a:rPr>
              <a:t>揚</a:t>
            </a:r>
            <a:r>
              <a:rPr sz="700" spc="-25" dirty="0">
                <a:latin typeface="Meiryo UI"/>
                <a:cs typeface="Meiryo UI"/>
              </a:rPr>
              <a:t>水</a:t>
            </a:r>
            <a:r>
              <a:rPr sz="700" spc="-10" dirty="0">
                <a:latin typeface="Meiryo UI"/>
                <a:cs typeface="Meiryo UI"/>
              </a:rPr>
              <a:t>活用</a:t>
            </a:r>
            <a:r>
              <a:rPr sz="700" spc="-25" dirty="0">
                <a:latin typeface="Meiryo UI"/>
                <a:cs typeface="Meiryo UI"/>
              </a:rPr>
              <a:t>等の</a:t>
            </a:r>
            <a:r>
              <a:rPr sz="700" spc="-10" dirty="0">
                <a:latin typeface="Meiryo UI"/>
                <a:cs typeface="Meiryo UI"/>
              </a:rPr>
              <a:t>費用</a:t>
            </a:r>
            <a:r>
              <a:rPr sz="700" spc="-25" dirty="0">
                <a:latin typeface="Meiryo UI"/>
                <a:cs typeface="Meiryo UI"/>
              </a:rPr>
              <a:t>）</a:t>
            </a:r>
            <a:r>
              <a:rPr sz="700" spc="-10" dirty="0">
                <a:latin typeface="Meiryo UI"/>
                <a:cs typeface="Meiryo UI"/>
              </a:rPr>
              <a:t>追加</a:t>
            </a:r>
            <a:r>
              <a:rPr sz="700" spc="-25" dirty="0">
                <a:latin typeface="Meiryo UI"/>
                <a:cs typeface="Meiryo UI"/>
              </a:rPr>
              <a:t>費</a:t>
            </a:r>
            <a:r>
              <a:rPr sz="700" spc="-10" dirty="0">
                <a:latin typeface="Meiryo UI"/>
                <a:cs typeface="Meiryo UI"/>
              </a:rPr>
              <a:t>用</a:t>
            </a:r>
            <a:r>
              <a:rPr sz="700" spc="-15" dirty="0">
                <a:latin typeface="Meiryo UI"/>
                <a:cs typeface="Meiryo UI"/>
              </a:rPr>
              <a:t>と</a:t>
            </a:r>
            <a:r>
              <a:rPr sz="700" spc="-20" dirty="0">
                <a:latin typeface="Meiryo UI"/>
                <a:cs typeface="Meiryo UI"/>
              </a:rPr>
              <a:t>して</a:t>
            </a:r>
            <a:r>
              <a:rPr sz="700" spc="-15" dirty="0">
                <a:latin typeface="Meiryo UI"/>
                <a:cs typeface="Meiryo UI"/>
              </a:rPr>
              <a:t>試算</a:t>
            </a:r>
            <a:r>
              <a:rPr sz="700" spc="-10" dirty="0">
                <a:latin typeface="Meiryo UI"/>
                <a:cs typeface="Meiryo UI"/>
              </a:rPr>
              <a:t>。</a:t>
            </a:r>
            <a:endParaRPr sz="700" dirty="0">
              <a:latin typeface="Meiryo UI"/>
              <a:cs typeface="Meiryo UI"/>
            </a:endParaRPr>
          </a:p>
        </p:txBody>
      </p:sp>
      <p:sp>
        <p:nvSpPr>
          <p:cNvPr id="485" name="object 136">
            <a:extLst>
              <a:ext uri="{FF2B5EF4-FFF2-40B4-BE49-F238E27FC236}">
                <a16:creationId xmlns:a16="http://schemas.microsoft.com/office/drawing/2014/main" id="{BF1E52E0-9631-4E83-A9BD-4F4DEA42965C}"/>
              </a:ext>
            </a:extLst>
          </p:cNvPr>
          <p:cNvSpPr txBox="1"/>
          <p:nvPr/>
        </p:nvSpPr>
        <p:spPr>
          <a:xfrm>
            <a:off x="112547" y="4039859"/>
            <a:ext cx="1781000" cy="135935"/>
          </a:xfrm>
          <a:prstGeom prst="rect">
            <a:avLst/>
          </a:prstGeom>
        </p:spPr>
        <p:txBody>
          <a:bodyPr vert="horz" wrap="square" lIns="0" tIns="12700" rIns="0" bIns="0" rtlCol="0">
            <a:spAutoFit/>
          </a:bodyPr>
          <a:lstStyle/>
          <a:p>
            <a:pPr marL="12700">
              <a:spcBef>
                <a:spcPts val="100"/>
              </a:spcBef>
              <a:tabLst>
                <a:tab pos="500380" algn="l"/>
              </a:tabLst>
            </a:pPr>
            <a:r>
              <a:rPr sz="800" b="1" dirty="0" err="1">
                <a:latin typeface="Meiryo UI"/>
                <a:cs typeface="Meiryo UI"/>
              </a:rPr>
              <a:t>電源立地や系統制</a:t>
            </a:r>
            <a:r>
              <a:rPr sz="800" b="1" spc="-15" dirty="0" err="1">
                <a:latin typeface="Meiryo UI"/>
                <a:cs typeface="Meiryo UI"/>
              </a:rPr>
              <a:t>約</a:t>
            </a:r>
            <a:r>
              <a:rPr sz="800" b="1" spc="5" dirty="0" err="1">
                <a:latin typeface="Meiryo UI"/>
                <a:cs typeface="Meiryo UI"/>
              </a:rPr>
              <a:t>を</a:t>
            </a:r>
            <a:r>
              <a:rPr sz="800" b="1" spc="-15" dirty="0" err="1">
                <a:latin typeface="Meiryo UI"/>
                <a:cs typeface="Meiryo UI"/>
              </a:rPr>
              <a:t>考</a:t>
            </a:r>
            <a:r>
              <a:rPr sz="800" b="1" dirty="0" err="1">
                <a:latin typeface="Meiryo UI"/>
                <a:cs typeface="Meiryo UI"/>
              </a:rPr>
              <a:t>慮し</a:t>
            </a:r>
            <a:r>
              <a:rPr sz="800" b="1" spc="-5" dirty="0" err="1">
                <a:latin typeface="Meiryo UI"/>
                <a:cs typeface="Meiryo UI"/>
              </a:rPr>
              <a:t>な</a:t>
            </a:r>
            <a:r>
              <a:rPr sz="800" b="1" spc="-10" dirty="0" err="1">
                <a:latin typeface="Meiryo UI"/>
                <a:cs typeface="Meiryo UI"/>
              </a:rPr>
              <a:t>い</a:t>
            </a:r>
            <a:r>
              <a:rPr sz="800" b="1" dirty="0" err="1">
                <a:latin typeface="Meiryo UI"/>
                <a:cs typeface="Meiryo UI"/>
              </a:rPr>
              <a:t>試</a:t>
            </a:r>
            <a:r>
              <a:rPr sz="800" b="1" spc="-15" dirty="0" err="1">
                <a:latin typeface="Meiryo UI"/>
                <a:cs typeface="Meiryo UI"/>
              </a:rPr>
              <a:t>算</a:t>
            </a:r>
            <a:endParaRPr sz="800" dirty="0">
              <a:latin typeface="Meiryo UI"/>
              <a:cs typeface="Meiryo UI"/>
            </a:endParaRPr>
          </a:p>
        </p:txBody>
      </p:sp>
      <p:graphicFrame>
        <p:nvGraphicFramePr>
          <p:cNvPr id="486" name="object 216">
            <a:extLst>
              <a:ext uri="{FF2B5EF4-FFF2-40B4-BE49-F238E27FC236}">
                <a16:creationId xmlns:a16="http://schemas.microsoft.com/office/drawing/2014/main" id="{8DE69292-CB5A-46B8-888E-E4BBA5DFC7D8}"/>
              </a:ext>
            </a:extLst>
          </p:cNvPr>
          <p:cNvGraphicFramePr>
            <a:graphicFrameLocks noGrp="1"/>
          </p:cNvGraphicFramePr>
          <p:nvPr/>
        </p:nvGraphicFramePr>
        <p:xfrm>
          <a:off x="128437" y="1338635"/>
          <a:ext cx="2421016" cy="647065"/>
        </p:xfrm>
        <a:graphic>
          <a:graphicData uri="http://schemas.openxmlformats.org/drawingml/2006/table">
            <a:tbl>
              <a:tblPr firstRow="1" bandRow="1">
                <a:tableStyleId>{2D5ABB26-0587-4C30-8999-92F81FD0307C}</a:tableStyleId>
              </a:tblPr>
              <a:tblGrid>
                <a:gridCol w="798427">
                  <a:extLst>
                    <a:ext uri="{9D8B030D-6E8A-4147-A177-3AD203B41FA5}">
                      <a16:colId xmlns:a16="http://schemas.microsoft.com/office/drawing/2014/main" val="20000"/>
                    </a:ext>
                  </a:extLst>
                </a:gridCol>
                <a:gridCol w="512880">
                  <a:extLst>
                    <a:ext uri="{9D8B030D-6E8A-4147-A177-3AD203B41FA5}">
                      <a16:colId xmlns:a16="http://schemas.microsoft.com/office/drawing/2014/main" val="20001"/>
                    </a:ext>
                  </a:extLst>
                </a:gridCol>
                <a:gridCol w="567416">
                  <a:extLst>
                    <a:ext uri="{9D8B030D-6E8A-4147-A177-3AD203B41FA5}">
                      <a16:colId xmlns:a16="http://schemas.microsoft.com/office/drawing/2014/main" val="20002"/>
                    </a:ext>
                  </a:extLst>
                </a:gridCol>
                <a:gridCol w="542293">
                  <a:extLst>
                    <a:ext uri="{9D8B030D-6E8A-4147-A177-3AD203B41FA5}">
                      <a16:colId xmlns:a16="http://schemas.microsoft.com/office/drawing/2014/main" val="20003"/>
                    </a:ext>
                  </a:extLst>
                </a:gridCol>
              </a:tblGrid>
              <a:tr h="153670">
                <a:tc gridSpan="4">
                  <a:txBody>
                    <a:bodyPr/>
                    <a:lstStyle/>
                    <a:p>
                      <a:pPr marL="381000">
                        <a:lnSpc>
                          <a:spcPct val="100000"/>
                        </a:lnSpc>
                        <a:spcBef>
                          <a:spcPts val="35"/>
                        </a:spcBef>
                      </a:pPr>
                      <a:r>
                        <a:rPr sz="800" dirty="0">
                          <a:latin typeface="游ゴシック"/>
                          <a:cs typeface="游ゴシック"/>
                        </a:rPr>
                        <a:t>化石燃料価</a:t>
                      </a:r>
                      <a:r>
                        <a:rPr sz="800" spc="10" dirty="0">
                          <a:latin typeface="游ゴシック"/>
                          <a:cs typeface="游ゴシック"/>
                        </a:rPr>
                        <a:t>格の感度分</a:t>
                      </a:r>
                      <a:r>
                        <a:rPr sz="800" dirty="0">
                          <a:latin typeface="游ゴシック"/>
                          <a:cs typeface="游ゴシック"/>
                        </a:rPr>
                        <a:t>析</a:t>
                      </a:r>
                      <a:r>
                        <a:rPr sz="800" spc="10" dirty="0">
                          <a:latin typeface="游ゴシック"/>
                          <a:cs typeface="游ゴシック"/>
                        </a:rPr>
                        <a:t>（円</a:t>
                      </a:r>
                      <a:r>
                        <a:rPr sz="800" spc="-5" dirty="0">
                          <a:latin typeface="游ゴシック"/>
                          <a:cs typeface="游ゴシック"/>
                        </a:rPr>
                        <a:t>/</a:t>
                      </a:r>
                      <a:r>
                        <a:rPr sz="800" dirty="0">
                          <a:latin typeface="游ゴシック"/>
                          <a:cs typeface="游ゴシック"/>
                        </a:rPr>
                        <a:t>k</a:t>
                      </a:r>
                      <a:r>
                        <a:rPr sz="800" spc="10" dirty="0">
                          <a:latin typeface="游ゴシック"/>
                          <a:cs typeface="游ゴシック"/>
                        </a:rPr>
                        <a:t>W</a:t>
                      </a:r>
                      <a:r>
                        <a:rPr sz="800" spc="-5" dirty="0">
                          <a:latin typeface="游ゴシック"/>
                          <a:cs typeface="游ゴシック"/>
                        </a:rPr>
                        <a:t>h</a:t>
                      </a:r>
                      <a:r>
                        <a:rPr sz="800" dirty="0">
                          <a:latin typeface="游ゴシック"/>
                          <a:cs typeface="游ゴシック"/>
                        </a:rPr>
                        <a:t>）</a:t>
                      </a: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93395">
                <a:tc>
                  <a:txBody>
                    <a:bodyPr/>
                    <a:lstStyle/>
                    <a:p>
                      <a:pPr marL="51435" marR="1270" algn="ctr">
                        <a:lnSpc>
                          <a:spcPct val="100000"/>
                        </a:lnSpc>
                        <a:spcBef>
                          <a:spcPts val="530"/>
                        </a:spcBef>
                      </a:pPr>
                      <a:r>
                        <a:rPr sz="700" dirty="0">
                          <a:latin typeface="游ゴシック"/>
                          <a:cs typeface="游ゴシック"/>
                        </a:rPr>
                        <a:t>燃料価格</a:t>
                      </a:r>
                      <a:r>
                        <a:rPr lang="en-US" altLang="ja-JP" sz="700" dirty="0">
                          <a:latin typeface="游ゴシック"/>
                          <a:cs typeface="游ゴシック"/>
                        </a:rPr>
                        <a:t>10</a:t>
                      </a:r>
                      <a:r>
                        <a:rPr sz="700" spc="-15" dirty="0">
                          <a:latin typeface="游ゴシック"/>
                          <a:cs typeface="游ゴシック"/>
                        </a:rPr>
                        <a:t>％</a:t>
                      </a:r>
                      <a:r>
                        <a:rPr sz="700" dirty="0">
                          <a:latin typeface="游ゴシック"/>
                          <a:cs typeface="游ゴシック"/>
                        </a:rPr>
                        <a:t>の </a:t>
                      </a:r>
                      <a:r>
                        <a:rPr sz="700" spc="5" dirty="0">
                          <a:latin typeface="游ゴシック"/>
                          <a:cs typeface="游ゴシック"/>
                        </a:rPr>
                        <a:t>変化に伴う影響</a:t>
                      </a:r>
                      <a:endParaRPr sz="700" dirty="0">
                        <a:latin typeface="游ゴシック"/>
                        <a:cs typeface="游ゴシック"/>
                      </a:endParaRPr>
                    </a:p>
                    <a:p>
                      <a:pPr marL="51435">
                        <a:lnSpc>
                          <a:spcPct val="100000"/>
                        </a:lnSpc>
                      </a:pPr>
                      <a:r>
                        <a:rPr sz="700" spc="5" dirty="0">
                          <a:latin typeface="游ゴシック"/>
                          <a:cs typeface="游ゴシック"/>
                        </a:rPr>
                        <a:t>（円／kWh）</a:t>
                      </a:r>
                      <a:endParaRPr sz="700" dirty="0">
                        <a:latin typeface="游ゴシック"/>
                        <a:cs typeface="游ゴシック"/>
                      </a:endParaRPr>
                    </a:p>
                  </a:txBody>
                  <a:tcPr marL="0" marR="0" marT="6731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55"/>
                        </a:spcBef>
                      </a:pPr>
                      <a:endParaRPr sz="600" dirty="0">
                        <a:latin typeface="Times New Roman"/>
                        <a:cs typeface="Times New Roman"/>
                      </a:endParaRPr>
                    </a:p>
                    <a:p>
                      <a:pPr marL="104775" marR="96520" indent="65405">
                        <a:lnSpc>
                          <a:spcPct val="110600"/>
                        </a:lnSpc>
                      </a:pPr>
                      <a:r>
                        <a:rPr sz="700" spc="5" dirty="0">
                          <a:latin typeface="游ゴシック"/>
                          <a:cs typeface="游ゴシック"/>
                        </a:rPr>
                        <a:t>石炭 </a:t>
                      </a:r>
                      <a:r>
                        <a:rPr sz="700" dirty="0">
                          <a:latin typeface="游ゴシック"/>
                          <a:cs typeface="游ゴシック"/>
                        </a:rPr>
                        <a:t>約±</a:t>
                      </a:r>
                      <a:r>
                        <a:rPr sz="700" spc="-5" dirty="0">
                          <a:latin typeface="游ゴシック"/>
                          <a:cs typeface="游ゴシック"/>
                        </a:rPr>
                        <a:t>0.4</a:t>
                      </a:r>
                      <a:endParaRPr sz="700" dirty="0">
                        <a:latin typeface="游ゴシック"/>
                        <a:cs typeface="游ゴシック"/>
                      </a:endParaRPr>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5"/>
                        </a:spcBef>
                      </a:pPr>
                      <a:endParaRPr sz="700" dirty="0">
                        <a:latin typeface="Times New Roman"/>
                        <a:cs typeface="Times New Roman"/>
                      </a:endParaRPr>
                    </a:p>
                    <a:p>
                      <a:pPr marL="193040">
                        <a:lnSpc>
                          <a:spcPct val="100000"/>
                        </a:lnSpc>
                      </a:pPr>
                      <a:r>
                        <a:rPr sz="700" dirty="0">
                          <a:latin typeface="游ゴシック"/>
                          <a:cs typeface="游ゴシック"/>
                        </a:rPr>
                        <a:t>LNG</a:t>
                      </a:r>
                    </a:p>
                    <a:p>
                      <a:pPr marL="130810">
                        <a:lnSpc>
                          <a:spcPct val="100000"/>
                        </a:lnSpc>
                        <a:spcBef>
                          <a:spcPts val="95"/>
                        </a:spcBef>
                      </a:pPr>
                      <a:r>
                        <a:rPr sz="700" dirty="0">
                          <a:latin typeface="游ゴシック"/>
                          <a:cs typeface="游ゴシック"/>
                        </a:rPr>
                        <a:t>約±</a:t>
                      </a:r>
                      <a:r>
                        <a:rPr sz="700" spc="-5" dirty="0">
                          <a:latin typeface="游ゴシック"/>
                          <a:cs typeface="游ゴシック"/>
                        </a:rPr>
                        <a:t>0.6</a:t>
                      </a:r>
                      <a:endParaRPr sz="700" dirty="0">
                        <a:latin typeface="游ゴシック"/>
                        <a:cs typeface="游ゴシック"/>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55"/>
                        </a:spcBef>
                      </a:pPr>
                      <a:endParaRPr sz="600" dirty="0">
                        <a:latin typeface="Times New Roman"/>
                        <a:cs typeface="Times New Roman"/>
                      </a:endParaRPr>
                    </a:p>
                    <a:p>
                      <a:pPr marL="118110" marR="113030" indent="65405">
                        <a:lnSpc>
                          <a:spcPct val="110600"/>
                        </a:lnSpc>
                      </a:pPr>
                      <a:r>
                        <a:rPr sz="700" spc="5" dirty="0">
                          <a:latin typeface="游ゴシック"/>
                          <a:cs typeface="游ゴシック"/>
                        </a:rPr>
                        <a:t>石油 </a:t>
                      </a:r>
                      <a:r>
                        <a:rPr sz="700" dirty="0">
                          <a:latin typeface="游ゴシック"/>
                          <a:cs typeface="游ゴシック"/>
                        </a:rPr>
                        <a:t>約±</a:t>
                      </a:r>
                      <a:r>
                        <a:rPr sz="700" spc="-5" dirty="0">
                          <a:latin typeface="游ゴシック"/>
                          <a:cs typeface="游ゴシック"/>
                        </a:rPr>
                        <a:t>1.0</a:t>
                      </a:r>
                      <a:endParaRPr sz="700" dirty="0">
                        <a:latin typeface="游ゴシック"/>
                        <a:cs typeface="游ゴシック"/>
                      </a:endParaRPr>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487" name="object 215">
            <a:extLst>
              <a:ext uri="{FF2B5EF4-FFF2-40B4-BE49-F238E27FC236}">
                <a16:creationId xmlns:a16="http://schemas.microsoft.com/office/drawing/2014/main" id="{97049552-55FD-475B-8A9D-F206E5A95BFD}"/>
              </a:ext>
            </a:extLst>
          </p:cNvPr>
          <p:cNvGraphicFramePr>
            <a:graphicFrameLocks noGrp="1"/>
          </p:cNvGraphicFramePr>
          <p:nvPr/>
        </p:nvGraphicFramePr>
        <p:xfrm>
          <a:off x="123105" y="644059"/>
          <a:ext cx="2421016" cy="666750"/>
        </p:xfrm>
        <a:graphic>
          <a:graphicData uri="http://schemas.openxmlformats.org/drawingml/2006/table">
            <a:tbl>
              <a:tblPr firstRow="1" bandRow="1">
                <a:tableStyleId>{2D5ABB26-0587-4C30-8999-92F81FD0307C}</a:tableStyleId>
              </a:tblPr>
              <a:tblGrid>
                <a:gridCol w="1756850">
                  <a:extLst>
                    <a:ext uri="{9D8B030D-6E8A-4147-A177-3AD203B41FA5}">
                      <a16:colId xmlns:a16="http://schemas.microsoft.com/office/drawing/2014/main" val="20000"/>
                    </a:ext>
                  </a:extLst>
                </a:gridCol>
                <a:gridCol w="664166">
                  <a:extLst>
                    <a:ext uri="{9D8B030D-6E8A-4147-A177-3AD203B41FA5}">
                      <a16:colId xmlns:a16="http://schemas.microsoft.com/office/drawing/2014/main" val="20001"/>
                    </a:ext>
                  </a:extLst>
                </a:gridCol>
              </a:tblGrid>
              <a:tr h="150495">
                <a:tc gridSpan="2">
                  <a:txBody>
                    <a:bodyPr/>
                    <a:lstStyle/>
                    <a:p>
                      <a:pPr marL="554355">
                        <a:lnSpc>
                          <a:spcPct val="100000"/>
                        </a:lnSpc>
                        <a:spcBef>
                          <a:spcPts val="25"/>
                        </a:spcBef>
                      </a:pPr>
                      <a:r>
                        <a:rPr sz="850" dirty="0">
                          <a:latin typeface="游ゴシック"/>
                          <a:cs typeface="游ゴシック"/>
                        </a:rPr>
                        <a:t>原子力の感</a:t>
                      </a:r>
                      <a:r>
                        <a:rPr sz="850" spc="10" dirty="0">
                          <a:latin typeface="游ゴシック"/>
                          <a:cs typeface="游ゴシック"/>
                        </a:rPr>
                        <a:t>度分析（</a:t>
                      </a:r>
                      <a:r>
                        <a:rPr sz="850" dirty="0">
                          <a:latin typeface="游ゴシック"/>
                          <a:cs typeface="游ゴシック"/>
                        </a:rPr>
                        <a:t>円</a:t>
                      </a:r>
                      <a:r>
                        <a:rPr sz="850" spc="-10" dirty="0">
                          <a:latin typeface="Calibri"/>
                          <a:cs typeface="Calibri"/>
                        </a:rPr>
                        <a:t>/</a:t>
                      </a:r>
                      <a:r>
                        <a:rPr sz="850" spc="5" dirty="0">
                          <a:latin typeface="Calibri"/>
                          <a:cs typeface="Calibri"/>
                        </a:rPr>
                        <a:t>k</a:t>
                      </a:r>
                      <a:r>
                        <a:rPr sz="850" spc="-5" dirty="0">
                          <a:latin typeface="Calibri"/>
                          <a:cs typeface="Calibri"/>
                        </a:rPr>
                        <a:t>W</a:t>
                      </a:r>
                      <a:r>
                        <a:rPr sz="850" spc="5" dirty="0">
                          <a:latin typeface="Calibri"/>
                          <a:cs typeface="Calibri"/>
                        </a:rPr>
                        <a:t>h</a:t>
                      </a:r>
                      <a:r>
                        <a:rPr sz="850" dirty="0">
                          <a:latin typeface="游ゴシック"/>
                          <a:cs typeface="游ゴシック"/>
                        </a:rPr>
                        <a:t>）</a:t>
                      </a:r>
                      <a:endParaRPr sz="850">
                        <a:latin typeface="游ゴシック"/>
                        <a:cs typeface="游ゴシック"/>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516255">
                <a:tc>
                  <a:txBody>
                    <a:bodyPr/>
                    <a:lstStyle/>
                    <a:p>
                      <a:pPr marL="50800">
                        <a:lnSpc>
                          <a:spcPct val="100000"/>
                        </a:lnSpc>
                        <a:spcBef>
                          <a:spcPts val="630"/>
                        </a:spcBef>
                      </a:pPr>
                      <a:r>
                        <a:rPr sz="750" dirty="0">
                          <a:latin typeface="游ゴシック"/>
                          <a:cs typeface="游ゴシック"/>
                        </a:rPr>
                        <a:t>廃止措置費用</a:t>
                      </a:r>
                      <a:r>
                        <a:rPr sz="750" spc="-15" dirty="0">
                          <a:latin typeface="游ゴシック"/>
                          <a:cs typeface="游ゴシック"/>
                        </a:rPr>
                        <a:t>２</a:t>
                      </a:r>
                      <a:r>
                        <a:rPr sz="750" dirty="0">
                          <a:latin typeface="游ゴシック"/>
                          <a:cs typeface="游ゴシック"/>
                        </a:rPr>
                        <a:t>倍</a:t>
                      </a:r>
                    </a:p>
                    <a:p>
                      <a:pPr marL="50800">
                        <a:lnSpc>
                          <a:spcPct val="100000"/>
                        </a:lnSpc>
                      </a:pPr>
                      <a:r>
                        <a:rPr sz="750" dirty="0">
                          <a:latin typeface="游ゴシック"/>
                          <a:cs typeface="游ゴシック"/>
                        </a:rPr>
                        <a:t>事故廃炉・賠</a:t>
                      </a:r>
                      <a:r>
                        <a:rPr sz="750" spc="-15" dirty="0">
                          <a:latin typeface="游ゴシック"/>
                          <a:cs typeface="游ゴシック"/>
                        </a:rPr>
                        <a:t>償</a:t>
                      </a:r>
                      <a:r>
                        <a:rPr sz="750" dirty="0">
                          <a:latin typeface="游ゴシック"/>
                          <a:cs typeface="游ゴシック"/>
                        </a:rPr>
                        <a:t>費</a:t>
                      </a:r>
                      <a:r>
                        <a:rPr sz="750" spc="-15" dirty="0">
                          <a:latin typeface="游ゴシック"/>
                          <a:cs typeface="游ゴシック"/>
                        </a:rPr>
                        <a:t>用</a:t>
                      </a:r>
                      <a:r>
                        <a:rPr sz="750" dirty="0">
                          <a:latin typeface="游ゴシック"/>
                          <a:cs typeface="游ゴシック"/>
                        </a:rPr>
                        <a:t>等</a:t>
                      </a:r>
                      <a:r>
                        <a:rPr sz="750" spc="-15" dirty="0">
                          <a:latin typeface="游ゴシック"/>
                          <a:cs typeface="游ゴシック"/>
                        </a:rPr>
                        <a:t>１</a:t>
                      </a:r>
                      <a:r>
                        <a:rPr sz="750" dirty="0">
                          <a:latin typeface="游ゴシック"/>
                          <a:cs typeface="游ゴシック"/>
                        </a:rPr>
                        <a:t>兆</a:t>
                      </a:r>
                      <a:r>
                        <a:rPr sz="750" spc="-15" dirty="0">
                          <a:latin typeface="游ゴシック"/>
                          <a:cs typeface="游ゴシック"/>
                        </a:rPr>
                        <a:t>円</a:t>
                      </a:r>
                      <a:r>
                        <a:rPr sz="750" dirty="0">
                          <a:latin typeface="游ゴシック"/>
                          <a:cs typeface="游ゴシック"/>
                        </a:rPr>
                        <a:t>増</a:t>
                      </a:r>
                    </a:p>
                    <a:p>
                      <a:pPr marL="50800">
                        <a:lnSpc>
                          <a:spcPct val="100000"/>
                        </a:lnSpc>
                      </a:pPr>
                      <a:r>
                        <a:rPr sz="750" dirty="0">
                          <a:latin typeface="游ゴシック"/>
                          <a:cs typeface="游ゴシック"/>
                        </a:rPr>
                        <a:t>再処理費用及</a:t>
                      </a:r>
                      <a:r>
                        <a:rPr sz="750" spc="-15" dirty="0">
                          <a:latin typeface="游ゴシック"/>
                          <a:cs typeface="游ゴシック"/>
                        </a:rPr>
                        <a:t>び</a:t>
                      </a:r>
                      <a:r>
                        <a:rPr sz="750" dirty="0">
                          <a:latin typeface="游ゴシック"/>
                          <a:cs typeface="游ゴシック"/>
                        </a:rPr>
                        <a:t>Ｍ</a:t>
                      </a:r>
                      <a:r>
                        <a:rPr sz="750" spc="-15" dirty="0">
                          <a:latin typeface="游ゴシック"/>
                          <a:cs typeface="游ゴシック"/>
                        </a:rPr>
                        <a:t>Ｏ</a:t>
                      </a:r>
                      <a:r>
                        <a:rPr sz="750" dirty="0">
                          <a:latin typeface="游ゴシック"/>
                          <a:cs typeface="游ゴシック"/>
                        </a:rPr>
                        <a:t>Ｘ</a:t>
                      </a:r>
                      <a:r>
                        <a:rPr sz="750" spc="-15" dirty="0">
                          <a:latin typeface="游ゴシック"/>
                          <a:cs typeface="游ゴシック"/>
                        </a:rPr>
                        <a:t>燃</a:t>
                      </a:r>
                      <a:r>
                        <a:rPr sz="750" dirty="0">
                          <a:latin typeface="游ゴシック"/>
                          <a:cs typeface="游ゴシック"/>
                        </a:rPr>
                        <a:t>料</a:t>
                      </a:r>
                      <a:r>
                        <a:rPr sz="750" spc="-15" dirty="0">
                          <a:latin typeface="游ゴシック"/>
                          <a:cs typeface="游ゴシック"/>
                        </a:rPr>
                        <a:t>加</a:t>
                      </a:r>
                      <a:r>
                        <a:rPr sz="750" dirty="0">
                          <a:latin typeface="游ゴシック"/>
                          <a:cs typeface="游ゴシック"/>
                        </a:rPr>
                        <a:t>工</a:t>
                      </a:r>
                      <a:r>
                        <a:rPr sz="750" spc="-15" dirty="0">
                          <a:latin typeface="游ゴシック"/>
                          <a:cs typeface="游ゴシック"/>
                        </a:rPr>
                        <a:t>費</a:t>
                      </a:r>
                      <a:r>
                        <a:rPr sz="750" dirty="0">
                          <a:latin typeface="游ゴシック"/>
                          <a:cs typeface="游ゴシック"/>
                        </a:rPr>
                        <a:t>２倍</a:t>
                      </a:r>
                    </a:p>
                  </a:txBody>
                  <a:tcPr marL="0" marR="0" marT="80010" marB="0">
                    <a:lnL w="12700">
                      <a:solidFill>
                        <a:srgbClr val="000000"/>
                      </a:solidFill>
                      <a:prstDash val="solid"/>
                    </a:lnL>
                    <a:lnR w="12700">
                      <a:solidFill>
                        <a:srgbClr val="000000"/>
                      </a:solidFill>
                      <a:prstDash val="solid"/>
                    </a:lnR>
                    <a:lnT w="1905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0" indent="0" algn="l">
                        <a:lnSpc>
                          <a:spcPct val="100000"/>
                        </a:lnSpc>
                        <a:spcBef>
                          <a:spcPts val="509"/>
                        </a:spcBef>
                      </a:pPr>
                      <a:r>
                        <a:rPr sz="750" spc="5" dirty="0">
                          <a:latin typeface="游ゴシック"/>
                          <a:cs typeface="游ゴシック"/>
                        </a:rPr>
                        <a:t>＋</a:t>
                      </a:r>
                      <a:r>
                        <a:rPr lang="en-US" altLang="ja-JP" sz="750" spc="5" dirty="0">
                          <a:latin typeface="游ゴシック"/>
                          <a:cs typeface="游ゴシック"/>
                        </a:rPr>
                        <a:t>0.1</a:t>
                      </a:r>
                      <a:endParaRPr sz="750" dirty="0">
                        <a:latin typeface="游ゴシック"/>
                        <a:cs typeface="游ゴシック"/>
                      </a:endParaRPr>
                    </a:p>
                    <a:p>
                      <a:pPr marL="0" indent="0" algn="l">
                        <a:lnSpc>
                          <a:spcPct val="100000"/>
                        </a:lnSpc>
                        <a:spcBef>
                          <a:spcPts val="95"/>
                        </a:spcBef>
                      </a:pPr>
                      <a:r>
                        <a:rPr sz="750" spc="-5" dirty="0">
                          <a:latin typeface="游ゴシック"/>
                          <a:cs typeface="游ゴシック"/>
                        </a:rPr>
                        <a:t>＋</a:t>
                      </a:r>
                      <a:r>
                        <a:rPr sz="750" spc="-5" dirty="0">
                          <a:latin typeface="Calibri"/>
                          <a:cs typeface="Calibri"/>
                        </a:rPr>
                        <a:t>0.01</a:t>
                      </a:r>
                      <a:r>
                        <a:rPr sz="750" spc="-5" dirty="0">
                          <a:latin typeface="游ゴシック"/>
                          <a:cs typeface="游ゴシック"/>
                        </a:rPr>
                        <a:t>～</a:t>
                      </a:r>
                      <a:r>
                        <a:rPr sz="750" spc="-5" dirty="0">
                          <a:latin typeface="Calibri"/>
                          <a:cs typeface="Calibri"/>
                        </a:rPr>
                        <a:t>0.03</a:t>
                      </a:r>
                      <a:endParaRPr sz="750" dirty="0">
                        <a:latin typeface="Calibri"/>
                        <a:cs typeface="Calibri"/>
                      </a:endParaRPr>
                    </a:p>
                    <a:p>
                      <a:pPr marL="0" indent="0" algn="l">
                        <a:lnSpc>
                          <a:spcPct val="100000"/>
                        </a:lnSpc>
                        <a:spcBef>
                          <a:spcPts val="95"/>
                        </a:spcBef>
                      </a:pPr>
                      <a:r>
                        <a:rPr sz="750" spc="5" dirty="0">
                          <a:latin typeface="游ゴシック"/>
                          <a:cs typeface="游ゴシック"/>
                        </a:rPr>
                        <a:t>＋</a:t>
                      </a:r>
                      <a:r>
                        <a:rPr lang="en-US" altLang="ja-JP" sz="750" spc="5" dirty="0">
                          <a:latin typeface="游ゴシック"/>
                          <a:cs typeface="游ゴシック"/>
                        </a:rPr>
                        <a:t>0.7</a:t>
                      </a:r>
                      <a:endParaRPr sz="750" dirty="0">
                        <a:latin typeface="游ゴシック"/>
                        <a:cs typeface="游ゴシック"/>
                      </a:endParaRPr>
                    </a:p>
                  </a:txBody>
                  <a:tcPr marL="0" marR="0" marT="64769"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501663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00271" y="127592"/>
            <a:ext cx="11419114" cy="503984"/>
          </a:xfrm>
          <a:prstGeom prst="rect">
            <a:avLst/>
          </a:prstGeom>
        </p:spPr>
        <p:txBody>
          <a:bodyPr vert="horz" wrap="square" lIns="0" tIns="11430" rIns="0" bIns="0" rtlCol="0" anchor="ctr">
            <a:spAutoFit/>
          </a:bodyPr>
          <a:lstStyle/>
          <a:p>
            <a:pPr marL="12700" algn="ctr">
              <a:lnSpc>
                <a:spcPct val="100000"/>
              </a:lnSpc>
              <a:spcBef>
                <a:spcPts val="90"/>
              </a:spcBef>
            </a:pPr>
            <a:r>
              <a:rPr sz="3200" spc="-204" dirty="0">
                <a:solidFill>
                  <a:srgbClr val="000000"/>
                </a:solidFill>
                <a:latin typeface="UD デジタル 教科書体 NK-B" panose="02020700000000000000" pitchFamily="18" charset="-128"/>
                <a:ea typeface="UD デジタル 教科書体 NK-B" panose="02020700000000000000" pitchFamily="18" charset="-128"/>
                <a:cs typeface="VL PGothic"/>
              </a:rPr>
              <a:t>米国</a:t>
            </a:r>
            <a:r>
              <a:rPr sz="3200" spc="-200" dirty="0">
                <a:solidFill>
                  <a:srgbClr val="000000"/>
                </a:solidFill>
                <a:latin typeface="UD デジタル 教科書体 NK-B" panose="02020700000000000000" pitchFamily="18" charset="-128"/>
                <a:ea typeface="UD デジタル 教科書体 NK-B" panose="02020700000000000000" pitchFamily="18" charset="-128"/>
                <a:cs typeface="VL PGothic"/>
              </a:rPr>
              <a:t>の</a:t>
            </a:r>
            <a:r>
              <a:rPr sz="3200" spc="-630" dirty="0">
                <a:solidFill>
                  <a:srgbClr val="000000"/>
                </a:solidFill>
                <a:latin typeface="UD デジタル 教科書体 NK-B" panose="02020700000000000000" pitchFamily="18" charset="-128"/>
                <a:ea typeface="UD デジタル 教科書体 NK-B" panose="02020700000000000000" pitchFamily="18" charset="-128"/>
                <a:cs typeface="VL PGothic"/>
              </a:rPr>
              <a:t>バイオ技術</a:t>
            </a:r>
            <a:r>
              <a:rPr sz="3200" spc="-620" dirty="0">
                <a:solidFill>
                  <a:srgbClr val="000000"/>
                </a:solidFill>
                <a:latin typeface="UD デジタル 教科書体 NK-B" panose="02020700000000000000" pitchFamily="18" charset="-128"/>
                <a:ea typeface="UD デジタル 教科書体 NK-B" panose="02020700000000000000" pitchFamily="18" charset="-128"/>
                <a:cs typeface="VL PGothic"/>
              </a:rPr>
              <a:t>・</a:t>
            </a:r>
            <a:r>
              <a:rPr sz="3200" spc="-705" dirty="0">
                <a:solidFill>
                  <a:srgbClr val="000000"/>
                </a:solidFill>
                <a:latin typeface="UD デジタル 教科書体 NK-B" panose="02020700000000000000" pitchFamily="18" charset="-128"/>
                <a:ea typeface="UD デジタル 教科書体 NK-B" panose="02020700000000000000" pitchFamily="18" charset="-128"/>
                <a:cs typeface="VL PGothic"/>
              </a:rPr>
              <a:t>製造ファクト</a:t>
            </a:r>
            <a:r>
              <a:rPr sz="3200" spc="-695" dirty="0">
                <a:solidFill>
                  <a:srgbClr val="000000"/>
                </a:solidFill>
                <a:latin typeface="UD デジタル 教科書体 NK-B" panose="02020700000000000000" pitchFamily="18" charset="-128"/>
                <a:ea typeface="UD デジタル 教科書体 NK-B" panose="02020700000000000000" pitchFamily="18" charset="-128"/>
                <a:cs typeface="VL PGothic"/>
              </a:rPr>
              <a:t>シ</a:t>
            </a:r>
            <a:r>
              <a:rPr sz="3200" spc="-590" dirty="0">
                <a:solidFill>
                  <a:srgbClr val="000000"/>
                </a:solidFill>
                <a:latin typeface="UD デジタル 教科書体 NK-B" panose="02020700000000000000" pitchFamily="18" charset="-128"/>
                <a:ea typeface="UD デジタル 教科書体 NK-B" panose="02020700000000000000" pitchFamily="18" charset="-128"/>
                <a:cs typeface="VL PGothic"/>
              </a:rPr>
              <a:t>ー</a:t>
            </a:r>
            <a:r>
              <a:rPr sz="3200" spc="-944" dirty="0">
                <a:solidFill>
                  <a:srgbClr val="000000"/>
                </a:solidFill>
                <a:latin typeface="UD デジタル 教科書体 NK-B" panose="02020700000000000000" pitchFamily="18" charset="-128"/>
                <a:ea typeface="UD デジタル 教科書体 NK-B" panose="02020700000000000000" pitchFamily="18" charset="-128"/>
                <a:cs typeface="VL PGothic"/>
              </a:rPr>
              <a:t>ト</a:t>
            </a:r>
            <a:endParaRPr sz="3200" dirty="0">
              <a:latin typeface="UD デジタル 教科書体 NK-B" panose="02020700000000000000" pitchFamily="18" charset="-128"/>
              <a:ea typeface="UD デジタル 教科書体 NK-B" panose="02020700000000000000" pitchFamily="18" charset="-128"/>
              <a:cs typeface="VL PGothic"/>
            </a:endParaRPr>
          </a:p>
        </p:txBody>
      </p:sp>
      <p:sp>
        <p:nvSpPr>
          <p:cNvPr id="4" name="object 4"/>
          <p:cNvSpPr txBox="1"/>
          <p:nvPr/>
        </p:nvSpPr>
        <p:spPr>
          <a:xfrm>
            <a:off x="246832" y="85973"/>
            <a:ext cx="2593340" cy="329565"/>
          </a:xfrm>
          <a:prstGeom prst="rect">
            <a:avLst/>
          </a:prstGeom>
        </p:spPr>
        <p:txBody>
          <a:bodyPr vert="horz" wrap="square" lIns="0" tIns="11430" rIns="0" bIns="0" rtlCol="0">
            <a:spAutoFit/>
          </a:bodyPr>
          <a:lstStyle/>
          <a:p>
            <a:pPr marL="12700">
              <a:spcBef>
                <a:spcPts val="90"/>
              </a:spcBef>
            </a:pPr>
            <a:r>
              <a:rPr sz="2000" spc="-10" dirty="0">
                <a:latin typeface="VL PGothic"/>
                <a:cs typeface="VL PGothic"/>
              </a:rPr>
              <a:t>2022年9月12</a:t>
            </a:r>
            <a:r>
              <a:rPr sz="2000" spc="-425" dirty="0">
                <a:latin typeface="VL PGothic"/>
                <a:cs typeface="VL PGothic"/>
              </a:rPr>
              <a:t>日</a:t>
            </a:r>
            <a:r>
              <a:rPr sz="2000" spc="-420" dirty="0">
                <a:latin typeface="VL PGothic"/>
                <a:cs typeface="VL PGothic"/>
              </a:rPr>
              <a:t>リ</a:t>
            </a:r>
            <a:r>
              <a:rPr sz="2000" spc="-830" dirty="0">
                <a:latin typeface="VL PGothic"/>
                <a:cs typeface="VL PGothic"/>
              </a:rPr>
              <a:t>リ</a:t>
            </a:r>
            <a:r>
              <a:rPr sz="2000" spc="-375" dirty="0">
                <a:latin typeface="VL PGothic"/>
                <a:cs typeface="VL PGothic"/>
              </a:rPr>
              <a:t>ー</a:t>
            </a:r>
            <a:r>
              <a:rPr sz="2000" spc="-475" dirty="0">
                <a:latin typeface="VL PGothic"/>
                <a:cs typeface="VL PGothic"/>
              </a:rPr>
              <a:t>ス</a:t>
            </a:r>
            <a:endParaRPr sz="2000">
              <a:latin typeface="VL PGothic"/>
              <a:cs typeface="VL PGothic"/>
            </a:endParaRPr>
          </a:p>
        </p:txBody>
      </p:sp>
      <p:sp>
        <p:nvSpPr>
          <p:cNvPr id="5" name="object 5"/>
          <p:cNvSpPr/>
          <p:nvPr/>
        </p:nvSpPr>
        <p:spPr>
          <a:xfrm>
            <a:off x="4361552" y="880095"/>
            <a:ext cx="5680764" cy="167959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72886" y="706989"/>
            <a:ext cx="2334767" cy="16306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463243" y="4370446"/>
            <a:ext cx="4347845" cy="123883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7564208" y="4425717"/>
            <a:ext cx="4347844" cy="751488"/>
          </a:xfrm>
          <a:prstGeom prst="rect">
            <a:avLst/>
          </a:prstGeom>
        </p:spPr>
        <p:txBody>
          <a:bodyPr vert="horz" wrap="square" lIns="0" tIns="12700" rIns="0" bIns="0" rtlCol="0">
            <a:spAutoFit/>
          </a:bodyPr>
          <a:lstStyle/>
          <a:p>
            <a:pPr marL="12700">
              <a:spcBef>
                <a:spcPts val="100"/>
              </a:spcBef>
            </a:pPr>
            <a:r>
              <a:rPr sz="2400" b="1" spc="-310" dirty="0">
                <a:solidFill>
                  <a:srgbClr val="FF0000"/>
                </a:solidFill>
                <a:latin typeface="Noto Sans CJK HK"/>
                <a:cs typeface="Noto Sans CJK HK"/>
              </a:rPr>
              <a:t>バイオ技術・製造</a:t>
            </a:r>
            <a:r>
              <a:rPr sz="2400" b="1" spc="-325" dirty="0">
                <a:solidFill>
                  <a:srgbClr val="FF0000"/>
                </a:solidFill>
                <a:latin typeface="Noto Sans CJK HK"/>
                <a:cs typeface="Noto Sans CJK HK"/>
              </a:rPr>
              <a:t>に</a:t>
            </a:r>
            <a:r>
              <a:rPr sz="2400" b="1" spc="-185" dirty="0">
                <a:solidFill>
                  <a:srgbClr val="FF0000"/>
                </a:solidFill>
                <a:latin typeface="Noto Sans CJK HK"/>
                <a:cs typeface="Noto Sans CJK HK"/>
              </a:rPr>
              <a:t>関</a:t>
            </a:r>
            <a:r>
              <a:rPr sz="2400" b="1" spc="-180" dirty="0">
                <a:solidFill>
                  <a:srgbClr val="FF0000"/>
                </a:solidFill>
                <a:latin typeface="Noto Sans CJK HK"/>
                <a:cs typeface="Noto Sans CJK HK"/>
              </a:rPr>
              <a:t>わ</a:t>
            </a:r>
            <a:r>
              <a:rPr sz="2400" b="1" spc="-175" dirty="0">
                <a:solidFill>
                  <a:srgbClr val="FF0000"/>
                </a:solidFill>
                <a:latin typeface="Noto Sans CJK HK"/>
                <a:cs typeface="Noto Sans CJK HK"/>
              </a:rPr>
              <a:t>る米国の</a:t>
            </a:r>
            <a:endParaRPr sz="2400" dirty="0">
              <a:latin typeface="Noto Sans CJK HK"/>
              <a:cs typeface="Noto Sans CJK HK"/>
            </a:endParaRPr>
          </a:p>
          <a:p>
            <a:pPr marL="12700">
              <a:spcBef>
                <a:spcPts val="5"/>
              </a:spcBef>
            </a:pPr>
            <a:r>
              <a:rPr sz="2400" b="1" spc="-60" dirty="0">
                <a:solidFill>
                  <a:srgbClr val="FF0000"/>
                </a:solidFill>
                <a:latin typeface="Noto Sans CJK HK"/>
                <a:cs typeface="Noto Sans CJK HK"/>
              </a:rPr>
              <a:t>基本的</a:t>
            </a:r>
            <a:r>
              <a:rPr sz="2400" b="1" spc="-55" dirty="0">
                <a:solidFill>
                  <a:srgbClr val="FF0000"/>
                </a:solidFill>
                <a:latin typeface="Noto Sans CJK HK"/>
                <a:cs typeface="Noto Sans CJK HK"/>
              </a:rPr>
              <a:t>な</a:t>
            </a:r>
            <a:r>
              <a:rPr sz="2400" b="1" spc="-175" dirty="0">
                <a:solidFill>
                  <a:srgbClr val="FF0000"/>
                </a:solidFill>
                <a:latin typeface="Noto Sans CJK HK"/>
                <a:cs typeface="Noto Sans CJK HK"/>
              </a:rPr>
              <a:t>考</a:t>
            </a:r>
            <a:r>
              <a:rPr sz="2400" b="1" spc="-170" dirty="0">
                <a:solidFill>
                  <a:srgbClr val="FF0000"/>
                </a:solidFill>
                <a:latin typeface="Noto Sans CJK HK"/>
                <a:cs typeface="Noto Sans CJK HK"/>
              </a:rPr>
              <a:t>え</a:t>
            </a:r>
            <a:r>
              <a:rPr sz="2400" b="1" spc="-165" dirty="0">
                <a:solidFill>
                  <a:srgbClr val="FF0000"/>
                </a:solidFill>
                <a:latin typeface="Noto Sans CJK HK"/>
                <a:cs typeface="Noto Sans CJK HK"/>
              </a:rPr>
              <a:t>方が示</a:t>
            </a:r>
            <a:r>
              <a:rPr sz="2400" b="1" spc="-155" dirty="0">
                <a:solidFill>
                  <a:srgbClr val="FF0000"/>
                </a:solidFill>
                <a:latin typeface="Noto Sans CJK HK"/>
                <a:cs typeface="Noto Sans CJK HK"/>
              </a:rPr>
              <a:t>さ</a:t>
            </a:r>
            <a:r>
              <a:rPr sz="2400" b="1" spc="-390" dirty="0">
                <a:solidFill>
                  <a:srgbClr val="FF0000"/>
                </a:solidFill>
                <a:latin typeface="Noto Sans CJK HK"/>
                <a:cs typeface="Noto Sans CJK HK"/>
              </a:rPr>
              <a:t>れ</a:t>
            </a:r>
            <a:r>
              <a:rPr sz="2400" b="1" spc="-480" dirty="0">
                <a:solidFill>
                  <a:srgbClr val="FF0000"/>
                </a:solidFill>
                <a:latin typeface="Noto Sans CJK HK"/>
                <a:cs typeface="Noto Sans CJK HK"/>
              </a:rPr>
              <a:t>て</a:t>
            </a:r>
            <a:r>
              <a:rPr sz="2400" b="1" spc="-390" dirty="0">
                <a:solidFill>
                  <a:srgbClr val="FF0000"/>
                </a:solidFill>
                <a:latin typeface="Noto Sans CJK HK"/>
                <a:cs typeface="Noto Sans CJK HK"/>
              </a:rPr>
              <a:t>お</a:t>
            </a:r>
            <a:r>
              <a:rPr sz="2400" b="1" spc="-770" dirty="0">
                <a:solidFill>
                  <a:srgbClr val="FF0000"/>
                </a:solidFill>
                <a:latin typeface="Noto Sans CJK HK"/>
                <a:cs typeface="Noto Sans CJK HK"/>
              </a:rPr>
              <a:t>り</a:t>
            </a:r>
            <a:r>
              <a:rPr sz="2400" b="1" spc="-810" dirty="0">
                <a:solidFill>
                  <a:srgbClr val="FF0000"/>
                </a:solidFill>
                <a:latin typeface="Noto Sans CJK HK"/>
                <a:cs typeface="Noto Sans CJK HK"/>
              </a:rPr>
              <a:t>、</a:t>
            </a:r>
            <a:endParaRPr sz="2400" dirty="0">
              <a:latin typeface="Noto Sans CJK HK"/>
              <a:cs typeface="Noto Sans CJK HK"/>
            </a:endParaRPr>
          </a:p>
        </p:txBody>
      </p:sp>
      <p:sp>
        <p:nvSpPr>
          <p:cNvPr id="9" name="object 9"/>
          <p:cNvSpPr txBox="1"/>
          <p:nvPr/>
        </p:nvSpPr>
        <p:spPr>
          <a:xfrm>
            <a:off x="7564207" y="5157491"/>
            <a:ext cx="3784391" cy="382156"/>
          </a:xfrm>
          <a:prstGeom prst="rect">
            <a:avLst/>
          </a:prstGeom>
        </p:spPr>
        <p:txBody>
          <a:bodyPr vert="horz" wrap="square" lIns="0" tIns="12700" rIns="0" bIns="0" rtlCol="0">
            <a:spAutoFit/>
          </a:bodyPr>
          <a:lstStyle/>
          <a:p>
            <a:pPr marL="12700">
              <a:spcBef>
                <a:spcPts val="100"/>
              </a:spcBef>
            </a:pPr>
            <a:r>
              <a:rPr sz="2400" b="1" spc="-155" dirty="0">
                <a:solidFill>
                  <a:srgbClr val="FF0000"/>
                </a:solidFill>
                <a:latin typeface="Noto Sans CJK HK"/>
                <a:cs typeface="Noto Sans CJK HK"/>
              </a:rPr>
              <a:t>９つの条項</a:t>
            </a:r>
            <a:r>
              <a:rPr sz="2400" b="1" spc="-150" dirty="0">
                <a:solidFill>
                  <a:srgbClr val="FF0000"/>
                </a:solidFill>
                <a:latin typeface="Noto Sans CJK HK"/>
                <a:cs typeface="Noto Sans CJK HK"/>
              </a:rPr>
              <a:t>か</a:t>
            </a:r>
            <a:r>
              <a:rPr sz="2400" b="1" spc="-360" dirty="0">
                <a:solidFill>
                  <a:srgbClr val="FF0000"/>
                </a:solidFill>
                <a:latin typeface="Noto Sans CJK HK"/>
                <a:cs typeface="Noto Sans CJK HK"/>
              </a:rPr>
              <a:t>ら成る</a:t>
            </a:r>
            <a:endParaRPr sz="2400" dirty="0">
              <a:latin typeface="Noto Sans CJK HK"/>
              <a:cs typeface="Noto Sans CJK HK"/>
            </a:endParaRPr>
          </a:p>
        </p:txBody>
      </p:sp>
      <p:sp>
        <p:nvSpPr>
          <p:cNvPr id="10" name="object 10"/>
          <p:cNvSpPr txBox="1"/>
          <p:nvPr/>
        </p:nvSpPr>
        <p:spPr>
          <a:xfrm>
            <a:off x="1113623" y="2518496"/>
            <a:ext cx="8835920" cy="1359475"/>
          </a:xfrm>
          <a:prstGeom prst="rect">
            <a:avLst/>
          </a:prstGeom>
        </p:spPr>
        <p:txBody>
          <a:bodyPr vert="horz" wrap="square" lIns="0" tIns="12700" rIns="0" bIns="0" rtlCol="0">
            <a:spAutoFit/>
          </a:bodyPr>
          <a:lstStyle/>
          <a:p>
            <a:pPr marL="12700">
              <a:lnSpc>
                <a:spcPts val="2085"/>
              </a:lnSpc>
              <a:spcBef>
                <a:spcPts val="100"/>
              </a:spcBef>
            </a:pPr>
            <a:r>
              <a:rPr sz="1400" spc="20" dirty="0">
                <a:latin typeface="BIZ UDPゴシック" panose="020B0400000000000000" pitchFamily="50" charset="-128"/>
                <a:ea typeface="BIZ UDPゴシック" panose="020B0400000000000000" pitchFamily="50" charset="-128"/>
                <a:cs typeface="BM DoHyeon"/>
              </a:rPr>
              <a:t>★</a:t>
            </a:r>
            <a:r>
              <a:rPr sz="1400" spc="20" dirty="0">
                <a:latin typeface="BIZ UDPゴシック" panose="020B0400000000000000" pitchFamily="50" charset="-128"/>
                <a:ea typeface="BIZ UDPゴシック" panose="020B0400000000000000" pitchFamily="50" charset="-128"/>
                <a:cs typeface="Carlito"/>
              </a:rPr>
              <a:t>Grow </a:t>
            </a:r>
            <a:r>
              <a:rPr sz="1400" spc="-10" dirty="0">
                <a:latin typeface="BIZ UDPゴシック" panose="020B0400000000000000" pitchFamily="50" charset="-128"/>
                <a:ea typeface="BIZ UDPゴシック" panose="020B0400000000000000" pitchFamily="50" charset="-128"/>
                <a:cs typeface="Carlito"/>
              </a:rPr>
              <a:t>Domestic </a:t>
            </a:r>
            <a:r>
              <a:rPr sz="1400" spc="-5" dirty="0">
                <a:latin typeface="BIZ UDPゴシック" panose="020B0400000000000000" pitchFamily="50" charset="-128"/>
                <a:ea typeface="BIZ UDPゴシック" panose="020B0400000000000000" pitchFamily="50" charset="-128"/>
                <a:cs typeface="Carlito"/>
              </a:rPr>
              <a:t>Biomanufacturing</a:t>
            </a:r>
            <a:r>
              <a:rPr sz="1400" spc="15" dirty="0">
                <a:latin typeface="BIZ UDPゴシック" panose="020B0400000000000000" pitchFamily="50" charset="-128"/>
                <a:ea typeface="BIZ UDPゴシック" panose="020B0400000000000000" pitchFamily="50" charset="-128"/>
                <a:cs typeface="Carlito"/>
              </a:rPr>
              <a:t> </a:t>
            </a:r>
            <a:r>
              <a:rPr sz="1400" spc="-5" dirty="0">
                <a:latin typeface="BIZ UDPゴシック" panose="020B0400000000000000" pitchFamily="50" charset="-128"/>
                <a:ea typeface="BIZ UDPゴシック" panose="020B0400000000000000" pitchFamily="50" charset="-128"/>
                <a:cs typeface="Carlito"/>
              </a:rPr>
              <a:t>Capacity</a:t>
            </a:r>
            <a:endParaRPr sz="1400" dirty="0">
              <a:latin typeface="BIZ UDPゴシック" panose="020B0400000000000000" pitchFamily="50" charset="-128"/>
              <a:ea typeface="BIZ UDPゴシック" panose="020B0400000000000000" pitchFamily="50" charset="-128"/>
              <a:cs typeface="Carlito"/>
            </a:endParaRPr>
          </a:p>
          <a:p>
            <a:pPr marL="226695">
              <a:lnSpc>
                <a:spcPts val="1365"/>
              </a:lnSpc>
            </a:pPr>
            <a:r>
              <a:rPr sz="1050" spc="-75" dirty="0">
                <a:latin typeface="BIZ UDPゴシック" panose="020B0400000000000000" pitchFamily="50" charset="-128"/>
                <a:ea typeface="BIZ UDPゴシック" panose="020B0400000000000000" pitchFamily="50" charset="-128"/>
                <a:cs typeface="VL PGothic"/>
              </a:rPr>
              <a:t>国内の</a:t>
            </a:r>
            <a:r>
              <a:rPr sz="1050" spc="-195" dirty="0">
                <a:latin typeface="BIZ UDPゴシック" panose="020B0400000000000000" pitchFamily="50" charset="-128"/>
                <a:ea typeface="BIZ UDPゴシック" panose="020B0400000000000000" pitchFamily="50" charset="-128"/>
                <a:cs typeface="VL PGothic"/>
              </a:rPr>
              <a:t>バ</a:t>
            </a:r>
            <a:r>
              <a:rPr sz="1050" spc="-310" dirty="0">
                <a:latin typeface="BIZ UDPゴシック" panose="020B0400000000000000" pitchFamily="50" charset="-128"/>
                <a:ea typeface="BIZ UDPゴシック" panose="020B0400000000000000" pitchFamily="50" charset="-128"/>
                <a:cs typeface="VL PGothic"/>
              </a:rPr>
              <a:t>イ</a:t>
            </a:r>
            <a:r>
              <a:rPr sz="1050" spc="-320" dirty="0">
                <a:latin typeface="BIZ UDPゴシック" panose="020B0400000000000000" pitchFamily="50" charset="-128"/>
                <a:ea typeface="BIZ UDPゴシック" panose="020B0400000000000000" pitchFamily="50" charset="-128"/>
                <a:cs typeface="VL PGothic"/>
              </a:rPr>
              <a:t>オ</a:t>
            </a:r>
            <a:r>
              <a:rPr sz="1050" spc="-60" dirty="0">
                <a:latin typeface="BIZ UDPゴシック" panose="020B0400000000000000" pitchFamily="50" charset="-128"/>
                <a:ea typeface="BIZ UDPゴシック" panose="020B0400000000000000" pitchFamily="50" charset="-128"/>
                <a:cs typeface="VL PGothic"/>
              </a:rPr>
              <a:t>製造能力</a:t>
            </a:r>
            <a:r>
              <a:rPr sz="1050" spc="-55" dirty="0">
                <a:latin typeface="BIZ UDPゴシック" panose="020B0400000000000000" pitchFamily="50" charset="-128"/>
                <a:ea typeface="BIZ UDPゴシック" panose="020B0400000000000000" pitchFamily="50" charset="-128"/>
                <a:cs typeface="VL PGothic"/>
              </a:rPr>
              <a:t>を</a:t>
            </a:r>
            <a:r>
              <a:rPr sz="1050" spc="-90" dirty="0">
                <a:latin typeface="BIZ UDPゴシック" panose="020B0400000000000000" pitchFamily="50" charset="-128"/>
                <a:ea typeface="BIZ UDPゴシック" panose="020B0400000000000000" pitchFamily="50" charset="-128"/>
                <a:cs typeface="VL PGothic"/>
              </a:rPr>
              <a:t>増</a:t>
            </a:r>
            <a:r>
              <a:rPr sz="1050" spc="-100" dirty="0">
                <a:latin typeface="BIZ UDPゴシック" panose="020B0400000000000000" pitchFamily="50" charset="-128"/>
                <a:ea typeface="BIZ UDPゴシック" panose="020B0400000000000000" pitchFamily="50" charset="-128"/>
                <a:cs typeface="VL PGothic"/>
              </a:rPr>
              <a:t>や</a:t>
            </a:r>
            <a:r>
              <a:rPr sz="1050" spc="-185" dirty="0">
                <a:latin typeface="BIZ UDPゴシック" panose="020B0400000000000000" pitchFamily="50" charset="-128"/>
                <a:ea typeface="BIZ UDPゴシック" panose="020B0400000000000000" pitchFamily="50" charset="-128"/>
                <a:cs typeface="VL PGothic"/>
              </a:rPr>
              <a:t>す</a:t>
            </a:r>
            <a:endParaRPr sz="1050" dirty="0">
              <a:latin typeface="BIZ UDPゴシック" panose="020B0400000000000000" pitchFamily="50" charset="-128"/>
              <a:ea typeface="BIZ UDPゴシック" panose="020B0400000000000000" pitchFamily="50" charset="-128"/>
              <a:cs typeface="VL PGothic"/>
            </a:endParaRPr>
          </a:p>
          <a:p>
            <a:pPr marL="12700">
              <a:lnSpc>
                <a:spcPts val="2085"/>
              </a:lnSpc>
              <a:spcBef>
                <a:spcPts val="110"/>
              </a:spcBef>
            </a:pPr>
            <a:r>
              <a:rPr sz="1400" spc="15" dirty="0">
                <a:latin typeface="BIZ UDPゴシック" panose="020B0400000000000000" pitchFamily="50" charset="-128"/>
                <a:ea typeface="BIZ UDPゴシック" panose="020B0400000000000000" pitchFamily="50" charset="-128"/>
                <a:cs typeface="BM DoHyeon"/>
              </a:rPr>
              <a:t>★</a:t>
            </a:r>
            <a:r>
              <a:rPr sz="1400" spc="15" dirty="0">
                <a:latin typeface="BIZ UDPゴシック" panose="020B0400000000000000" pitchFamily="50" charset="-128"/>
                <a:ea typeface="BIZ UDPゴシック" panose="020B0400000000000000" pitchFamily="50" charset="-128"/>
                <a:cs typeface="Carlito"/>
              </a:rPr>
              <a:t>Expand </a:t>
            </a:r>
            <a:r>
              <a:rPr sz="1400" spc="-15" dirty="0">
                <a:latin typeface="BIZ UDPゴシック" panose="020B0400000000000000" pitchFamily="50" charset="-128"/>
                <a:ea typeface="BIZ UDPゴシック" panose="020B0400000000000000" pitchFamily="50" charset="-128"/>
                <a:cs typeface="Carlito"/>
              </a:rPr>
              <a:t>Market </a:t>
            </a:r>
            <a:r>
              <a:rPr sz="1400" spc="-10" dirty="0">
                <a:latin typeface="BIZ UDPゴシック" panose="020B0400000000000000" pitchFamily="50" charset="-128"/>
                <a:ea typeface="BIZ UDPゴシック" panose="020B0400000000000000" pitchFamily="50" charset="-128"/>
                <a:cs typeface="Carlito"/>
              </a:rPr>
              <a:t>Opportunities </a:t>
            </a:r>
            <a:r>
              <a:rPr sz="1400" spc="-15" dirty="0">
                <a:latin typeface="BIZ UDPゴシック" panose="020B0400000000000000" pitchFamily="50" charset="-128"/>
                <a:ea typeface="BIZ UDPゴシック" panose="020B0400000000000000" pitchFamily="50" charset="-128"/>
                <a:cs typeface="Carlito"/>
              </a:rPr>
              <a:t>for </a:t>
            </a:r>
            <a:r>
              <a:rPr sz="1400" spc="-5" dirty="0">
                <a:latin typeface="BIZ UDPゴシック" panose="020B0400000000000000" pitchFamily="50" charset="-128"/>
                <a:ea typeface="BIZ UDPゴシック" panose="020B0400000000000000" pitchFamily="50" charset="-128"/>
                <a:cs typeface="Carlito"/>
              </a:rPr>
              <a:t>Bio-based</a:t>
            </a:r>
            <a:r>
              <a:rPr sz="1400" spc="110" dirty="0">
                <a:latin typeface="BIZ UDPゴシック" panose="020B0400000000000000" pitchFamily="50" charset="-128"/>
                <a:ea typeface="BIZ UDPゴシック" panose="020B0400000000000000" pitchFamily="50" charset="-128"/>
                <a:cs typeface="Carlito"/>
              </a:rPr>
              <a:t> </a:t>
            </a:r>
            <a:r>
              <a:rPr sz="1400" spc="-10" dirty="0">
                <a:latin typeface="BIZ UDPゴシック" panose="020B0400000000000000" pitchFamily="50" charset="-128"/>
                <a:ea typeface="BIZ UDPゴシック" panose="020B0400000000000000" pitchFamily="50" charset="-128"/>
                <a:cs typeface="Carlito"/>
              </a:rPr>
              <a:t>Products</a:t>
            </a:r>
            <a:endParaRPr sz="1400" dirty="0">
              <a:latin typeface="BIZ UDPゴシック" panose="020B0400000000000000" pitchFamily="50" charset="-128"/>
              <a:ea typeface="BIZ UDPゴシック" panose="020B0400000000000000" pitchFamily="50" charset="-128"/>
              <a:cs typeface="Carlito"/>
            </a:endParaRPr>
          </a:p>
          <a:p>
            <a:pPr marL="226695">
              <a:lnSpc>
                <a:spcPts val="1365"/>
              </a:lnSpc>
            </a:pPr>
            <a:r>
              <a:rPr sz="1050" spc="-195" dirty="0">
                <a:latin typeface="BIZ UDPゴシック" panose="020B0400000000000000" pitchFamily="50" charset="-128"/>
                <a:ea typeface="BIZ UDPゴシック" panose="020B0400000000000000" pitchFamily="50" charset="-128"/>
                <a:cs typeface="VL PGothic"/>
              </a:rPr>
              <a:t>バ</a:t>
            </a:r>
            <a:r>
              <a:rPr sz="1050" spc="-310" dirty="0">
                <a:latin typeface="BIZ UDPゴシック" panose="020B0400000000000000" pitchFamily="50" charset="-128"/>
                <a:ea typeface="BIZ UDPゴシック" panose="020B0400000000000000" pitchFamily="50" charset="-128"/>
                <a:cs typeface="VL PGothic"/>
              </a:rPr>
              <a:t>イ</a:t>
            </a:r>
            <a:r>
              <a:rPr sz="1050" spc="-320" dirty="0">
                <a:latin typeface="BIZ UDPゴシック" panose="020B0400000000000000" pitchFamily="50" charset="-128"/>
                <a:ea typeface="BIZ UDPゴシック" panose="020B0400000000000000" pitchFamily="50" charset="-128"/>
                <a:cs typeface="VL PGothic"/>
              </a:rPr>
              <a:t>オ</a:t>
            </a:r>
            <a:r>
              <a:rPr sz="1050" dirty="0">
                <a:latin typeface="BIZ UDPゴシック" panose="020B0400000000000000" pitchFamily="50" charset="-128"/>
                <a:ea typeface="BIZ UDPゴシック" panose="020B0400000000000000" pitchFamily="50" charset="-128"/>
                <a:cs typeface="VL PGothic"/>
              </a:rPr>
              <a:t>製品</a:t>
            </a:r>
            <a:r>
              <a:rPr sz="1050" spc="-220" dirty="0">
                <a:latin typeface="BIZ UDPゴシック" panose="020B0400000000000000" pitchFamily="50" charset="-128"/>
                <a:ea typeface="BIZ UDPゴシック" panose="020B0400000000000000" pitchFamily="50" charset="-128"/>
                <a:cs typeface="VL PGothic"/>
              </a:rPr>
              <a:t>の</a:t>
            </a:r>
            <a:r>
              <a:rPr sz="1050" dirty="0">
                <a:latin typeface="BIZ UDPゴシック" panose="020B0400000000000000" pitchFamily="50" charset="-128"/>
                <a:ea typeface="BIZ UDPゴシック" panose="020B0400000000000000" pitchFamily="50" charset="-128"/>
                <a:cs typeface="VL PGothic"/>
              </a:rPr>
              <a:t>市場機会</a:t>
            </a:r>
            <a:r>
              <a:rPr sz="1050" spc="-295" dirty="0">
                <a:latin typeface="BIZ UDPゴシック" panose="020B0400000000000000" pitchFamily="50" charset="-128"/>
                <a:ea typeface="BIZ UDPゴシック" panose="020B0400000000000000" pitchFamily="50" charset="-128"/>
                <a:cs typeface="VL PGothic"/>
              </a:rPr>
              <a:t>を</a:t>
            </a:r>
            <a:r>
              <a:rPr sz="1050" dirty="0">
                <a:latin typeface="BIZ UDPゴシック" panose="020B0400000000000000" pitchFamily="50" charset="-128"/>
                <a:ea typeface="BIZ UDPゴシック" panose="020B0400000000000000" pitchFamily="50" charset="-128"/>
                <a:cs typeface="VL PGothic"/>
              </a:rPr>
              <a:t>拡大</a:t>
            </a:r>
            <a:r>
              <a:rPr sz="1050" spc="-195" dirty="0">
                <a:latin typeface="BIZ UDPゴシック" panose="020B0400000000000000" pitchFamily="50" charset="-128"/>
                <a:ea typeface="BIZ UDPゴシック" panose="020B0400000000000000" pitchFamily="50" charset="-128"/>
                <a:cs typeface="VL PGothic"/>
              </a:rPr>
              <a:t>す</a:t>
            </a:r>
            <a:r>
              <a:rPr sz="1050" spc="-290" dirty="0">
                <a:latin typeface="BIZ UDPゴシック" panose="020B0400000000000000" pitchFamily="50" charset="-128"/>
                <a:ea typeface="BIZ UDPゴシック" panose="020B0400000000000000" pitchFamily="50" charset="-128"/>
                <a:cs typeface="VL PGothic"/>
              </a:rPr>
              <a:t>る</a:t>
            </a:r>
            <a:endParaRPr sz="1050" dirty="0">
              <a:latin typeface="BIZ UDPゴシック" panose="020B0400000000000000" pitchFamily="50" charset="-128"/>
              <a:ea typeface="BIZ UDPゴシック" panose="020B0400000000000000" pitchFamily="50" charset="-128"/>
              <a:cs typeface="VL PGothic"/>
            </a:endParaRPr>
          </a:p>
          <a:p>
            <a:pPr marL="12700">
              <a:lnSpc>
                <a:spcPts val="2085"/>
              </a:lnSpc>
              <a:spcBef>
                <a:spcPts val="105"/>
              </a:spcBef>
            </a:pPr>
            <a:r>
              <a:rPr sz="1400" spc="15" dirty="0">
                <a:latin typeface="BIZ UDPゴシック" panose="020B0400000000000000" pitchFamily="50" charset="-128"/>
                <a:ea typeface="BIZ UDPゴシック" panose="020B0400000000000000" pitchFamily="50" charset="-128"/>
                <a:cs typeface="BM DoHyeon"/>
              </a:rPr>
              <a:t>★</a:t>
            </a:r>
            <a:r>
              <a:rPr sz="1400" spc="15" dirty="0">
                <a:latin typeface="BIZ UDPゴシック" panose="020B0400000000000000" pitchFamily="50" charset="-128"/>
                <a:ea typeface="BIZ UDPゴシック" panose="020B0400000000000000" pitchFamily="50" charset="-128"/>
                <a:cs typeface="Carlito"/>
              </a:rPr>
              <a:t>Drive </a:t>
            </a:r>
            <a:r>
              <a:rPr sz="1400" spc="-10" dirty="0">
                <a:latin typeface="BIZ UDPゴシック" panose="020B0400000000000000" pitchFamily="50" charset="-128"/>
                <a:ea typeface="BIZ UDPゴシック" panose="020B0400000000000000" pitchFamily="50" charset="-128"/>
                <a:cs typeface="Carlito"/>
              </a:rPr>
              <a:t>Research </a:t>
            </a:r>
            <a:r>
              <a:rPr sz="1400" dirty="0">
                <a:latin typeface="BIZ UDPゴシック" panose="020B0400000000000000" pitchFamily="50" charset="-128"/>
                <a:ea typeface="BIZ UDPゴシック" panose="020B0400000000000000" pitchFamily="50" charset="-128"/>
                <a:cs typeface="Carlito"/>
              </a:rPr>
              <a:t>and </a:t>
            </a:r>
            <a:r>
              <a:rPr sz="1400" spc="-10" dirty="0">
                <a:latin typeface="BIZ UDPゴシック" panose="020B0400000000000000" pitchFamily="50" charset="-128"/>
                <a:ea typeface="BIZ UDPゴシック" panose="020B0400000000000000" pitchFamily="50" charset="-128"/>
                <a:cs typeface="Carlito"/>
              </a:rPr>
              <a:t>Development </a:t>
            </a:r>
            <a:r>
              <a:rPr sz="1400" dirty="0">
                <a:latin typeface="BIZ UDPゴシック" panose="020B0400000000000000" pitchFamily="50" charset="-128"/>
                <a:ea typeface="BIZ UDPゴシック" panose="020B0400000000000000" pitchFamily="50" charset="-128"/>
                <a:cs typeface="Carlito"/>
              </a:rPr>
              <a:t>(R&amp;D) </a:t>
            </a:r>
            <a:r>
              <a:rPr sz="1400" spc="-15" dirty="0">
                <a:latin typeface="BIZ UDPゴシック" panose="020B0400000000000000" pitchFamily="50" charset="-128"/>
                <a:ea typeface="BIZ UDPゴシック" panose="020B0400000000000000" pitchFamily="50" charset="-128"/>
                <a:cs typeface="Carlito"/>
              </a:rPr>
              <a:t>to </a:t>
            </a:r>
            <a:r>
              <a:rPr sz="1400" spc="-5" dirty="0">
                <a:latin typeface="BIZ UDPゴシック" panose="020B0400000000000000" pitchFamily="50" charset="-128"/>
                <a:ea typeface="BIZ UDPゴシック" panose="020B0400000000000000" pitchFamily="50" charset="-128"/>
                <a:cs typeface="Carlito"/>
              </a:rPr>
              <a:t>Solve Our </a:t>
            </a:r>
            <a:r>
              <a:rPr sz="1400" spc="-20" dirty="0">
                <a:latin typeface="BIZ UDPゴシック" panose="020B0400000000000000" pitchFamily="50" charset="-128"/>
                <a:ea typeface="BIZ UDPゴシック" panose="020B0400000000000000" pitchFamily="50" charset="-128"/>
                <a:cs typeface="Carlito"/>
              </a:rPr>
              <a:t>Greatest</a:t>
            </a:r>
            <a:r>
              <a:rPr sz="1400" spc="180" dirty="0">
                <a:latin typeface="BIZ UDPゴシック" panose="020B0400000000000000" pitchFamily="50" charset="-128"/>
                <a:ea typeface="BIZ UDPゴシック" panose="020B0400000000000000" pitchFamily="50" charset="-128"/>
                <a:cs typeface="Carlito"/>
              </a:rPr>
              <a:t> </a:t>
            </a:r>
            <a:r>
              <a:rPr sz="1400" spc="-10" dirty="0">
                <a:latin typeface="BIZ UDPゴシック" panose="020B0400000000000000" pitchFamily="50" charset="-128"/>
                <a:ea typeface="BIZ UDPゴシック" panose="020B0400000000000000" pitchFamily="50" charset="-128"/>
                <a:cs typeface="Carlito"/>
              </a:rPr>
              <a:t>Challenges</a:t>
            </a:r>
            <a:endParaRPr sz="1400" dirty="0">
              <a:latin typeface="BIZ UDPゴシック" panose="020B0400000000000000" pitchFamily="50" charset="-128"/>
              <a:ea typeface="BIZ UDPゴシック" panose="020B0400000000000000" pitchFamily="50" charset="-128"/>
              <a:cs typeface="Carlito"/>
            </a:endParaRPr>
          </a:p>
          <a:p>
            <a:pPr marL="226695">
              <a:lnSpc>
                <a:spcPts val="1365"/>
              </a:lnSpc>
            </a:pPr>
            <a:r>
              <a:rPr sz="1050" dirty="0">
                <a:latin typeface="BIZ UDPゴシック" panose="020B0400000000000000" pitchFamily="50" charset="-128"/>
                <a:ea typeface="BIZ UDPゴシック" panose="020B0400000000000000" pitchFamily="50" charset="-128"/>
                <a:cs typeface="VL PGothic"/>
              </a:rPr>
              <a:t>研究開発</a:t>
            </a:r>
            <a:r>
              <a:rPr sz="1050" spc="-295" dirty="0">
                <a:latin typeface="BIZ UDPゴシック" panose="020B0400000000000000" pitchFamily="50" charset="-128"/>
                <a:ea typeface="BIZ UDPゴシック" panose="020B0400000000000000" pitchFamily="50" charset="-128"/>
                <a:cs typeface="VL PGothic"/>
              </a:rPr>
              <a:t>を</a:t>
            </a:r>
            <a:r>
              <a:rPr sz="1050" dirty="0">
                <a:latin typeface="BIZ UDPゴシック" panose="020B0400000000000000" pitchFamily="50" charset="-128"/>
                <a:ea typeface="BIZ UDPゴシック" panose="020B0400000000000000" pitchFamily="50" charset="-128"/>
                <a:cs typeface="VL PGothic"/>
              </a:rPr>
              <a:t>推進</a:t>
            </a:r>
            <a:r>
              <a:rPr sz="1050" spc="-125" dirty="0">
                <a:latin typeface="BIZ UDPゴシック" panose="020B0400000000000000" pitchFamily="50" charset="-128"/>
                <a:ea typeface="BIZ UDPゴシック" panose="020B0400000000000000" pitchFamily="50" charset="-128"/>
                <a:cs typeface="VL PGothic"/>
              </a:rPr>
              <a:t>し、重要課</a:t>
            </a:r>
            <a:r>
              <a:rPr sz="1050" spc="-120" dirty="0">
                <a:latin typeface="BIZ UDPゴシック" panose="020B0400000000000000" pitchFamily="50" charset="-128"/>
                <a:ea typeface="BIZ UDPゴシック" panose="020B0400000000000000" pitchFamily="50" charset="-128"/>
                <a:cs typeface="VL PGothic"/>
              </a:rPr>
              <a:t>題</a:t>
            </a:r>
            <a:r>
              <a:rPr sz="1050" spc="-295" dirty="0">
                <a:latin typeface="BIZ UDPゴシック" panose="020B0400000000000000" pitchFamily="50" charset="-128"/>
                <a:ea typeface="BIZ UDPゴシック" panose="020B0400000000000000" pitchFamily="50" charset="-128"/>
                <a:cs typeface="VL PGothic"/>
              </a:rPr>
              <a:t>を</a:t>
            </a:r>
            <a:r>
              <a:rPr sz="1050" dirty="0">
                <a:latin typeface="BIZ UDPゴシック" panose="020B0400000000000000" pitchFamily="50" charset="-128"/>
                <a:ea typeface="BIZ UDPゴシック" panose="020B0400000000000000" pitchFamily="50" charset="-128"/>
                <a:cs typeface="VL PGothic"/>
              </a:rPr>
              <a:t>解決</a:t>
            </a:r>
            <a:r>
              <a:rPr sz="1050" spc="-195" dirty="0">
                <a:latin typeface="BIZ UDPゴシック" panose="020B0400000000000000" pitchFamily="50" charset="-128"/>
                <a:ea typeface="BIZ UDPゴシック" panose="020B0400000000000000" pitchFamily="50" charset="-128"/>
                <a:cs typeface="VL PGothic"/>
              </a:rPr>
              <a:t>す</a:t>
            </a:r>
            <a:r>
              <a:rPr sz="1050" spc="-290" dirty="0">
                <a:latin typeface="BIZ UDPゴシック" panose="020B0400000000000000" pitchFamily="50" charset="-128"/>
                <a:ea typeface="BIZ UDPゴシック" panose="020B0400000000000000" pitchFamily="50" charset="-128"/>
                <a:cs typeface="VL PGothic"/>
              </a:rPr>
              <a:t>る</a:t>
            </a:r>
            <a:endParaRPr sz="1050" dirty="0">
              <a:latin typeface="BIZ UDPゴシック" panose="020B0400000000000000" pitchFamily="50" charset="-128"/>
              <a:ea typeface="BIZ UDPゴシック" panose="020B0400000000000000" pitchFamily="50" charset="-128"/>
              <a:cs typeface="VL PGothic"/>
            </a:endParaRPr>
          </a:p>
        </p:txBody>
      </p:sp>
      <p:sp>
        <p:nvSpPr>
          <p:cNvPr id="11" name="object 11"/>
          <p:cNvSpPr txBox="1"/>
          <p:nvPr/>
        </p:nvSpPr>
        <p:spPr>
          <a:xfrm>
            <a:off x="1113623" y="3945741"/>
            <a:ext cx="5058577" cy="689932"/>
          </a:xfrm>
          <a:prstGeom prst="rect">
            <a:avLst/>
          </a:prstGeom>
        </p:spPr>
        <p:txBody>
          <a:bodyPr vert="horz" wrap="square" lIns="0" tIns="12700" rIns="0" bIns="0" rtlCol="0">
            <a:spAutoFit/>
          </a:bodyPr>
          <a:lstStyle/>
          <a:p>
            <a:pPr marL="12700">
              <a:lnSpc>
                <a:spcPts val="2085"/>
              </a:lnSpc>
              <a:spcBef>
                <a:spcPts val="100"/>
              </a:spcBef>
            </a:pPr>
            <a:r>
              <a:rPr sz="1400" spc="10" dirty="0">
                <a:latin typeface="BIZ UDPゴシック" panose="020B0400000000000000" pitchFamily="50" charset="-128"/>
                <a:ea typeface="BIZ UDPゴシック" panose="020B0400000000000000" pitchFamily="50" charset="-128"/>
                <a:cs typeface="BM DoHyeon"/>
              </a:rPr>
              <a:t>★</a:t>
            </a:r>
            <a:r>
              <a:rPr sz="1400" spc="10" dirty="0">
                <a:latin typeface="BIZ UDPゴシック" panose="020B0400000000000000" pitchFamily="50" charset="-128"/>
                <a:ea typeface="BIZ UDPゴシック" panose="020B0400000000000000" pitchFamily="50" charset="-128"/>
                <a:cs typeface="Carlito"/>
              </a:rPr>
              <a:t>Improve </a:t>
            </a:r>
            <a:r>
              <a:rPr sz="1400" spc="-5" dirty="0">
                <a:latin typeface="BIZ UDPゴシック" panose="020B0400000000000000" pitchFamily="50" charset="-128"/>
                <a:ea typeface="BIZ UDPゴシック" panose="020B0400000000000000" pitchFamily="50" charset="-128"/>
                <a:cs typeface="Carlito"/>
              </a:rPr>
              <a:t>Access </a:t>
            </a:r>
            <a:r>
              <a:rPr sz="1400" spc="-15" dirty="0">
                <a:latin typeface="BIZ UDPゴシック" panose="020B0400000000000000" pitchFamily="50" charset="-128"/>
                <a:ea typeface="BIZ UDPゴシック" panose="020B0400000000000000" pitchFamily="50" charset="-128"/>
                <a:cs typeface="Carlito"/>
              </a:rPr>
              <a:t>to </a:t>
            </a:r>
            <a:r>
              <a:rPr sz="1400" spc="-10" dirty="0">
                <a:latin typeface="BIZ UDPゴシック" panose="020B0400000000000000" pitchFamily="50" charset="-128"/>
                <a:ea typeface="BIZ UDPゴシック" panose="020B0400000000000000" pitchFamily="50" charset="-128"/>
                <a:cs typeface="Carlito"/>
              </a:rPr>
              <a:t>Quality </a:t>
            </a:r>
            <a:r>
              <a:rPr sz="1400" spc="-20" dirty="0">
                <a:latin typeface="BIZ UDPゴシック" panose="020B0400000000000000" pitchFamily="50" charset="-128"/>
                <a:ea typeface="BIZ UDPゴシック" panose="020B0400000000000000" pitchFamily="50" charset="-128"/>
                <a:cs typeface="Carlito"/>
              </a:rPr>
              <a:t>Federal</a:t>
            </a:r>
            <a:r>
              <a:rPr sz="1400" spc="90" dirty="0">
                <a:latin typeface="BIZ UDPゴシック" panose="020B0400000000000000" pitchFamily="50" charset="-128"/>
                <a:ea typeface="BIZ UDPゴシック" panose="020B0400000000000000" pitchFamily="50" charset="-128"/>
                <a:cs typeface="Carlito"/>
              </a:rPr>
              <a:t> </a:t>
            </a:r>
            <a:r>
              <a:rPr sz="1400" spc="-15" dirty="0">
                <a:latin typeface="BIZ UDPゴシック" panose="020B0400000000000000" pitchFamily="50" charset="-128"/>
                <a:ea typeface="BIZ UDPゴシック" panose="020B0400000000000000" pitchFamily="50" charset="-128"/>
                <a:cs typeface="Carlito"/>
              </a:rPr>
              <a:t>Data.</a:t>
            </a:r>
            <a:endParaRPr sz="1400" dirty="0">
              <a:latin typeface="BIZ UDPゴシック" panose="020B0400000000000000" pitchFamily="50" charset="-128"/>
              <a:ea typeface="BIZ UDPゴシック" panose="020B0400000000000000" pitchFamily="50" charset="-128"/>
              <a:cs typeface="Carlito"/>
            </a:endParaRPr>
          </a:p>
          <a:p>
            <a:pPr marL="226695">
              <a:lnSpc>
                <a:spcPts val="1365"/>
              </a:lnSpc>
            </a:pPr>
            <a:r>
              <a:rPr sz="1050" dirty="0">
                <a:latin typeface="BIZ UDPゴシック" panose="020B0400000000000000" pitchFamily="50" charset="-128"/>
                <a:ea typeface="BIZ UDPゴシック" panose="020B0400000000000000" pitchFamily="50" charset="-128"/>
                <a:cs typeface="VL PGothic"/>
              </a:rPr>
              <a:t>信頼</a:t>
            </a:r>
            <a:r>
              <a:rPr sz="1050" spc="-114" dirty="0">
                <a:latin typeface="BIZ UDPゴシック" panose="020B0400000000000000" pitchFamily="50" charset="-128"/>
                <a:ea typeface="BIZ UDPゴシック" panose="020B0400000000000000" pitchFamily="50" charset="-128"/>
                <a:cs typeface="VL PGothic"/>
              </a:rPr>
              <a:t>度</a:t>
            </a:r>
            <a:r>
              <a:rPr sz="1050" spc="-110" dirty="0">
                <a:latin typeface="BIZ UDPゴシック" panose="020B0400000000000000" pitchFamily="50" charset="-128"/>
                <a:ea typeface="BIZ UDPゴシック" panose="020B0400000000000000" pitchFamily="50" charset="-128"/>
                <a:cs typeface="VL PGothic"/>
              </a:rPr>
              <a:t>の</a:t>
            </a:r>
            <a:r>
              <a:rPr sz="1050" spc="-114" dirty="0">
                <a:latin typeface="BIZ UDPゴシック" panose="020B0400000000000000" pitchFamily="50" charset="-128"/>
                <a:ea typeface="BIZ UDPゴシック" panose="020B0400000000000000" pitchFamily="50" charset="-128"/>
                <a:cs typeface="VL PGothic"/>
              </a:rPr>
              <a:t>高</a:t>
            </a:r>
            <a:r>
              <a:rPr sz="1050" spc="-110" dirty="0">
                <a:latin typeface="BIZ UDPゴシック" panose="020B0400000000000000" pitchFamily="50" charset="-128"/>
                <a:ea typeface="BIZ UDPゴシック" panose="020B0400000000000000" pitchFamily="50" charset="-128"/>
                <a:cs typeface="VL PGothic"/>
              </a:rPr>
              <a:t>い</a:t>
            </a:r>
            <a:r>
              <a:rPr sz="1050" dirty="0">
                <a:latin typeface="BIZ UDPゴシック" panose="020B0400000000000000" pitchFamily="50" charset="-128"/>
                <a:ea typeface="BIZ UDPゴシック" panose="020B0400000000000000" pitchFamily="50" charset="-128"/>
                <a:cs typeface="VL PGothic"/>
              </a:rPr>
              <a:t>政府管理</a:t>
            </a:r>
            <a:r>
              <a:rPr sz="1050" spc="-220" dirty="0">
                <a:latin typeface="BIZ UDPゴシック" panose="020B0400000000000000" pitchFamily="50" charset="-128"/>
                <a:ea typeface="BIZ UDPゴシック" panose="020B0400000000000000" pitchFamily="50" charset="-128"/>
                <a:cs typeface="VL PGothic"/>
              </a:rPr>
              <a:t>デー</a:t>
            </a:r>
            <a:r>
              <a:rPr sz="1050" spc="-365" dirty="0">
                <a:latin typeface="BIZ UDPゴシック" panose="020B0400000000000000" pitchFamily="50" charset="-128"/>
                <a:ea typeface="BIZ UDPゴシック" panose="020B0400000000000000" pitchFamily="50" charset="-128"/>
                <a:cs typeface="VL PGothic"/>
              </a:rPr>
              <a:t>タ</a:t>
            </a:r>
            <a:r>
              <a:rPr sz="1050" spc="-220" dirty="0">
                <a:latin typeface="BIZ UDPゴシック" panose="020B0400000000000000" pitchFamily="50" charset="-128"/>
                <a:ea typeface="BIZ UDPゴシック" panose="020B0400000000000000" pitchFamily="50" charset="-128"/>
                <a:cs typeface="VL PGothic"/>
              </a:rPr>
              <a:t>への</a:t>
            </a:r>
            <a:r>
              <a:rPr sz="1050" spc="-295" dirty="0">
                <a:latin typeface="BIZ UDPゴシック" panose="020B0400000000000000" pitchFamily="50" charset="-128"/>
                <a:ea typeface="BIZ UDPゴシック" panose="020B0400000000000000" pitchFamily="50" charset="-128"/>
                <a:cs typeface="VL PGothic"/>
              </a:rPr>
              <a:t>ア</a:t>
            </a:r>
            <a:r>
              <a:rPr sz="1050" spc="-390" dirty="0">
                <a:latin typeface="BIZ UDPゴシック" panose="020B0400000000000000" pitchFamily="50" charset="-128"/>
                <a:ea typeface="BIZ UDPゴシック" panose="020B0400000000000000" pitchFamily="50" charset="-128"/>
                <a:cs typeface="VL PGothic"/>
              </a:rPr>
              <a:t>ク</a:t>
            </a:r>
            <a:r>
              <a:rPr sz="1050" spc="-220" dirty="0">
                <a:latin typeface="BIZ UDPゴシック" panose="020B0400000000000000" pitchFamily="50" charset="-128"/>
                <a:ea typeface="BIZ UDPゴシック" panose="020B0400000000000000" pitchFamily="50" charset="-128"/>
                <a:cs typeface="VL PGothic"/>
              </a:rPr>
              <a:t>セ</a:t>
            </a:r>
            <a:r>
              <a:rPr sz="1050" spc="-290" dirty="0">
                <a:latin typeface="BIZ UDPゴシック" panose="020B0400000000000000" pitchFamily="50" charset="-128"/>
                <a:ea typeface="BIZ UDPゴシック" panose="020B0400000000000000" pitchFamily="50" charset="-128"/>
                <a:cs typeface="VL PGothic"/>
              </a:rPr>
              <a:t>ス</a:t>
            </a:r>
            <a:r>
              <a:rPr sz="1050" spc="-295" dirty="0">
                <a:latin typeface="BIZ UDPゴシック" panose="020B0400000000000000" pitchFamily="50" charset="-128"/>
                <a:ea typeface="BIZ UDPゴシック" panose="020B0400000000000000" pitchFamily="50" charset="-128"/>
                <a:cs typeface="VL PGothic"/>
              </a:rPr>
              <a:t>を</a:t>
            </a:r>
            <a:r>
              <a:rPr sz="1050" spc="-114" dirty="0">
                <a:latin typeface="BIZ UDPゴシック" panose="020B0400000000000000" pitchFamily="50" charset="-128"/>
                <a:ea typeface="BIZ UDPゴシック" panose="020B0400000000000000" pitchFamily="50" charset="-128"/>
                <a:cs typeface="VL PGothic"/>
              </a:rPr>
              <a:t>高</a:t>
            </a:r>
            <a:r>
              <a:rPr sz="1050" spc="-130" dirty="0">
                <a:latin typeface="BIZ UDPゴシック" panose="020B0400000000000000" pitchFamily="50" charset="-128"/>
                <a:ea typeface="BIZ UDPゴシック" panose="020B0400000000000000" pitchFamily="50" charset="-128"/>
                <a:cs typeface="VL PGothic"/>
              </a:rPr>
              <a:t>め</a:t>
            </a:r>
            <a:r>
              <a:rPr sz="1050" spc="-290" dirty="0">
                <a:latin typeface="BIZ UDPゴシック" panose="020B0400000000000000" pitchFamily="50" charset="-128"/>
                <a:ea typeface="BIZ UDPゴシック" panose="020B0400000000000000" pitchFamily="50" charset="-128"/>
                <a:cs typeface="VL PGothic"/>
              </a:rPr>
              <a:t>る</a:t>
            </a:r>
            <a:endParaRPr sz="1050" dirty="0">
              <a:latin typeface="BIZ UDPゴシック" panose="020B0400000000000000" pitchFamily="50" charset="-128"/>
              <a:ea typeface="BIZ UDPゴシック" panose="020B0400000000000000" pitchFamily="50" charset="-128"/>
              <a:cs typeface="VL PGothic"/>
            </a:endParaRPr>
          </a:p>
          <a:p>
            <a:pPr marL="12700">
              <a:spcBef>
                <a:spcPts val="95"/>
              </a:spcBef>
            </a:pPr>
            <a:r>
              <a:rPr sz="1400" spc="-10" dirty="0">
                <a:latin typeface="BIZ UDPゴシック" panose="020B0400000000000000" pitchFamily="50" charset="-128"/>
                <a:ea typeface="BIZ UDPゴシック" panose="020B0400000000000000" pitchFamily="50" charset="-128"/>
                <a:cs typeface="BM DoHyeon"/>
              </a:rPr>
              <a:t>★</a:t>
            </a:r>
            <a:r>
              <a:rPr sz="1400" spc="-10" dirty="0">
                <a:latin typeface="BIZ UDPゴシック" panose="020B0400000000000000" pitchFamily="50" charset="-128"/>
                <a:ea typeface="BIZ UDPゴシック" panose="020B0400000000000000" pitchFamily="50" charset="-128"/>
                <a:cs typeface="Carlito"/>
              </a:rPr>
              <a:t>Train </a:t>
            </a:r>
            <a:r>
              <a:rPr sz="1400" dirty="0">
                <a:latin typeface="BIZ UDPゴシック" panose="020B0400000000000000" pitchFamily="50" charset="-128"/>
                <a:ea typeface="BIZ UDPゴシック" panose="020B0400000000000000" pitchFamily="50" charset="-128"/>
                <a:cs typeface="Carlito"/>
              </a:rPr>
              <a:t>a </a:t>
            </a:r>
            <a:r>
              <a:rPr sz="1400" spc="-15" dirty="0">
                <a:latin typeface="BIZ UDPゴシック" panose="020B0400000000000000" pitchFamily="50" charset="-128"/>
                <a:ea typeface="BIZ UDPゴシック" panose="020B0400000000000000" pitchFamily="50" charset="-128"/>
                <a:cs typeface="Carlito"/>
              </a:rPr>
              <a:t>Diverse </a:t>
            </a:r>
            <a:r>
              <a:rPr sz="1400" spc="-10" dirty="0">
                <a:latin typeface="BIZ UDPゴシック" panose="020B0400000000000000" pitchFamily="50" charset="-128"/>
                <a:ea typeface="BIZ UDPゴシック" panose="020B0400000000000000" pitchFamily="50" charset="-128"/>
                <a:cs typeface="Carlito"/>
              </a:rPr>
              <a:t>Skilled</a:t>
            </a:r>
            <a:r>
              <a:rPr sz="1400" spc="70" dirty="0">
                <a:latin typeface="BIZ UDPゴシック" panose="020B0400000000000000" pitchFamily="50" charset="-128"/>
                <a:ea typeface="BIZ UDPゴシック" panose="020B0400000000000000" pitchFamily="50" charset="-128"/>
                <a:cs typeface="Carlito"/>
              </a:rPr>
              <a:t> </a:t>
            </a:r>
            <a:r>
              <a:rPr sz="1400" spc="-15" dirty="0">
                <a:latin typeface="BIZ UDPゴシック" panose="020B0400000000000000" pitchFamily="50" charset="-128"/>
                <a:ea typeface="BIZ UDPゴシック" panose="020B0400000000000000" pitchFamily="50" charset="-128"/>
                <a:cs typeface="Carlito"/>
              </a:rPr>
              <a:t>Workforce</a:t>
            </a:r>
            <a:endParaRPr sz="1400" dirty="0">
              <a:latin typeface="BIZ UDPゴシック" panose="020B0400000000000000" pitchFamily="50" charset="-128"/>
              <a:ea typeface="BIZ UDPゴシック" panose="020B0400000000000000" pitchFamily="50" charset="-128"/>
              <a:cs typeface="Carlito"/>
            </a:endParaRPr>
          </a:p>
        </p:txBody>
      </p:sp>
      <p:sp>
        <p:nvSpPr>
          <p:cNvPr id="12" name="object 12"/>
          <p:cNvSpPr txBox="1"/>
          <p:nvPr/>
        </p:nvSpPr>
        <p:spPr>
          <a:xfrm>
            <a:off x="1327897" y="4652571"/>
            <a:ext cx="1891664" cy="174407"/>
          </a:xfrm>
          <a:prstGeom prst="rect">
            <a:avLst/>
          </a:prstGeom>
        </p:spPr>
        <p:txBody>
          <a:bodyPr vert="horz" wrap="square" lIns="0" tIns="12700" rIns="0" bIns="0" rtlCol="0">
            <a:spAutoFit/>
          </a:bodyPr>
          <a:lstStyle/>
          <a:p>
            <a:pPr marL="12700">
              <a:spcBef>
                <a:spcPts val="100"/>
              </a:spcBef>
            </a:pPr>
            <a:r>
              <a:rPr sz="1050" spc="-60" dirty="0">
                <a:latin typeface="BIZ UDPゴシック" panose="020B0400000000000000" pitchFamily="50" charset="-128"/>
                <a:ea typeface="BIZ UDPゴシック" panose="020B0400000000000000" pitchFamily="50" charset="-128"/>
                <a:cs typeface="VL PGothic"/>
              </a:rPr>
              <a:t>多様な</a:t>
            </a:r>
            <a:r>
              <a:rPr sz="1050" spc="-50" dirty="0">
                <a:latin typeface="BIZ UDPゴシック" panose="020B0400000000000000" pitchFamily="50" charset="-128"/>
                <a:ea typeface="BIZ UDPゴシック" panose="020B0400000000000000" pitchFamily="50" charset="-128"/>
                <a:cs typeface="VL PGothic"/>
              </a:rPr>
              <a:t>技術労働者</a:t>
            </a:r>
            <a:r>
              <a:rPr sz="1050" spc="-45" dirty="0">
                <a:latin typeface="BIZ UDPゴシック" panose="020B0400000000000000" pitchFamily="50" charset="-128"/>
                <a:ea typeface="BIZ UDPゴシック" panose="020B0400000000000000" pitchFamily="50" charset="-128"/>
                <a:cs typeface="VL PGothic"/>
              </a:rPr>
              <a:t>を</a:t>
            </a:r>
            <a:r>
              <a:rPr sz="1050" spc="-60" dirty="0">
                <a:latin typeface="BIZ UDPゴシック" panose="020B0400000000000000" pitchFamily="50" charset="-128"/>
                <a:ea typeface="BIZ UDPゴシック" panose="020B0400000000000000" pitchFamily="50" charset="-128"/>
                <a:cs typeface="VL PGothic"/>
              </a:rPr>
              <a:t>教育</a:t>
            </a:r>
            <a:r>
              <a:rPr sz="1050" spc="-70" dirty="0">
                <a:latin typeface="BIZ UDPゴシック" panose="020B0400000000000000" pitchFamily="50" charset="-128"/>
                <a:ea typeface="BIZ UDPゴシック" panose="020B0400000000000000" pitchFamily="50" charset="-128"/>
                <a:cs typeface="VL PGothic"/>
              </a:rPr>
              <a:t>す</a:t>
            </a:r>
            <a:r>
              <a:rPr sz="1050" spc="-285" dirty="0">
                <a:latin typeface="BIZ UDPゴシック" panose="020B0400000000000000" pitchFamily="50" charset="-128"/>
                <a:ea typeface="BIZ UDPゴシック" panose="020B0400000000000000" pitchFamily="50" charset="-128"/>
                <a:cs typeface="VL PGothic"/>
              </a:rPr>
              <a:t>る</a:t>
            </a:r>
            <a:endParaRPr sz="1050">
              <a:latin typeface="BIZ UDPゴシック" panose="020B0400000000000000" pitchFamily="50" charset="-128"/>
              <a:ea typeface="BIZ UDPゴシック" panose="020B0400000000000000" pitchFamily="50" charset="-128"/>
              <a:cs typeface="VL PGothic"/>
            </a:endParaRPr>
          </a:p>
        </p:txBody>
      </p:sp>
      <p:sp>
        <p:nvSpPr>
          <p:cNvPr id="13" name="object 13"/>
          <p:cNvSpPr txBox="1"/>
          <p:nvPr/>
        </p:nvSpPr>
        <p:spPr>
          <a:xfrm>
            <a:off x="1113623" y="4847898"/>
            <a:ext cx="7409891" cy="1359475"/>
          </a:xfrm>
          <a:prstGeom prst="rect">
            <a:avLst/>
          </a:prstGeom>
        </p:spPr>
        <p:txBody>
          <a:bodyPr vert="horz" wrap="square" lIns="0" tIns="12700" rIns="0" bIns="0" rtlCol="0">
            <a:spAutoFit/>
          </a:bodyPr>
          <a:lstStyle/>
          <a:p>
            <a:pPr marL="12700">
              <a:lnSpc>
                <a:spcPts val="2090"/>
              </a:lnSpc>
              <a:spcBef>
                <a:spcPts val="100"/>
              </a:spcBef>
            </a:pPr>
            <a:r>
              <a:rPr sz="1400" spc="5" dirty="0">
                <a:latin typeface="BIZ UDPゴシック" panose="020B0400000000000000" pitchFamily="50" charset="-128"/>
                <a:ea typeface="BIZ UDPゴシック" panose="020B0400000000000000" pitchFamily="50" charset="-128"/>
                <a:cs typeface="BM DoHyeon"/>
              </a:rPr>
              <a:t>★</a:t>
            </a:r>
            <a:r>
              <a:rPr sz="1400" spc="5" dirty="0">
                <a:latin typeface="BIZ UDPゴシック" panose="020B0400000000000000" pitchFamily="50" charset="-128"/>
                <a:ea typeface="BIZ UDPゴシック" panose="020B0400000000000000" pitchFamily="50" charset="-128"/>
                <a:cs typeface="Carlito"/>
              </a:rPr>
              <a:t>Streamline </a:t>
            </a:r>
            <a:r>
              <a:rPr sz="1400" spc="-10" dirty="0">
                <a:latin typeface="BIZ UDPゴシック" panose="020B0400000000000000" pitchFamily="50" charset="-128"/>
                <a:ea typeface="BIZ UDPゴシック" panose="020B0400000000000000" pitchFamily="50" charset="-128"/>
                <a:cs typeface="Carlito"/>
              </a:rPr>
              <a:t>Regulations </a:t>
            </a:r>
            <a:r>
              <a:rPr sz="1400" spc="-15" dirty="0">
                <a:latin typeface="BIZ UDPゴシック" panose="020B0400000000000000" pitchFamily="50" charset="-128"/>
                <a:ea typeface="BIZ UDPゴシック" panose="020B0400000000000000" pitchFamily="50" charset="-128"/>
                <a:cs typeface="Carlito"/>
              </a:rPr>
              <a:t>for </a:t>
            </a:r>
            <a:r>
              <a:rPr sz="1400" spc="-10" dirty="0">
                <a:latin typeface="BIZ UDPゴシック" panose="020B0400000000000000" pitchFamily="50" charset="-128"/>
                <a:ea typeface="BIZ UDPゴシック" panose="020B0400000000000000" pitchFamily="50" charset="-128"/>
                <a:cs typeface="Carlito"/>
              </a:rPr>
              <a:t>Products </a:t>
            </a:r>
            <a:r>
              <a:rPr sz="1400" dirty="0">
                <a:latin typeface="BIZ UDPゴシック" panose="020B0400000000000000" pitchFamily="50" charset="-128"/>
                <a:ea typeface="BIZ UDPゴシック" panose="020B0400000000000000" pitchFamily="50" charset="-128"/>
                <a:cs typeface="Carlito"/>
              </a:rPr>
              <a:t>of</a:t>
            </a:r>
            <a:r>
              <a:rPr sz="1400" spc="40" dirty="0">
                <a:latin typeface="BIZ UDPゴシック" panose="020B0400000000000000" pitchFamily="50" charset="-128"/>
                <a:ea typeface="BIZ UDPゴシック" panose="020B0400000000000000" pitchFamily="50" charset="-128"/>
                <a:cs typeface="Carlito"/>
              </a:rPr>
              <a:t> </a:t>
            </a:r>
            <a:r>
              <a:rPr sz="1400" spc="-5" dirty="0">
                <a:latin typeface="BIZ UDPゴシック" panose="020B0400000000000000" pitchFamily="50" charset="-128"/>
                <a:ea typeface="BIZ UDPゴシック" panose="020B0400000000000000" pitchFamily="50" charset="-128"/>
                <a:cs typeface="Carlito"/>
              </a:rPr>
              <a:t>Biotechnology</a:t>
            </a:r>
            <a:endParaRPr sz="1400" dirty="0">
              <a:latin typeface="BIZ UDPゴシック" panose="020B0400000000000000" pitchFamily="50" charset="-128"/>
              <a:ea typeface="BIZ UDPゴシック" panose="020B0400000000000000" pitchFamily="50" charset="-128"/>
              <a:cs typeface="Carlito"/>
            </a:endParaRPr>
          </a:p>
          <a:p>
            <a:pPr marL="226695">
              <a:lnSpc>
                <a:spcPts val="1370"/>
              </a:lnSpc>
            </a:pPr>
            <a:r>
              <a:rPr sz="1050" spc="-195" dirty="0">
                <a:latin typeface="BIZ UDPゴシック" panose="020B0400000000000000" pitchFamily="50" charset="-128"/>
                <a:ea typeface="BIZ UDPゴシック" panose="020B0400000000000000" pitchFamily="50" charset="-128"/>
                <a:cs typeface="VL PGothic"/>
              </a:rPr>
              <a:t>バ</a:t>
            </a:r>
            <a:r>
              <a:rPr sz="1050" spc="-310" dirty="0">
                <a:latin typeface="BIZ UDPゴシック" panose="020B0400000000000000" pitchFamily="50" charset="-128"/>
                <a:ea typeface="BIZ UDPゴシック" panose="020B0400000000000000" pitchFamily="50" charset="-128"/>
                <a:cs typeface="VL PGothic"/>
              </a:rPr>
              <a:t>イ</a:t>
            </a:r>
            <a:r>
              <a:rPr sz="1050" spc="-320" dirty="0">
                <a:latin typeface="BIZ UDPゴシック" panose="020B0400000000000000" pitchFamily="50" charset="-128"/>
                <a:ea typeface="BIZ UDPゴシック" panose="020B0400000000000000" pitchFamily="50" charset="-128"/>
                <a:cs typeface="VL PGothic"/>
              </a:rPr>
              <a:t>オ</a:t>
            </a:r>
            <a:r>
              <a:rPr sz="1050" spc="-290" dirty="0">
                <a:latin typeface="BIZ UDPゴシック" panose="020B0400000000000000" pitchFamily="50" charset="-128"/>
                <a:ea typeface="BIZ UDPゴシック" panose="020B0400000000000000" pitchFamily="50" charset="-128"/>
                <a:cs typeface="VL PGothic"/>
              </a:rPr>
              <a:t>テ</a:t>
            </a:r>
            <a:r>
              <a:rPr sz="1050" spc="-360" dirty="0">
                <a:latin typeface="BIZ UDPゴシック" panose="020B0400000000000000" pitchFamily="50" charset="-128"/>
                <a:ea typeface="BIZ UDPゴシック" panose="020B0400000000000000" pitchFamily="50" charset="-128"/>
                <a:cs typeface="VL PGothic"/>
              </a:rPr>
              <a:t>ク</a:t>
            </a:r>
            <a:r>
              <a:rPr sz="1050" spc="-320" dirty="0">
                <a:latin typeface="BIZ UDPゴシック" panose="020B0400000000000000" pitchFamily="50" charset="-128"/>
                <a:ea typeface="BIZ UDPゴシック" panose="020B0400000000000000" pitchFamily="50" charset="-128"/>
                <a:cs typeface="VL PGothic"/>
              </a:rPr>
              <a:t>ノロ</a:t>
            </a:r>
            <a:r>
              <a:rPr sz="1050" spc="-310" dirty="0">
                <a:latin typeface="BIZ UDPゴシック" panose="020B0400000000000000" pitchFamily="50" charset="-128"/>
                <a:ea typeface="BIZ UDPゴシック" panose="020B0400000000000000" pitchFamily="50" charset="-128"/>
                <a:cs typeface="VL PGothic"/>
              </a:rPr>
              <a:t>ジ</a:t>
            </a:r>
            <a:r>
              <a:rPr sz="1050" spc="-220" dirty="0">
                <a:latin typeface="BIZ UDPゴシック" panose="020B0400000000000000" pitchFamily="50" charset="-128"/>
                <a:ea typeface="BIZ UDPゴシック" panose="020B0400000000000000" pitchFamily="50" charset="-128"/>
                <a:cs typeface="VL PGothic"/>
              </a:rPr>
              <a:t>ー</a:t>
            </a:r>
            <a:r>
              <a:rPr sz="1050" spc="-75" dirty="0">
                <a:latin typeface="BIZ UDPゴシック" panose="020B0400000000000000" pitchFamily="50" charset="-128"/>
                <a:ea typeface="BIZ UDPゴシック" panose="020B0400000000000000" pitchFamily="50" charset="-128"/>
                <a:cs typeface="VL PGothic"/>
              </a:rPr>
              <a:t>製品の</a:t>
            </a:r>
            <a:r>
              <a:rPr sz="1050" spc="-100" dirty="0">
                <a:latin typeface="BIZ UDPゴシック" panose="020B0400000000000000" pitchFamily="50" charset="-128"/>
                <a:ea typeface="BIZ UDPゴシック" panose="020B0400000000000000" pitchFamily="50" charset="-128"/>
                <a:cs typeface="VL PGothic"/>
              </a:rPr>
              <a:t>規制</a:t>
            </a:r>
            <a:r>
              <a:rPr sz="1050" spc="-95" dirty="0">
                <a:latin typeface="BIZ UDPゴシック" panose="020B0400000000000000" pitchFamily="50" charset="-128"/>
                <a:ea typeface="BIZ UDPゴシック" panose="020B0400000000000000" pitchFamily="50" charset="-128"/>
                <a:cs typeface="VL PGothic"/>
              </a:rPr>
              <a:t>を</a:t>
            </a:r>
            <a:r>
              <a:rPr sz="1050" spc="-45" dirty="0">
                <a:latin typeface="BIZ UDPゴシック" panose="020B0400000000000000" pitchFamily="50" charset="-128"/>
                <a:ea typeface="BIZ UDPゴシック" panose="020B0400000000000000" pitchFamily="50" charset="-128"/>
                <a:cs typeface="VL PGothic"/>
              </a:rPr>
              <a:t>効率化</a:t>
            </a:r>
            <a:r>
              <a:rPr sz="1050" spc="-55" dirty="0">
                <a:latin typeface="BIZ UDPゴシック" panose="020B0400000000000000" pitchFamily="50" charset="-128"/>
                <a:ea typeface="BIZ UDPゴシック" panose="020B0400000000000000" pitchFamily="50" charset="-128"/>
                <a:cs typeface="VL PGothic"/>
              </a:rPr>
              <a:t>す</a:t>
            </a:r>
            <a:r>
              <a:rPr sz="1050" spc="-285" dirty="0">
                <a:latin typeface="BIZ UDPゴシック" panose="020B0400000000000000" pitchFamily="50" charset="-128"/>
                <a:ea typeface="BIZ UDPゴシック" panose="020B0400000000000000" pitchFamily="50" charset="-128"/>
                <a:cs typeface="VL PGothic"/>
              </a:rPr>
              <a:t>る</a:t>
            </a:r>
            <a:endParaRPr sz="1050" dirty="0">
              <a:latin typeface="BIZ UDPゴシック" panose="020B0400000000000000" pitchFamily="50" charset="-128"/>
              <a:ea typeface="BIZ UDPゴシック" panose="020B0400000000000000" pitchFamily="50" charset="-128"/>
              <a:cs typeface="VL PGothic"/>
            </a:endParaRPr>
          </a:p>
          <a:p>
            <a:pPr marL="12700">
              <a:lnSpc>
                <a:spcPts val="2090"/>
              </a:lnSpc>
              <a:spcBef>
                <a:spcPts val="95"/>
              </a:spcBef>
            </a:pPr>
            <a:r>
              <a:rPr sz="1400" spc="10" dirty="0">
                <a:latin typeface="BIZ UDPゴシック" panose="020B0400000000000000" pitchFamily="50" charset="-128"/>
                <a:ea typeface="BIZ UDPゴシック" panose="020B0400000000000000" pitchFamily="50" charset="-128"/>
                <a:cs typeface="BM DoHyeon"/>
              </a:rPr>
              <a:t>★</a:t>
            </a:r>
            <a:r>
              <a:rPr sz="1400" spc="10" dirty="0">
                <a:latin typeface="BIZ UDPゴシック" panose="020B0400000000000000" pitchFamily="50" charset="-128"/>
                <a:ea typeface="BIZ UDPゴシック" panose="020B0400000000000000" pitchFamily="50" charset="-128"/>
                <a:cs typeface="Carlito"/>
              </a:rPr>
              <a:t>Advance </a:t>
            </a:r>
            <a:r>
              <a:rPr sz="1400" spc="-10" dirty="0">
                <a:latin typeface="BIZ UDPゴシック" panose="020B0400000000000000" pitchFamily="50" charset="-128"/>
                <a:ea typeface="BIZ UDPゴシック" panose="020B0400000000000000" pitchFamily="50" charset="-128"/>
                <a:cs typeface="Carlito"/>
              </a:rPr>
              <a:t>Biosafety </a:t>
            </a:r>
            <a:r>
              <a:rPr sz="1400" spc="-5" dirty="0">
                <a:latin typeface="BIZ UDPゴシック" panose="020B0400000000000000" pitchFamily="50" charset="-128"/>
                <a:ea typeface="BIZ UDPゴシック" panose="020B0400000000000000" pitchFamily="50" charset="-128"/>
                <a:cs typeface="Carlito"/>
              </a:rPr>
              <a:t>and Biosecurity </a:t>
            </a:r>
            <a:r>
              <a:rPr sz="1400" spc="-15" dirty="0">
                <a:latin typeface="BIZ UDPゴシック" panose="020B0400000000000000" pitchFamily="50" charset="-128"/>
                <a:ea typeface="BIZ UDPゴシック" panose="020B0400000000000000" pitchFamily="50" charset="-128"/>
                <a:cs typeface="Carlito"/>
              </a:rPr>
              <a:t>to </a:t>
            </a:r>
            <a:r>
              <a:rPr sz="1400" spc="-10" dirty="0">
                <a:latin typeface="BIZ UDPゴシック" panose="020B0400000000000000" pitchFamily="50" charset="-128"/>
                <a:ea typeface="BIZ UDPゴシック" panose="020B0400000000000000" pitchFamily="50" charset="-128"/>
                <a:cs typeface="Carlito"/>
              </a:rPr>
              <a:t>Reduce</a:t>
            </a:r>
            <a:r>
              <a:rPr sz="1400" spc="85" dirty="0">
                <a:latin typeface="BIZ UDPゴシック" panose="020B0400000000000000" pitchFamily="50" charset="-128"/>
                <a:ea typeface="BIZ UDPゴシック" panose="020B0400000000000000" pitchFamily="50" charset="-128"/>
                <a:cs typeface="Carlito"/>
              </a:rPr>
              <a:t> </a:t>
            </a:r>
            <a:r>
              <a:rPr sz="1400" spc="-5" dirty="0">
                <a:latin typeface="BIZ UDPゴシック" panose="020B0400000000000000" pitchFamily="50" charset="-128"/>
                <a:ea typeface="BIZ UDPゴシック" panose="020B0400000000000000" pitchFamily="50" charset="-128"/>
                <a:cs typeface="Carlito"/>
              </a:rPr>
              <a:t>Risk</a:t>
            </a:r>
            <a:endParaRPr sz="1400" dirty="0">
              <a:latin typeface="BIZ UDPゴシック" panose="020B0400000000000000" pitchFamily="50" charset="-128"/>
              <a:ea typeface="BIZ UDPゴシック" panose="020B0400000000000000" pitchFamily="50" charset="-128"/>
              <a:cs typeface="Carlito"/>
            </a:endParaRPr>
          </a:p>
          <a:p>
            <a:pPr marL="226695">
              <a:lnSpc>
                <a:spcPts val="1370"/>
              </a:lnSpc>
            </a:pPr>
            <a:r>
              <a:rPr sz="1050" spc="-195" dirty="0">
                <a:latin typeface="BIZ UDPゴシック" panose="020B0400000000000000" pitchFamily="50" charset="-128"/>
                <a:ea typeface="BIZ UDPゴシック" panose="020B0400000000000000" pitchFamily="50" charset="-128"/>
                <a:cs typeface="VL PGothic"/>
              </a:rPr>
              <a:t>バ</a:t>
            </a:r>
            <a:r>
              <a:rPr sz="1050" spc="-310" dirty="0">
                <a:latin typeface="BIZ UDPゴシック" panose="020B0400000000000000" pitchFamily="50" charset="-128"/>
                <a:ea typeface="BIZ UDPゴシック" panose="020B0400000000000000" pitchFamily="50" charset="-128"/>
                <a:cs typeface="VL PGothic"/>
              </a:rPr>
              <a:t>イ</a:t>
            </a:r>
            <a:r>
              <a:rPr sz="1050" spc="-320" dirty="0">
                <a:latin typeface="BIZ UDPゴシック" panose="020B0400000000000000" pitchFamily="50" charset="-128"/>
                <a:ea typeface="BIZ UDPゴシック" panose="020B0400000000000000" pitchFamily="50" charset="-128"/>
                <a:cs typeface="VL PGothic"/>
              </a:rPr>
              <a:t>オ</a:t>
            </a:r>
            <a:r>
              <a:rPr sz="1050" spc="-220" dirty="0">
                <a:latin typeface="BIZ UDPゴシック" panose="020B0400000000000000" pitchFamily="50" charset="-128"/>
                <a:ea typeface="BIZ UDPゴシック" panose="020B0400000000000000" pitchFamily="50" charset="-128"/>
                <a:cs typeface="VL PGothic"/>
              </a:rPr>
              <a:t>セー</a:t>
            </a:r>
            <a:r>
              <a:rPr sz="1050" spc="-385" dirty="0">
                <a:latin typeface="BIZ UDPゴシック" panose="020B0400000000000000" pitchFamily="50" charset="-128"/>
                <a:ea typeface="BIZ UDPゴシック" panose="020B0400000000000000" pitchFamily="50" charset="-128"/>
                <a:cs typeface="VL PGothic"/>
              </a:rPr>
              <a:t>フ</a:t>
            </a:r>
            <a:r>
              <a:rPr sz="1050" spc="-290" dirty="0">
                <a:latin typeface="BIZ UDPゴシック" panose="020B0400000000000000" pitchFamily="50" charset="-128"/>
                <a:ea typeface="BIZ UDPゴシック" panose="020B0400000000000000" pitchFamily="50" charset="-128"/>
                <a:cs typeface="VL PGothic"/>
              </a:rPr>
              <a:t>テ</a:t>
            </a:r>
            <a:r>
              <a:rPr sz="1050" spc="-535" dirty="0">
                <a:latin typeface="BIZ UDPゴシック" panose="020B0400000000000000" pitchFamily="50" charset="-128"/>
                <a:ea typeface="BIZ UDPゴシック" panose="020B0400000000000000" pitchFamily="50" charset="-128"/>
                <a:cs typeface="VL PGothic"/>
              </a:rPr>
              <a:t>ィ</a:t>
            </a:r>
            <a:r>
              <a:rPr sz="1050" spc="-459" dirty="0">
                <a:latin typeface="BIZ UDPゴシック" panose="020B0400000000000000" pitchFamily="50" charset="-128"/>
                <a:ea typeface="BIZ UDPゴシック" panose="020B0400000000000000" pitchFamily="50" charset="-128"/>
                <a:cs typeface="VL PGothic"/>
              </a:rPr>
              <a:t>と</a:t>
            </a:r>
            <a:r>
              <a:rPr sz="1050" spc="-195" dirty="0">
                <a:latin typeface="BIZ UDPゴシック" panose="020B0400000000000000" pitchFamily="50" charset="-128"/>
                <a:ea typeface="BIZ UDPゴシック" panose="020B0400000000000000" pitchFamily="50" charset="-128"/>
                <a:cs typeface="VL PGothic"/>
              </a:rPr>
              <a:t>バ</a:t>
            </a:r>
            <a:r>
              <a:rPr sz="1050" spc="-310" dirty="0">
                <a:latin typeface="BIZ UDPゴシック" panose="020B0400000000000000" pitchFamily="50" charset="-128"/>
                <a:ea typeface="BIZ UDPゴシック" panose="020B0400000000000000" pitchFamily="50" charset="-128"/>
                <a:cs typeface="VL PGothic"/>
              </a:rPr>
              <a:t>イ</a:t>
            </a:r>
            <a:r>
              <a:rPr sz="1050" spc="-320" dirty="0">
                <a:latin typeface="BIZ UDPゴシック" panose="020B0400000000000000" pitchFamily="50" charset="-128"/>
                <a:ea typeface="BIZ UDPゴシック" panose="020B0400000000000000" pitchFamily="50" charset="-128"/>
                <a:cs typeface="VL PGothic"/>
              </a:rPr>
              <a:t>オ</a:t>
            </a:r>
            <a:r>
              <a:rPr sz="1050" spc="-220" dirty="0">
                <a:latin typeface="BIZ UDPゴシック" panose="020B0400000000000000" pitchFamily="50" charset="-128"/>
                <a:ea typeface="BIZ UDPゴシック" panose="020B0400000000000000" pitchFamily="50" charset="-128"/>
                <a:cs typeface="VL PGothic"/>
              </a:rPr>
              <a:t>セキ</a:t>
            </a:r>
            <a:r>
              <a:rPr sz="1050" spc="-405" dirty="0">
                <a:latin typeface="BIZ UDPゴシック" panose="020B0400000000000000" pitchFamily="50" charset="-128"/>
                <a:ea typeface="BIZ UDPゴシック" panose="020B0400000000000000" pitchFamily="50" charset="-128"/>
                <a:cs typeface="VL PGothic"/>
              </a:rPr>
              <a:t>ュリ</a:t>
            </a:r>
            <a:r>
              <a:rPr sz="1050" spc="-409" dirty="0">
                <a:latin typeface="BIZ UDPゴシック" panose="020B0400000000000000" pitchFamily="50" charset="-128"/>
                <a:ea typeface="BIZ UDPゴシック" panose="020B0400000000000000" pitchFamily="50" charset="-128"/>
                <a:cs typeface="VL PGothic"/>
              </a:rPr>
              <a:t>テ</a:t>
            </a:r>
            <a:r>
              <a:rPr sz="1050" spc="-535" dirty="0">
                <a:latin typeface="BIZ UDPゴシック" panose="020B0400000000000000" pitchFamily="50" charset="-128"/>
                <a:ea typeface="BIZ UDPゴシック" panose="020B0400000000000000" pitchFamily="50" charset="-128"/>
                <a:cs typeface="VL PGothic"/>
              </a:rPr>
              <a:t>ィ</a:t>
            </a:r>
            <a:r>
              <a:rPr sz="1050" spc="-295" dirty="0">
                <a:latin typeface="BIZ UDPゴシック" panose="020B0400000000000000" pitchFamily="50" charset="-128"/>
                <a:ea typeface="BIZ UDPゴシック" panose="020B0400000000000000" pitchFamily="50" charset="-128"/>
                <a:cs typeface="VL PGothic"/>
              </a:rPr>
              <a:t>を</a:t>
            </a:r>
            <a:r>
              <a:rPr sz="1050" dirty="0">
                <a:latin typeface="BIZ UDPゴシック" panose="020B0400000000000000" pitchFamily="50" charset="-128"/>
                <a:ea typeface="BIZ UDPゴシック" panose="020B0400000000000000" pitchFamily="50" charset="-128"/>
                <a:cs typeface="VL PGothic"/>
              </a:rPr>
              <a:t>推進</a:t>
            </a:r>
            <a:r>
              <a:rPr sz="1050" spc="-415" dirty="0">
                <a:latin typeface="BIZ UDPゴシック" panose="020B0400000000000000" pitchFamily="50" charset="-128"/>
                <a:ea typeface="BIZ UDPゴシック" panose="020B0400000000000000" pitchFamily="50" charset="-128"/>
                <a:cs typeface="VL PGothic"/>
              </a:rPr>
              <a:t>し、</a:t>
            </a:r>
            <a:r>
              <a:rPr sz="1050" spc="-425" dirty="0">
                <a:latin typeface="BIZ UDPゴシック" panose="020B0400000000000000" pitchFamily="50" charset="-128"/>
                <a:ea typeface="BIZ UDPゴシック" panose="020B0400000000000000" pitchFamily="50" charset="-128"/>
                <a:cs typeface="VL PGothic"/>
              </a:rPr>
              <a:t>リ</a:t>
            </a:r>
            <a:r>
              <a:rPr sz="1050" spc="-290" dirty="0">
                <a:latin typeface="BIZ UDPゴシック" panose="020B0400000000000000" pitchFamily="50" charset="-128"/>
                <a:ea typeface="BIZ UDPゴシック" panose="020B0400000000000000" pitchFamily="50" charset="-128"/>
                <a:cs typeface="VL PGothic"/>
              </a:rPr>
              <a:t>ス</a:t>
            </a:r>
            <a:r>
              <a:rPr sz="1050" spc="-365" dirty="0">
                <a:latin typeface="BIZ UDPゴシック" panose="020B0400000000000000" pitchFamily="50" charset="-128"/>
                <a:ea typeface="BIZ UDPゴシック" panose="020B0400000000000000" pitchFamily="50" charset="-128"/>
                <a:cs typeface="VL PGothic"/>
              </a:rPr>
              <a:t>ク</a:t>
            </a:r>
            <a:r>
              <a:rPr sz="1050" spc="-295" dirty="0">
                <a:latin typeface="BIZ UDPゴシック" panose="020B0400000000000000" pitchFamily="50" charset="-128"/>
                <a:ea typeface="BIZ UDPゴシック" panose="020B0400000000000000" pitchFamily="50" charset="-128"/>
                <a:cs typeface="VL PGothic"/>
              </a:rPr>
              <a:t>を</a:t>
            </a:r>
            <a:r>
              <a:rPr sz="1050" dirty="0">
                <a:latin typeface="BIZ UDPゴシック" panose="020B0400000000000000" pitchFamily="50" charset="-128"/>
                <a:ea typeface="BIZ UDPゴシック" panose="020B0400000000000000" pitchFamily="50" charset="-128"/>
                <a:cs typeface="VL PGothic"/>
              </a:rPr>
              <a:t>低減</a:t>
            </a:r>
            <a:r>
              <a:rPr sz="1050" spc="-195" dirty="0">
                <a:latin typeface="BIZ UDPゴシック" panose="020B0400000000000000" pitchFamily="50" charset="-128"/>
                <a:ea typeface="BIZ UDPゴシック" panose="020B0400000000000000" pitchFamily="50" charset="-128"/>
                <a:cs typeface="VL PGothic"/>
              </a:rPr>
              <a:t>す</a:t>
            </a:r>
            <a:r>
              <a:rPr sz="1050" spc="-290" dirty="0">
                <a:latin typeface="BIZ UDPゴシック" panose="020B0400000000000000" pitchFamily="50" charset="-128"/>
                <a:ea typeface="BIZ UDPゴシック" panose="020B0400000000000000" pitchFamily="50" charset="-128"/>
                <a:cs typeface="VL PGothic"/>
              </a:rPr>
              <a:t>る</a:t>
            </a:r>
            <a:endParaRPr sz="1050" dirty="0">
              <a:latin typeface="BIZ UDPゴシック" panose="020B0400000000000000" pitchFamily="50" charset="-128"/>
              <a:ea typeface="BIZ UDPゴシック" panose="020B0400000000000000" pitchFamily="50" charset="-128"/>
              <a:cs typeface="VL PGothic"/>
            </a:endParaRPr>
          </a:p>
          <a:p>
            <a:pPr marL="12700">
              <a:lnSpc>
                <a:spcPts val="2090"/>
              </a:lnSpc>
              <a:spcBef>
                <a:spcPts val="95"/>
              </a:spcBef>
            </a:pPr>
            <a:r>
              <a:rPr sz="1400" spc="10" dirty="0">
                <a:latin typeface="BIZ UDPゴシック" panose="020B0400000000000000" pitchFamily="50" charset="-128"/>
                <a:ea typeface="BIZ UDPゴシック" panose="020B0400000000000000" pitchFamily="50" charset="-128"/>
                <a:cs typeface="BM DoHyeon"/>
              </a:rPr>
              <a:t>★</a:t>
            </a:r>
            <a:r>
              <a:rPr sz="1400" spc="10" dirty="0">
                <a:latin typeface="BIZ UDPゴシック" panose="020B0400000000000000" pitchFamily="50" charset="-128"/>
                <a:ea typeface="BIZ UDPゴシック" panose="020B0400000000000000" pitchFamily="50" charset="-128"/>
                <a:cs typeface="Carlito"/>
              </a:rPr>
              <a:t>Protect </a:t>
            </a:r>
            <a:r>
              <a:rPr sz="1400" spc="-5" dirty="0">
                <a:latin typeface="BIZ UDPゴシック" panose="020B0400000000000000" pitchFamily="50" charset="-128"/>
                <a:ea typeface="BIZ UDPゴシック" panose="020B0400000000000000" pitchFamily="50" charset="-128"/>
                <a:cs typeface="Carlito"/>
              </a:rPr>
              <a:t>the </a:t>
            </a:r>
            <a:r>
              <a:rPr sz="1400" spc="-15" dirty="0">
                <a:latin typeface="BIZ UDPゴシック" panose="020B0400000000000000" pitchFamily="50" charset="-128"/>
                <a:ea typeface="BIZ UDPゴシック" panose="020B0400000000000000" pitchFamily="50" charset="-128"/>
                <a:cs typeface="Carlito"/>
              </a:rPr>
              <a:t>U.S. </a:t>
            </a:r>
            <a:r>
              <a:rPr sz="1400" spc="-5" dirty="0">
                <a:latin typeface="BIZ UDPゴシック" panose="020B0400000000000000" pitchFamily="50" charset="-128"/>
                <a:ea typeface="BIZ UDPゴシック" panose="020B0400000000000000" pitchFamily="50" charset="-128"/>
                <a:cs typeface="Carlito"/>
              </a:rPr>
              <a:t>Biotechnology</a:t>
            </a:r>
            <a:r>
              <a:rPr sz="1400" spc="15" dirty="0">
                <a:latin typeface="BIZ UDPゴシック" panose="020B0400000000000000" pitchFamily="50" charset="-128"/>
                <a:ea typeface="BIZ UDPゴシック" panose="020B0400000000000000" pitchFamily="50" charset="-128"/>
                <a:cs typeface="Carlito"/>
              </a:rPr>
              <a:t> </a:t>
            </a:r>
            <a:r>
              <a:rPr sz="1400" spc="-20" dirty="0">
                <a:latin typeface="BIZ UDPゴシック" panose="020B0400000000000000" pitchFamily="50" charset="-128"/>
                <a:ea typeface="BIZ UDPゴシック" panose="020B0400000000000000" pitchFamily="50" charset="-128"/>
                <a:cs typeface="Carlito"/>
              </a:rPr>
              <a:t>Ecosystem.</a:t>
            </a:r>
            <a:endParaRPr sz="1400" dirty="0">
              <a:latin typeface="BIZ UDPゴシック" panose="020B0400000000000000" pitchFamily="50" charset="-128"/>
              <a:ea typeface="BIZ UDPゴシック" panose="020B0400000000000000" pitchFamily="50" charset="-128"/>
              <a:cs typeface="Carlito"/>
            </a:endParaRPr>
          </a:p>
          <a:p>
            <a:pPr marL="226695">
              <a:lnSpc>
                <a:spcPts val="1370"/>
              </a:lnSpc>
            </a:pPr>
            <a:r>
              <a:rPr sz="1050" dirty="0">
                <a:latin typeface="BIZ UDPゴシック" panose="020B0400000000000000" pitchFamily="50" charset="-128"/>
                <a:ea typeface="BIZ UDPゴシック" panose="020B0400000000000000" pitchFamily="50" charset="-128"/>
                <a:cs typeface="VL PGothic"/>
              </a:rPr>
              <a:t>米国</a:t>
            </a:r>
            <a:r>
              <a:rPr sz="1050" spc="-220" dirty="0">
                <a:latin typeface="BIZ UDPゴシック" panose="020B0400000000000000" pitchFamily="50" charset="-128"/>
                <a:ea typeface="BIZ UDPゴシック" panose="020B0400000000000000" pitchFamily="50" charset="-128"/>
                <a:cs typeface="VL PGothic"/>
              </a:rPr>
              <a:t>の</a:t>
            </a:r>
            <a:r>
              <a:rPr sz="1050" spc="-195" dirty="0">
                <a:latin typeface="BIZ UDPゴシック" panose="020B0400000000000000" pitchFamily="50" charset="-128"/>
                <a:ea typeface="BIZ UDPゴシック" panose="020B0400000000000000" pitchFamily="50" charset="-128"/>
                <a:cs typeface="VL PGothic"/>
              </a:rPr>
              <a:t>バ</a:t>
            </a:r>
            <a:r>
              <a:rPr sz="1050" spc="-310" dirty="0">
                <a:latin typeface="BIZ UDPゴシック" panose="020B0400000000000000" pitchFamily="50" charset="-128"/>
                <a:ea typeface="BIZ UDPゴシック" panose="020B0400000000000000" pitchFamily="50" charset="-128"/>
                <a:cs typeface="VL PGothic"/>
              </a:rPr>
              <a:t>イ</a:t>
            </a:r>
            <a:r>
              <a:rPr sz="1050" spc="-320" dirty="0">
                <a:latin typeface="BIZ UDPゴシック" panose="020B0400000000000000" pitchFamily="50" charset="-128"/>
                <a:ea typeface="BIZ UDPゴシック" panose="020B0400000000000000" pitchFamily="50" charset="-128"/>
                <a:cs typeface="VL PGothic"/>
              </a:rPr>
              <a:t>オ</a:t>
            </a:r>
            <a:r>
              <a:rPr sz="1050" spc="-290" dirty="0">
                <a:latin typeface="BIZ UDPゴシック" panose="020B0400000000000000" pitchFamily="50" charset="-128"/>
                <a:ea typeface="BIZ UDPゴシック" panose="020B0400000000000000" pitchFamily="50" charset="-128"/>
                <a:cs typeface="VL PGothic"/>
              </a:rPr>
              <a:t>テ</a:t>
            </a:r>
            <a:r>
              <a:rPr sz="1050" spc="-365" dirty="0">
                <a:latin typeface="BIZ UDPゴシック" panose="020B0400000000000000" pitchFamily="50" charset="-128"/>
                <a:ea typeface="BIZ UDPゴシック" panose="020B0400000000000000" pitchFamily="50" charset="-128"/>
                <a:cs typeface="VL PGothic"/>
              </a:rPr>
              <a:t>ク</a:t>
            </a:r>
            <a:r>
              <a:rPr sz="1050" spc="-320" dirty="0">
                <a:latin typeface="BIZ UDPゴシック" panose="020B0400000000000000" pitchFamily="50" charset="-128"/>
                <a:ea typeface="BIZ UDPゴシック" panose="020B0400000000000000" pitchFamily="50" charset="-128"/>
                <a:cs typeface="VL PGothic"/>
              </a:rPr>
              <a:t>ノロ</a:t>
            </a:r>
            <a:r>
              <a:rPr sz="1050" spc="-305" dirty="0">
                <a:latin typeface="BIZ UDPゴシック" panose="020B0400000000000000" pitchFamily="50" charset="-128"/>
                <a:ea typeface="BIZ UDPゴシック" panose="020B0400000000000000" pitchFamily="50" charset="-128"/>
                <a:cs typeface="VL PGothic"/>
              </a:rPr>
              <a:t>ジ</a:t>
            </a:r>
            <a:r>
              <a:rPr sz="1050" spc="-220" dirty="0">
                <a:latin typeface="BIZ UDPゴシック" panose="020B0400000000000000" pitchFamily="50" charset="-128"/>
                <a:ea typeface="BIZ UDPゴシック" panose="020B0400000000000000" pitchFamily="50" charset="-128"/>
                <a:cs typeface="VL PGothic"/>
              </a:rPr>
              <a:t>ー</a:t>
            </a:r>
            <a:r>
              <a:rPr sz="1050" spc="-295" dirty="0">
                <a:latin typeface="BIZ UDPゴシック" panose="020B0400000000000000" pitchFamily="50" charset="-128"/>
                <a:ea typeface="BIZ UDPゴシック" panose="020B0400000000000000" pitchFamily="50" charset="-128"/>
                <a:cs typeface="VL PGothic"/>
              </a:rPr>
              <a:t>エ</a:t>
            </a:r>
            <a:r>
              <a:rPr sz="1050" spc="-365" dirty="0">
                <a:latin typeface="BIZ UDPゴシック" panose="020B0400000000000000" pitchFamily="50" charset="-128"/>
                <a:ea typeface="BIZ UDPゴシック" panose="020B0400000000000000" pitchFamily="50" charset="-128"/>
                <a:cs typeface="VL PGothic"/>
              </a:rPr>
              <a:t>コ</a:t>
            </a:r>
            <a:r>
              <a:rPr sz="1050" spc="-220" dirty="0">
                <a:latin typeface="BIZ UDPゴシック" panose="020B0400000000000000" pitchFamily="50" charset="-128"/>
                <a:ea typeface="BIZ UDPゴシック" panose="020B0400000000000000" pitchFamily="50" charset="-128"/>
                <a:cs typeface="VL PGothic"/>
              </a:rPr>
              <a:t>シ</a:t>
            </a:r>
            <a:r>
              <a:rPr sz="1050" spc="-290" dirty="0">
                <a:latin typeface="BIZ UDPゴシック" panose="020B0400000000000000" pitchFamily="50" charset="-128"/>
                <a:ea typeface="BIZ UDPゴシック" panose="020B0400000000000000" pitchFamily="50" charset="-128"/>
                <a:cs typeface="VL PGothic"/>
              </a:rPr>
              <a:t>ステ</a:t>
            </a:r>
            <a:r>
              <a:rPr sz="1050" spc="-220" dirty="0">
                <a:latin typeface="BIZ UDPゴシック" panose="020B0400000000000000" pitchFamily="50" charset="-128"/>
                <a:ea typeface="BIZ UDPゴシック" panose="020B0400000000000000" pitchFamily="50" charset="-128"/>
                <a:cs typeface="VL PGothic"/>
              </a:rPr>
              <a:t>ム</a:t>
            </a:r>
            <a:r>
              <a:rPr sz="1050" spc="-295" dirty="0">
                <a:latin typeface="BIZ UDPゴシック" panose="020B0400000000000000" pitchFamily="50" charset="-128"/>
                <a:ea typeface="BIZ UDPゴシック" panose="020B0400000000000000" pitchFamily="50" charset="-128"/>
                <a:cs typeface="VL PGothic"/>
              </a:rPr>
              <a:t>を</a:t>
            </a:r>
            <a:r>
              <a:rPr sz="1050" dirty="0">
                <a:latin typeface="BIZ UDPゴシック" panose="020B0400000000000000" pitchFamily="50" charset="-128"/>
                <a:ea typeface="BIZ UDPゴシック" panose="020B0400000000000000" pitchFamily="50" charset="-128"/>
                <a:cs typeface="VL PGothic"/>
              </a:rPr>
              <a:t>保全</a:t>
            </a:r>
            <a:r>
              <a:rPr sz="1050" spc="-195" dirty="0">
                <a:latin typeface="BIZ UDPゴシック" panose="020B0400000000000000" pitchFamily="50" charset="-128"/>
                <a:ea typeface="BIZ UDPゴシック" panose="020B0400000000000000" pitchFamily="50" charset="-128"/>
                <a:cs typeface="VL PGothic"/>
              </a:rPr>
              <a:t>す</a:t>
            </a:r>
            <a:r>
              <a:rPr sz="1050" spc="-290" dirty="0">
                <a:latin typeface="BIZ UDPゴシック" panose="020B0400000000000000" pitchFamily="50" charset="-128"/>
                <a:ea typeface="BIZ UDPゴシック" panose="020B0400000000000000" pitchFamily="50" charset="-128"/>
                <a:cs typeface="VL PGothic"/>
              </a:rPr>
              <a:t>る</a:t>
            </a:r>
            <a:endParaRPr sz="1050" dirty="0">
              <a:latin typeface="BIZ UDPゴシック" panose="020B0400000000000000" pitchFamily="50" charset="-128"/>
              <a:ea typeface="BIZ UDPゴシック" panose="020B0400000000000000" pitchFamily="50" charset="-128"/>
              <a:cs typeface="VL PGothic"/>
            </a:endParaRPr>
          </a:p>
        </p:txBody>
      </p:sp>
      <p:sp>
        <p:nvSpPr>
          <p:cNvPr id="14" name="object 14"/>
          <p:cNvSpPr txBox="1"/>
          <p:nvPr/>
        </p:nvSpPr>
        <p:spPr>
          <a:xfrm>
            <a:off x="1113623" y="6271421"/>
            <a:ext cx="8519235" cy="436145"/>
          </a:xfrm>
          <a:prstGeom prst="rect">
            <a:avLst/>
          </a:prstGeom>
        </p:spPr>
        <p:txBody>
          <a:bodyPr vert="horz" wrap="square" lIns="0" tIns="12700" rIns="0" bIns="0" rtlCol="0">
            <a:spAutoFit/>
          </a:bodyPr>
          <a:lstStyle/>
          <a:p>
            <a:pPr marL="12700">
              <a:lnSpc>
                <a:spcPts val="2095"/>
              </a:lnSpc>
              <a:spcBef>
                <a:spcPts val="100"/>
              </a:spcBef>
            </a:pPr>
            <a:r>
              <a:rPr sz="1400" spc="15" dirty="0">
                <a:latin typeface="BIZ UDPゴシック" panose="020B0400000000000000" pitchFamily="50" charset="-128"/>
                <a:ea typeface="BIZ UDPゴシック" panose="020B0400000000000000" pitchFamily="50" charset="-128"/>
                <a:cs typeface="BM DoHyeon"/>
              </a:rPr>
              <a:t>★</a:t>
            </a:r>
            <a:r>
              <a:rPr sz="1400" spc="15" dirty="0">
                <a:latin typeface="BIZ UDPゴシック" panose="020B0400000000000000" pitchFamily="50" charset="-128"/>
                <a:ea typeface="BIZ UDPゴシック" panose="020B0400000000000000" pitchFamily="50" charset="-128"/>
                <a:cs typeface="Carlito"/>
              </a:rPr>
              <a:t>Build </a:t>
            </a:r>
            <a:r>
              <a:rPr sz="1400" dirty="0">
                <a:latin typeface="BIZ UDPゴシック" panose="020B0400000000000000" pitchFamily="50" charset="-128"/>
                <a:ea typeface="BIZ UDPゴシック" panose="020B0400000000000000" pitchFamily="50" charset="-128"/>
                <a:cs typeface="Carlito"/>
              </a:rPr>
              <a:t>a </a:t>
            </a:r>
            <a:r>
              <a:rPr sz="1400" spc="-5" dirty="0">
                <a:latin typeface="BIZ UDPゴシック" panose="020B0400000000000000" pitchFamily="50" charset="-128"/>
                <a:ea typeface="BIZ UDPゴシック" panose="020B0400000000000000" pitchFamily="50" charset="-128"/>
                <a:cs typeface="Carlito"/>
              </a:rPr>
              <a:t>Thriving, </a:t>
            </a:r>
            <a:r>
              <a:rPr sz="1400" spc="-15" dirty="0">
                <a:latin typeface="BIZ UDPゴシック" panose="020B0400000000000000" pitchFamily="50" charset="-128"/>
                <a:ea typeface="BIZ UDPゴシック" panose="020B0400000000000000" pitchFamily="50" charset="-128"/>
                <a:cs typeface="Carlito"/>
              </a:rPr>
              <a:t>Secure </a:t>
            </a:r>
            <a:r>
              <a:rPr sz="1400" spc="-5" dirty="0">
                <a:latin typeface="BIZ UDPゴシック" panose="020B0400000000000000" pitchFamily="50" charset="-128"/>
                <a:ea typeface="BIZ UDPゴシック" panose="020B0400000000000000" pitchFamily="50" charset="-128"/>
                <a:cs typeface="Carlito"/>
              </a:rPr>
              <a:t>Global Bioeconomy with </a:t>
            </a:r>
            <a:r>
              <a:rPr sz="1400" spc="-15" dirty="0">
                <a:latin typeface="BIZ UDPゴシック" panose="020B0400000000000000" pitchFamily="50" charset="-128"/>
                <a:ea typeface="BIZ UDPゴシック" panose="020B0400000000000000" pitchFamily="50" charset="-128"/>
                <a:cs typeface="Carlito"/>
              </a:rPr>
              <a:t>Partners </a:t>
            </a:r>
            <a:r>
              <a:rPr sz="1400" spc="-5" dirty="0">
                <a:latin typeface="BIZ UDPゴシック" panose="020B0400000000000000" pitchFamily="50" charset="-128"/>
                <a:ea typeface="BIZ UDPゴシック" panose="020B0400000000000000" pitchFamily="50" charset="-128"/>
                <a:cs typeface="Carlito"/>
              </a:rPr>
              <a:t>and</a:t>
            </a:r>
            <a:r>
              <a:rPr sz="1400" spc="215" dirty="0">
                <a:latin typeface="BIZ UDPゴシック" panose="020B0400000000000000" pitchFamily="50" charset="-128"/>
                <a:ea typeface="BIZ UDPゴシック" panose="020B0400000000000000" pitchFamily="50" charset="-128"/>
                <a:cs typeface="Carlito"/>
              </a:rPr>
              <a:t> </a:t>
            </a:r>
            <a:r>
              <a:rPr sz="1400" spc="-10" dirty="0">
                <a:latin typeface="BIZ UDPゴシック" panose="020B0400000000000000" pitchFamily="50" charset="-128"/>
                <a:ea typeface="BIZ UDPゴシック" panose="020B0400000000000000" pitchFamily="50" charset="-128"/>
                <a:cs typeface="Carlito"/>
              </a:rPr>
              <a:t>Allies.</a:t>
            </a:r>
            <a:endParaRPr sz="1400" dirty="0">
              <a:latin typeface="BIZ UDPゴシック" panose="020B0400000000000000" pitchFamily="50" charset="-128"/>
              <a:ea typeface="BIZ UDPゴシック" panose="020B0400000000000000" pitchFamily="50" charset="-128"/>
              <a:cs typeface="Carlito"/>
            </a:endParaRPr>
          </a:p>
          <a:p>
            <a:pPr marL="226695">
              <a:lnSpc>
                <a:spcPts val="1375"/>
              </a:lnSpc>
            </a:pPr>
            <a:r>
              <a:rPr sz="1050" spc="-195" dirty="0">
                <a:latin typeface="BIZ UDPゴシック" panose="020B0400000000000000" pitchFamily="50" charset="-128"/>
                <a:ea typeface="BIZ UDPゴシック" panose="020B0400000000000000" pitchFamily="50" charset="-128"/>
                <a:cs typeface="VL PGothic"/>
              </a:rPr>
              <a:t>パ</a:t>
            </a:r>
            <a:r>
              <a:rPr sz="1050" spc="-220" dirty="0">
                <a:latin typeface="BIZ UDPゴシック" panose="020B0400000000000000" pitchFamily="50" charset="-128"/>
                <a:ea typeface="BIZ UDPゴシック" panose="020B0400000000000000" pitchFamily="50" charset="-128"/>
                <a:cs typeface="VL PGothic"/>
              </a:rPr>
              <a:t>ー</a:t>
            </a:r>
            <a:r>
              <a:rPr sz="1050" spc="-365" dirty="0">
                <a:latin typeface="BIZ UDPゴシック" panose="020B0400000000000000" pitchFamily="50" charset="-128"/>
                <a:ea typeface="BIZ UDPゴシック" panose="020B0400000000000000" pitchFamily="50" charset="-128"/>
                <a:cs typeface="VL PGothic"/>
              </a:rPr>
              <a:t>ト</a:t>
            </a:r>
            <a:r>
              <a:rPr sz="1050" spc="-229" dirty="0">
                <a:latin typeface="BIZ UDPゴシック" panose="020B0400000000000000" pitchFamily="50" charset="-128"/>
                <a:ea typeface="BIZ UDPゴシック" panose="020B0400000000000000" pitchFamily="50" charset="-128"/>
                <a:cs typeface="VL PGothic"/>
              </a:rPr>
              <a:t>ナ</a:t>
            </a:r>
            <a:r>
              <a:rPr sz="1050" spc="-225" dirty="0">
                <a:latin typeface="BIZ UDPゴシック" panose="020B0400000000000000" pitchFamily="50" charset="-128"/>
                <a:ea typeface="BIZ UDPゴシック" panose="020B0400000000000000" pitchFamily="50" charset="-128"/>
                <a:cs typeface="VL PGothic"/>
              </a:rPr>
              <a:t>ー</a:t>
            </a:r>
            <a:r>
              <a:rPr sz="1050" spc="-195" dirty="0">
                <a:latin typeface="BIZ UDPゴシック" panose="020B0400000000000000" pitchFamily="50" charset="-128"/>
                <a:ea typeface="BIZ UDPゴシック" panose="020B0400000000000000" pitchFamily="50" charset="-128"/>
                <a:cs typeface="VL PGothic"/>
              </a:rPr>
              <a:t>や</a:t>
            </a:r>
            <a:r>
              <a:rPr sz="1050" dirty="0">
                <a:latin typeface="BIZ UDPゴシック" panose="020B0400000000000000" pitchFamily="50" charset="-128"/>
                <a:ea typeface="BIZ UDPゴシック" panose="020B0400000000000000" pitchFamily="50" charset="-128"/>
                <a:cs typeface="VL PGothic"/>
              </a:rPr>
              <a:t>同盟</a:t>
            </a:r>
            <a:r>
              <a:rPr sz="1050" spc="-225" dirty="0">
                <a:latin typeface="BIZ UDPゴシック" panose="020B0400000000000000" pitchFamily="50" charset="-128"/>
                <a:ea typeface="BIZ UDPゴシック" panose="020B0400000000000000" pitchFamily="50" charset="-128"/>
                <a:cs typeface="VL PGothic"/>
              </a:rPr>
              <a:t>国</a:t>
            </a:r>
            <a:r>
              <a:rPr sz="1050" spc="-235" dirty="0">
                <a:latin typeface="BIZ UDPゴシック" panose="020B0400000000000000" pitchFamily="50" charset="-128"/>
                <a:ea typeface="BIZ UDPゴシック" panose="020B0400000000000000" pitchFamily="50" charset="-128"/>
                <a:cs typeface="VL PGothic"/>
              </a:rPr>
              <a:t>と</a:t>
            </a:r>
            <a:r>
              <a:rPr sz="1050" dirty="0">
                <a:latin typeface="BIZ UDPゴシック" panose="020B0400000000000000" pitchFamily="50" charset="-128"/>
                <a:ea typeface="BIZ UDPゴシック" panose="020B0400000000000000" pitchFamily="50" charset="-128"/>
                <a:cs typeface="VL PGothic"/>
              </a:rPr>
              <a:t>連携</a:t>
            </a:r>
            <a:r>
              <a:rPr sz="1050" spc="-160" dirty="0">
                <a:latin typeface="BIZ UDPゴシック" panose="020B0400000000000000" pitchFamily="50" charset="-128"/>
                <a:ea typeface="BIZ UDPゴシック" panose="020B0400000000000000" pitchFamily="50" charset="-128"/>
                <a:cs typeface="VL PGothic"/>
              </a:rPr>
              <a:t>し、繫栄的</a:t>
            </a:r>
            <a:r>
              <a:rPr sz="1050" spc="-150" dirty="0">
                <a:latin typeface="BIZ UDPゴシック" panose="020B0400000000000000" pitchFamily="50" charset="-128"/>
                <a:ea typeface="BIZ UDPゴシック" panose="020B0400000000000000" pitchFamily="50" charset="-128"/>
                <a:cs typeface="VL PGothic"/>
              </a:rPr>
              <a:t>か</a:t>
            </a:r>
            <a:r>
              <a:rPr sz="1050" spc="-265" dirty="0">
                <a:latin typeface="BIZ UDPゴシック" panose="020B0400000000000000" pitchFamily="50" charset="-128"/>
                <a:ea typeface="BIZ UDPゴシック" panose="020B0400000000000000" pitchFamily="50" charset="-128"/>
                <a:cs typeface="VL PGothic"/>
              </a:rPr>
              <a:t>つ</a:t>
            </a:r>
            <a:r>
              <a:rPr sz="1050" dirty="0">
                <a:latin typeface="BIZ UDPゴシック" panose="020B0400000000000000" pitchFamily="50" charset="-128"/>
                <a:ea typeface="BIZ UDPゴシック" panose="020B0400000000000000" pitchFamily="50" charset="-128"/>
                <a:cs typeface="VL PGothic"/>
              </a:rPr>
              <a:t>安全</a:t>
            </a:r>
            <a:r>
              <a:rPr sz="1050" spc="-170" dirty="0">
                <a:latin typeface="BIZ UDPゴシック" panose="020B0400000000000000" pitchFamily="50" charset="-128"/>
                <a:ea typeface="BIZ UDPゴシック" panose="020B0400000000000000" pitchFamily="50" charset="-128"/>
                <a:cs typeface="VL PGothic"/>
              </a:rPr>
              <a:t>な</a:t>
            </a:r>
            <a:r>
              <a:rPr sz="1050" spc="-290" dirty="0">
                <a:latin typeface="BIZ UDPゴシック" panose="020B0400000000000000" pitchFamily="50" charset="-128"/>
                <a:ea typeface="BIZ UDPゴシック" panose="020B0400000000000000" pitchFamily="50" charset="-128"/>
                <a:cs typeface="VL PGothic"/>
              </a:rPr>
              <a:t>グ</a:t>
            </a:r>
            <a:r>
              <a:rPr sz="1050" spc="-280" dirty="0">
                <a:latin typeface="BIZ UDPゴシック" panose="020B0400000000000000" pitchFamily="50" charset="-128"/>
                <a:ea typeface="BIZ UDPゴシック" panose="020B0400000000000000" pitchFamily="50" charset="-128"/>
                <a:cs typeface="VL PGothic"/>
              </a:rPr>
              <a:t>ロ</a:t>
            </a:r>
            <a:r>
              <a:rPr sz="1050" spc="-275" dirty="0">
                <a:latin typeface="BIZ UDPゴシック" panose="020B0400000000000000" pitchFamily="50" charset="-128"/>
                <a:ea typeface="BIZ UDPゴシック" panose="020B0400000000000000" pitchFamily="50" charset="-128"/>
                <a:cs typeface="VL PGothic"/>
              </a:rPr>
              <a:t>ー</a:t>
            </a:r>
            <a:r>
              <a:rPr sz="1050" spc="-195" dirty="0">
                <a:latin typeface="BIZ UDPゴシック" panose="020B0400000000000000" pitchFamily="50" charset="-128"/>
                <a:ea typeface="BIZ UDPゴシック" panose="020B0400000000000000" pitchFamily="50" charset="-128"/>
                <a:cs typeface="VL PGothic"/>
              </a:rPr>
              <a:t>バ</a:t>
            </a:r>
            <a:r>
              <a:rPr sz="1050" spc="-220" dirty="0">
                <a:latin typeface="BIZ UDPゴシック" panose="020B0400000000000000" pitchFamily="50" charset="-128"/>
                <a:ea typeface="BIZ UDPゴシック" panose="020B0400000000000000" pitchFamily="50" charset="-128"/>
                <a:cs typeface="VL PGothic"/>
              </a:rPr>
              <a:t>ル</a:t>
            </a:r>
            <a:r>
              <a:rPr sz="1050" spc="-295" dirty="0">
                <a:latin typeface="BIZ UDPゴシック" panose="020B0400000000000000" pitchFamily="50" charset="-128"/>
                <a:ea typeface="BIZ UDPゴシック" panose="020B0400000000000000" pitchFamily="50" charset="-128"/>
                <a:cs typeface="VL PGothic"/>
              </a:rPr>
              <a:t>エ</a:t>
            </a:r>
            <a:r>
              <a:rPr sz="1050" spc="-365" dirty="0">
                <a:latin typeface="BIZ UDPゴシック" panose="020B0400000000000000" pitchFamily="50" charset="-128"/>
                <a:ea typeface="BIZ UDPゴシック" panose="020B0400000000000000" pitchFamily="50" charset="-128"/>
                <a:cs typeface="VL PGothic"/>
              </a:rPr>
              <a:t>コ</a:t>
            </a:r>
            <a:r>
              <a:rPr sz="1050" spc="-455" dirty="0">
                <a:latin typeface="BIZ UDPゴシック" panose="020B0400000000000000" pitchFamily="50" charset="-128"/>
                <a:ea typeface="BIZ UDPゴシック" panose="020B0400000000000000" pitchFamily="50" charset="-128"/>
                <a:cs typeface="VL PGothic"/>
              </a:rPr>
              <a:t>ノ</a:t>
            </a:r>
            <a:r>
              <a:rPr sz="1050" spc="-445" dirty="0">
                <a:latin typeface="BIZ UDPゴシック" panose="020B0400000000000000" pitchFamily="50" charset="-128"/>
                <a:ea typeface="BIZ UDPゴシック" panose="020B0400000000000000" pitchFamily="50" charset="-128"/>
                <a:cs typeface="VL PGothic"/>
              </a:rPr>
              <a:t>ミ</a:t>
            </a:r>
            <a:r>
              <a:rPr sz="1050" spc="-220" dirty="0">
                <a:latin typeface="BIZ UDPゴシック" panose="020B0400000000000000" pitchFamily="50" charset="-128"/>
                <a:ea typeface="BIZ UDPゴシック" panose="020B0400000000000000" pitchFamily="50" charset="-128"/>
                <a:cs typeface="VL PGothic"/>
              </a:rPr>
              <a:t>ー</a:t>
            </a:r>
            <a:r>
              <a:rPr sz="1050" spc="-295" dirty="0">
                <a:latin typeface="BIZ UDPゴシック" panose="020B0400000000000000" pitchFamily="50" charset="-128"/>
                <a:ea typeface="BIZ UDPゴシック" panose="020B0400000000000000" pitchFamily="50" charset="-128"/>
                <a:cs typeface="VL PGothic"/>
              </a:rPr>
              <a:t>を</a:t>
            </a:r>
            <a:r>
              <a:rPr sz="1050" dirty="0">
                <a:latin typeface="BIZ UDPゴシック" panose="020B0400000000000000" pitchFamily="50" charset="-128"/>
                <a:ea typeface="BIZ UDPゴシック" panose="020B0400000000000000" pitchFamily="50" charset="-128"/>
                <a:cs typeface="VL PGothic"/>
              </a:rPr>
              <a:t>形成</a:t>
            </a:r>
            <a:r>
              <a:rPr sz="1050" spc="-195" dirty="0">
                <a:latin typeface="BIZ UDPゴシック" panose="020B0400000000000000" pitchFamily="50" charset="-128"/>
                <a:ea typeface="BIZ UDPゴシック" panose="020B0400000000000000" pitchFamily="50" charset="-128"/>
                <a:cs typeface="VL PGothic"/>
              </a:rPr>
              <a:t>す</a:t>
            </a:r>
            <a:r>
              <a:rPr sz="1050" spc="-290" dirty="0">
                <a:latin typeface="BIZ UDPゴシック" panose="020B0400000000000000" pitchFamily="50" charset="-128"/>
                <a:ea typeface="BIZ UDPゴシック" panose="020B0400000000000000" pitchFamily="50" charset="-128"/>
                <a:cs typeface="VL PGothic"/>
              </a:rPr>
              <a:t>る</a:t>
            </a:r>
            <a:endParaRPr sz="1050" dirty="0">
              <a:latin typeface="BIZ UDPゴシック" panose="020B0400000000000000" pitchFamily="50" charset="-128"/>
              <a:ea typeface="BIZ UDPゴシック" panose="020B0400000000000000" pitchFamily="50" charset="-128"/>
              <a:cs typeface="VL P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83073"/>
            <a:ext cx="9378099" cy="584775"/>
          </a:xfrm>
          <a:prstGeom prst="rect">
            <a:avLst/>
          </a:prstGeom>
          <a:noFill/>
        </p:spPr>
        <p:txBody>
          <a:bodyPr wrap="square" rtlCol="0">
            <a:spAutoFit/>
          </a:bodyPr>
          <a:lstStyle/>
          <a:p>
            <a:pPr algn="ctr"/>
            <a:r>
              <a:rPr lang="ja-JP" altLang="en-US" sz="3200" dirty="0">
                <a:latin typeface="Yet R" panose="02030504000101010101" pitchFamily="18" charset="-127"/>
                <a:ea typeface="Yet R" panose="02030504000101010101" pitchFamily="18" charset="-127"/>
              </a:rPr>
              <a:t>アップサイクル技術（１）</a:t>
            </a:r>
            <a:endParaRPr kumimoji="1" lang="en-US" altLang="ja-JP" sz="1050" dirty="0">
              <a:latin typeface="Yet R" panose="02030504000101010101" pitchFamily="18" charset="-127"/>
              <a:ea typeface="Yet R" panose="02030504000101010101" pitchFamily="18" charset="-127"/>
            </a:endParaRPr>
          </a:p>
        </p:txBody>
      </p:sp>
      <p:graphicFrame>
        <p:nvGraphicFramePr>
          <p:cNvPr id="4" name="表 4">
            <a:extLst>
              <a:ext uri="{FF2B5EF4-FFF2-40B4-BE49-F238E27FC236}">
                <a16:creationId xmlns:a16="http://schemas.microsoft.com/office/drawing/2014/main" id="{C33321CA-577B-4BA9-A5F3-C2E57F7B2F86}"/>
              </a:ext>
            </a:extLst>
          </p:cNvPr>
          <p:cNvGraphicFramePr>
            <a:graphicFrameLocks noGrp="1"/>
          </p:cNvGraphicFramePr>
          <p:nvPr>
            <p:extLst>
              <p:ext uri="{D42A27DB-BD31-4B8C-83A1-F6EECF244321}">
                <p14:modId xmlns:p14="http://schemas.microsoft.com/office/powerpoint/2010/main" val="86012959"/>
              </p:ext>
            </p:extLst>
          </p:nvPr>
        </p:nvGraphicFramePr>
        <p:xfrm>
          <a:off x="821480" y="1255019"/>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algn="l"/>
                      <a:r>
                        <a:rPr kumimoji="1" lang="ja-JP" altLang="en-US" dirty="0">
                          <a:latin typeface="BIZ UDPゴシック" panose="020B0400000000000000" pitchFamily="50" charset="-128"/>
                          <a:ea typeface="BIZ UDPゴシック" panose="020B0400000000000000" pitchFamily="50" charset="-128"/>
                        </a:rPr>
                        <a:t>メタンを光触媒でメタノール変換</a:t>
                      </a:r>
                    </a:p>
                  </a:txBody>
                  <a:tcPr anchor="ctr"/>
                </a:tc>
                <a:tc>
                  <a:txBody>
                    <a:bodyPr/>
                    <a:lstStyle/>
                    <a:p>
                      <a:pPr algn="l"/>
                      <a:r>
                        <a:rPr kumimoji="1" lang="ja-JP" altLang="en-US" dirty="0">
                          <a:latin typeface="BIZ UDPゴシック" panose="020B0400000000000000" pitchFamily="50" charset="-128"/>
                          <a:ea typeface="BIZ UDPゴシック" panose="020B0400000000000000" pitchFamily="50" charset="-128"/>
                        </a:rPr>
                        <a:t>光触媒、銅</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https://www.biofueldaily.com/reports/Brazilian_scientists_reveal_method_of_converting_methane_gas_into_liquid_methanol_999.html</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graphicFrame>
        <p:nvGraphicFramePr>
          <p:cNvPr id="9" name="表 4">
            <a:extLst>
              <a:ext uri="{FF2B5EF4-FFF2-40B4-BE49-F238E27FC236}">
                <a16:creationId xmlns:a16="http://schemas.microsoft.com/office/drawing/2014/main" id="{41DDA866-F5EE-4BBC-9C58-86EF39620E6B}"/>
              </a:ext>
            </a:extLst>
          </p:cNvPr>
          <p:cNvGraphicFramePr>
            <a:graphicFrameLocks noGrp="1"/>
          </p:cNvGraphicFramePr>
          <p:nvPr>
            <p:extLst>
              <p:ext uri="{D42A27DB-BD31-4B8C-83A1-F6EECF244321}">
                <p14:modId xmlns:p14="http://schemas.microsoft.com/office/powerpoint/2010/main" val="952246938"/>
              </p:ext>
            </p:extLst>
          </p:nvPr>
        </p:nvGraphicFramePr>
        <p:xfrm>
          <a:off x="820617" y="2159371"/>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algn="l"/>
                      <a:r>
                        <a:rPr kumimoji="1" lang="ja-JP" altLang="en-US" dirty="0">
                          <a:latin typeface="BIZ UDPゴシック" panose="020B0400000000000000" pitchFamily="50" charset="-128"/>
                          <a:ea typeface="BIZ UDPゴシック" panose="020B0400000000000000" pitchFamily="50" charset="-128"/>
                        </a:rPr>
                        <a:t>特定分子を捕獲するゼオライト</a:t>
                      </a:r>
                    </a:p>
                  </a:txBody>
                  <a:tcPr anchor="ctr"/>
                </a:tc>
                <a:tc>
                  <a:txBody>
                    <a:bodyPr/>
                    <a:lstStyle/>
                    <a:p>
                      <a:pPr algn="l"/>
                      <a:r>
                        <a:rPr kumimoji="1" lang="ja-JP" altLang="en-US" dirty="0">
                          <a:latin typeface="BIZ UDPゴシック" panose="020B0400000000000000" pitchFamily="50" charset="-128"/>
                          <a:ea typeface="BIZ UDPゴシック" panose="020B0400000000000000" pitchFamily="50" charset="-128"/>
                        </a:rPr>
                        <a:t>テンプレート分子</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https://energy.mit.edu/news/porous-materials-designed-to-trap-molecules/</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graphicFrame>
        <p:nvGraphicFramePr>
          <p:cNvPr id="10" name="表 4">
            <a:extLst>
              <a:ext uri="{FF2B5EF4-FFF2-40B4-BE49-F238E27FC236}">
                <a16:creationId xmlns:a16="http://schemas.microsoft.com/office/drawing/2014/main" id="{11E83A8D-DC73-44AA-82D6-A71EE80782B0}"/>
              </a:ext>
            </a:extLst>
          </p:cNvPr>
          <p:cNvGraphicFramePr>
            <a:graphicFrameLocks noGrp="1"/>
          </p:cNvGraphicFramePr>
          <p:nvPr>
            <p:extLst>
              <p:ext uri="{D42A27DB-BD31-4B8C-83A1-F6EECF244321}">
                <p14:modId xmlns:p14="http://schemas.microsoft.com/office/powerpoint/2010/main" val="2833485491"/>
              </p:ext>
            </p:extLst>
          </p:nvPr>
        </p:nvGraphicFramePr>
        <p:xfrm>
          <a:off x="824297" y="3079820"/>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algn="l"/>
                      <a:r>
                        <a:rPr kumimoji="1" lang="en-US" altLang="ja-JP" dirty="0">
                          <a:latin typeface="BIZ UDPゴシック" panose="020B0400000000000000" pitchFamily="50" charset="-128"/>
                          <a:ea typeface="BIZ UDPゴシック" panose="020B0400000000000000" pitchFamily="50" charset="-128"/>
                        </a:rPr>
                        <a:t>DNA</a:t>
                      </a:r>
                      <a:r>
                        <a:rPr kumimoji="1" lang="ja-JP" altLang="en-US" dirty="0">
                          <a:latin typeface="BIZ UDPゴシック" panose="020B0400000000000000" pitchFamily="50" charset="-128"/>
                          <a:ea typeface="BIZ UDPゴシック" panose="020B0400000000000000" pitchFamily="50" charset="-128"/>
                        </a:rPr>
                        <a:t>で化学反応を加速する</a:t>
                      </a:r>
                    </a:p>
                  </a:txBody>
                  <a:tcPr anchor="ctr"/>
                </a:tc>
                <a:tc>
                  <a:txBody>
                    <a:bodyPr/>
                    <a:lstStyle/>
                    <a:p>
                      <a:pPr algn="l"/>
                      <a:r>
                        <a:rPr kumimoji="1" lang="en-US" altLang="ja-JP" dirty="0">
                          <a:latin typeface="BIZ UDPゴシック" panose="020B0400000000000000" pitchFamily="50" charset="-128"/>
                          <a:ea typeface="BIZ UDPゴシック" panose="020B0400000000000000" pitchFamily="50" charset="-128"/>
                        </a:rPr>
                        <a:t>DNA</a:t>
                      </a:r>
                      <a:r>
                        <a:rPr kumimoji="1" lang="ja-JP" altLang="en-US" dirty="0">
                          <a:latin typeface="BIZ UDPゴシック" panose="020B0400000000000000" pitchFamily="50" charset="-128"/>
                          <a:ea typeface="BIZ UDPゴシック" panose="020B0400000000000000" pitchFamily="50" charset="-128"/>
                        </a:rPr>
                        <a:t>結合触媒</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https://energy.mit.edu/news/turning-carbon-dioxide-into-valuable-products/</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graphicFrame>
        <p:nvGraphicFramePr>
          <p:cNvPr id="11" name="表 4">
            <a:extLst>
              <a:ext uri="{FF2B5EF4-FFF2-40B4-BE49-F238E27FC236}">
                <a16:creationId xmlns:a16="http://schemas.microsoft.com/office/drawing/2014/main" id="{CEE4F943-762C-4408-BE63-54FF097DF9A4}"/>
              </a:ext>
            </a:extLst>
          </p:cNvPr>
          <p:cNvGraphicFramePr>
            <a:graphicFrameLocks noGrp="1"/>
          </p:cNvGraphicFramePr>
          <p:nvPr>
            <p:extLst>
              <p:ext uri="{D42A27DB-BD31-4B8C-83A1-F6EECF244321}">
                <p14:modId xmlns:p14="http://schemas.microsoft.com/office/powerpoint/2010/main" val="2481529493"/>
              </p:ext>
            </p:extLst>
          </p:nvPr>
        </p:nvGraphicFramePr>
        <p:xfrm>
          <a:off x="781602" y="3961973"/>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algn="l"/>
                      <a:r>
                        <a:rPr kumimoji="1" lang="ja-JP" altLang="en-US" dirty="0">
                          <a:latin typeface="BIZ UDPゴシック" panose="020B0400000000000000" pitchFamily="50" charset="-128"/>
                          <a:ea typeface="BIZ UDPゴシック" panose="020B0400000000000000" pitchFamily="50" charset="-128"/>
                        </a:rPr>
                        <a:t>水分アシスト電荷誘導を使用した静電ダスト除去</a:t>
                      </a:r>
                    </a:p>
                  </a:txBody>
                  <a:tcPr anchor="ctr"/>
                </a:tc>
                <a:tc>
                  <a:txBody>
                    <a:bodyPr/>
                    <a:lstStyle/>
                    <a:p>
                      <a:pPr algn="l"/>
                      <a:r>
                        <a:rPr kumimoji="1" lang="ja-JP" altLang="en-US" dirty="0">
                          <a:latin typeface="BIZ UDPゴシック" panose="020B0400000000000000" pitchFamily="50" charset="-128"/>
                          <a:ea typeface="BIZ UDPゴシック" panose="020B0400000000000000" pitchFamily="50" charset="-128"/>
                        </a:rPr>
                        <a:t>静電反発力</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https://energy.mit.edu/news/how-to-remove-dust-on-solar-panels-without-using-water-improving-overall-efficiency/</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graphicFrame>
        <p:nvGraphicFramePr>
          <p:cNvPr id="12" name="表 4">
            <a:extLst>
              <a:ext uri="{FF2B5EF4-FFF2-40B4-BE49-F238E27FC236}">
                <a16:creationId xmlns:a16="http://schemas.microsoft.com/office/drawing/2014/main" id="{47D3A5B3-2785-4395-BD67-9C9B3EBDAAB6}"/>
              </a:ext>
            </a:extLst>
          </p:cNvPr>
          <p:cNvGraphicFramePr>
            <a:graphicFrameLocks noGrp="1"/>
          </p:cNvGraphicFramePr>
          <p:nvPr>
            <p:extLst>
              <p:ext uri="{D42A27DB-BD31-4B8C-83A1-F6EECF244321}">
                <p14:modId xmlns:p14="http://schemas.microsoft.com/office/powerpoint/2010/main" val="3687389519"/>
              </p:ext>
            </p:extLst>
          </p:nvPr>
        </p:nvGraphicFramePr>
        <p:xfrm>
          <a:off x="820617" y="4844126"/>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algn="l"/>
                      <a:r>
                        <a:rPr kumimoji="1" lang="ja-JP" altLang="en-US" dirty="0">
                          <a:latin typeface="BIZ UDPゴシック" panose="020B0400000000000000" pitchFamily="50" charset="-128"/>
                          <a:ea typeface="BIZ UDPゴシック" panose="020B0400000000000000" pitchFamily="50" charset="-128"/>
                        </a:rPr>
                        <a:t>電気分解によるエポキシド生成</a:t>
                      </a:r>
                    </a:p>
                  </a:txBody>
                  <a:tcPr anchor="ctr"/>
                </a:tc>
                <a:tc>
                  <a:txBody>
                    <a:bodyPr/>
                    <a:lstStyle/>
                    <a:p>
                      <a:pPr algn="l"/>
                      <a:r>
                        <a:rPr kumimoji="1" lang="ja-JP" altLang="en-US" dirty="0">
                          <a:latin typeface="BIZ UDPゴシック" panose="020B0400000000000000" pitchFamily="50" charset="-128"/>
                          <a:ea typeface="BIZ UDPゴシック" panose="020B0400000000000000" pitchFamily="50" charset="-128"/>
                        </a:rPr>
                        <a:t>電気化学、触媒</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https://energy.mit.edu/news/manufacturing-consumer-products/</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graphicFrame>
        <p:nvGraphicFramePr>
          <p:cNvPr id="13" name="表 4">
            <a:extLst>
              <a:ext uri="{FF2B5EF4-FFF2-40B4-BE49-F238E27FC236}">
                <a16:creationId xmlns:a16="http://schemas.microsoft.com/office/drawing/2014/main" id="{5FD0904F-6235-499B-B2F4-F7C7B966947F}"/>
              </a:ext>
            </a:extLst>
          </p:cNvPr>
          <p:cNvGraphicFramePr>
            <a:graphicFrameLocks noGrp="1"/>
          </p:cNvGraphicFramePr>
          <p:nvPr>
            <p:extLst>
              <p:ext uri="{D42A27DB-BD31-4B8C-83A1-F6EECF244321}">
                <p14:modId xmlns:p14="http://schemas.microsoft.com/office/powerpoint/2010/main" val="3389157036"/>
              </p:ext>
            </p:extLst>
          </p:nvPr>
        </p:nvGraphicFramePr>
        <p:xfrm>
          <a:off x="820617" y="5726279"/>
          <a:ext cx="10691446" cy="741680"/>
        </p:xfrm>
        <a:graphic>
          <a:graphicData uri="http://schemas.openxmlformats.org/drawingml/2006/table">
            <a:tbl>
              <a:tblPr firstRow="1" bandRow="1">
                <a:tableStyleId>{5C22544A-7EE6-4342-B048-85BDC9FD1C3A}</a:tableStyleId>
              </a:tblPr>
              <a:tblGrid>
                <a:gridCol w="5375867">
                  <a:extLst>
                    <a:ext uri="{9D8B030D-6E8A-4147-A177-3AD203B41FA5}">
                      <a16:colId xmlns:a16="http://schemas.microsoft.com/office/drawing/2014/main" val="2179242002"/>
                    </a:ext>
                  </a:extLst>
                </a:gridCol>
                <a:gridCol w="5315579">
                  <a:extLst>
                    <a:ext uri="{9D8B030D-6E8A-4147-A177-3AD203B41FA5}">
                      <a16:colId xmlns:a16="http://schemas.microsoft.com/office/drawing/2014/main" val="1077338323"/>
                    </a:ext>
                  </a:extLst>
                </a:gridCol>
              </a:tblGrid>
              <a:tr h="370840">
                <a:tc>
                  <a:txBody>
                    <a:bodyPr/>
                    <a:lstStyle/>
                    <a:p>
                      <a:pPr algn="l"/>
                      <a:r>
                        <a:rPr kumimoji="1" lang="ja-JP" altLang="en-US" dirty="0">
                          <a:latin typeface="BIZ UDPゴシック" panose="020B0400000000000000" pitchFamily="50" charset="-128"/>
                          <a:ea typeface="BIZ UDPゴシック" panose="020B0400000000000000" pitchFamily="50" charset="-128"/>
                        </a:rPr>
                        <a:t>二酸化炭素から一酸化炭素へ転換</a:t>
                      </a:r>
                    </a:p>
                  </a:txBody>
                  <a:tcPr anchor="ctr"/>
                </a:tc>
                <a:tc>
                  <a:txBody>
                    <a:bodyPr/>
                    <a:lstStyle/>
                    <a:p>
                      <a:pPr algn="l"/>
                      <a:r>
                        <a:rPr kumimoji="1" lang="ja-JP" altLang="en-US" dirty="0">
                          <a:latin typeface="BIZ UDPゴシック" panose="020B0400000000000000" pitchFamily="50" charset="-128"/>
                          <a:ea typeface="BIZ UDPゴシック" panose="020B0400000000000000" pitchFamily="50" charset="-128"/>
                        </a:rPr>
                        <a:t>銀メソ触媒</a:t>
                      </a:r>
                    </a:p>
                  </a:txBody>
                  <a:tcPr anchor="ctr"/>
                </a:tc>
                <a:extLst>
                  <a:ext uri="{0D108BD9-81ED-4DB2-BD59-A6C34878D82A}">
                    <a16:rowId xmlns:a16="http://schemas.microsoft.com/office/drawing/2014/main" val="2373726306"/>
                  </a:ext>
                </a:extLst>
              </a:tr>
              <a:tr h="370840">
                <a:tc gridSpan="2">
                  <a:txBody>
                    <a:bodyPr/>
                    <a:lstStyle/>
                    <a:p>
                      <a:pPr algn="l"/>
                      <a:r>
                        <a:rPr kumimoji="1" lang="en-US" altLang="ja-JP" sz="1100" dirty="0">
                          <a:solidFill>
                            <a:srgbClr val="C00000"/>
                          </a:solidFill>
                          <a:latin typeface="BIZ UDPゴシック" panose="020B0400000000000000" pitchFamily="50" charset="-128"/>
                          <a:ea typeface="BIZ UDPゴシック" panose="020B0400000000000000" pitchFamily="50" charset="-128"/>
                        </a:rPr>
                        <a:t>https://energy.mit.edu/news/turning-greenhouse-gas-gasoline/</a:t>
                      </a:r>
                      <a:endParaRPr kumimoji="1" lang="ja-JP" altLang="en-US" sz="1100" dirty="0">
                        <a:solidFill>
                          <a:srgbClr val="C00000"/>
                        </a:solidFill>
                        <a:latin typeface="BIZ UDPゴシック" panose="020B0400000000000000" pitchFamily="50" charset="-128"/>
                        <a:ea typeface="BIZ UDPゴシック" panose="020B0400000000000000" pitchFamily="50" charset="-128"/>
                      </a:endParaRPr>
                    </a:p>
                  </a:txBody>
                  <a:tcPr anchor="ctr"/>
                </a:tc>
                <a:tc hMerge="1">
                  <a:txBody>
                    <a:bodyPr/>
                    <a:lstStyle/>
                    <a:p>
                      <a:pPr algn="l"/>
                      <a:endParaRPr kumimoji="1" lang="ja-JP" altLang="en-US" dirty="0"/>
                    </a:p>
                  </a:txBody>
                  <a:tcPr anchor="ctr"/>
                </a:tc>
                <a:extLst>
                  <a:ext uri="{0D108BD9-81ED-4DB2-BD59-A6C34878D82A}">
                    <a16:rowId xmlns:a16="http://schemas.microsoft.com/office/drawing/2014/main" val="936982987"/>
                  </a:ext>
                </a:extLst>
              </a:tr>
            </a:tbl>
          </a:graphicData>
        </a:graphic>
      </p:graphicFrame>
    </p:spTree>
    <p:extLst>
      <p:ext uri="{BB962C8B-B14F-4D97-AF65-F5344CB8AC3E}">
        <p14:creationId xmlns:p14="http://schemas.microsoft.com/office/powerpoint/2010/main" val="14333881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592311" y="0"/>
            <a:ext cx="3599686" cy="6854952"/>
          </a:xfrm>
          <a:prstGeom prst="rect">
            <a:avLst/>
          </a:prstGeom>
        </p:spPr>
      </p:pic>
      <p:grpSp>
        <p:nvGrpSpPr>
          <p:cNvPr id="3" name="object 3"/>
          <p:cNvGrpSpPr/>
          <p:nvPr/>
        </p:nvGrpSpPr>
        <p:grpSpPr>
          <a:xfrm>
            <a:off x="0" y="0"/>
            <a:ext cx="11105515" cy="6858000"/>
            <a:chOff x="0" y="0"/>
            <a:chExt cx="11105515" cy="6858000"/>
          </a:xfrm>
        </p:grpSpPr>
        <p:pic>
          <p:nvPicPr>
            <p:cNvPr id="4" name="object 4"/>
            <p:cNvPicPr/>
            <p:nvPr/>
          </p:nvPicPr>
          <p:blipFill>
            <a:blip r:embed="rId3" cstate="print"/>
            <a:stretch>
              <a:fillRect/>
            </a:stretch>
          </p:blipFill>
          <p:spPr>
            <a:xfrm>
              <a:off x="0" y="0"/>
              <a:ext cx="6095999" cy="6857999"/>
            </a:xfrm>
            <a:prstGeom prst="rect">
              <a:avLst/>
            </a:prstGeom>
          </p:spPr>
        </p:pic>
        <p:pic>
          <p:nvPicPr>
            <p:cNvPr id="5" name="object 5"/>
            <p:cNvPicPr/>
            <p:nvPr/>
          </p:nvPicPr>
          <p:blipFill>
            <a:blip r:embed="rId4" cstate="print"/>
            <a:stretch>
              <a:fillRect/>
            </a:stretch>
          </p:blipFill>
          <p:spPr>
            <a:xfrm>
              <a:off x="944880" y="0"/>
              <a:ext cx="10160506" cy="6854951"/>
            </a:xfrm>
            <a:prstGeom prst="rect">
              <a:avLst/>
            </a:prstGeom>
          </p:spPr>
        </p:pic>
      </p:grpSp>
      <p:pic>
        <p:nvPicPr>
          <p:cNvPr id="6" name="object 6"/>
          <p:cNvPicPr/>
          <p:nvPr/>
        </p:nvPicPr>
        <p:blipFill>
          <a:blip r:embed="rId5" cstate="print"/>
          <a:stretch>
            <a:fillRect/>
          </a:stretch>
        </p:blipFill>
        <p:spPr>
          <a:xfrm>
            <a:off x="11186159" y="0"/>
            <a:ext cx="1005839" cy="1536191"/>
          </a:xfrm>
          <a:prstGeom prst="rect">
            <a:avLst/>
          </a:prstGeom>
        </p:spPr>
      </p:pic>
      <p:pic>
        <p:nvPicPr>
          <p:cNvPr id="7" name="object 7"/>
          <p:cNvPicPr/>
          <p:nvPr/>
        </p:nvPicPr>
        <p:blipFill>
          <a:blip r:embed="rId6" cstate="print"/>
          <a:stretch>
            <a:fillRect/>
          </a:stretch>
        </p:blipFill>
        <p:spPr>
          <a:xfrm>
            <a:off x="1554480" y="4942332"/>
            <a:ext cx="1725167" cy="1877567"/>
          </a:xfrm>
          <a:prstGeom prst="rect">
            <a:avLst/>
          </a:prstGeom>
        </p:spPr>
      </p:pic>
      <p:pic>
        <p:nvPicPr>
          <p:cNvPr id="8" name="object 8"/>
          <p:cNvPicPr/>
          <p:nvPr/>
        </p:nvPicPr>
        <p:blipFill>
          <a:blip r:embed="rId7" cstate="print"/>
          <a:stretch>
            <a:fillRect/>
          </a:stretch>
        </p:blipFill>
        <p:spPr>
          <a:xfrm>
            <a:off x="3358896" y="5375147"/>
            <a:ext cx="848867" cy="60959"/>
          </a:xfrm>
          <a:prstGeom prst="rect">
            <a:avLst/>
          </a:prstGeom>
        </p:spPr>
      </p:pic>
      <p:sp>
        <p:nvSpPr>
          <p:cNvPr id="9" name="object 9"/>
          <p:cNvSpPr/>
          <p:nvPr/>
        </p:nvSpPr>
        <p:spPr>
          <a:xfrm>
            <a:off x="2526273" y="5040318"/>
            <a:ext cx="86995" cy="145415"/>
          </a:xfrm>
          <a:custGeom>
            <a:avLst/>
            <a:gdLst/>
            <a:ahLst/>
            <a:cxnLst/>
            <a:rect l="l" t="t" r="r" b="b"/>
            <a:pathLst>
              <a:path w="86994" h="145414">
                <a:moveTo>
                  <a:pt x="0" y="144818"/>
                </a:moveTo>
                <a:lnTo>
                  <a:pt x="767" y="93459"/>
                </a:lnTo>
                <a:lnTo>
                  <a:pt x="17364" y="49096"/>
                </a:lnTo>
                <a:lnTo>
                  <a:pt x="46995" y="16389"/>
                </a:lnTo>
                <a:lnTo>
                  <a:pt x="86868" y="0"/>
                </a:lnTo>
              </a:path>
            </a:pathLst>
          </a:custGeom>
          <a:ln w="6350">
            <a:solidFill>
              <a:srgbClr val="000000"/>
            </a:solidFill>
          </a:ln>
        </p:spPr>
        <p:txBody>
          <a:bodyPr wrap="square" lIns="0" tIns="0" rIns="0" bIns="0" rtlCol="0"/>
          <a:lstStyle/>
          <a:p>
            <a:endParaRPr/>
          </a:p>
        </p:txBody>
      </p:sp>
      <p:sp>
        <p:nvSpPr>
          <p:cNvPr id="10" name="object 10"/>
          <p:cNvSpPr txBox="1">
            <a:spLocks noGrp="1"/>
          </p:cNvSpPr>
          <p:nvPr>
            <p:ph type="title"/>
          </p:nvPr>
        </p:nvSpPr>
        <p:spPr>
          <a:xfrm>
            <a:off x="2667377" y="2978344"/>
            <a:ext cx="6883400" cy="848360"/>
          </a:xfrm>
          <a:prstGeom prst="rect">
            <a:avLst/>
          </a:prstGeom>
        </p:spPr>
        <p:txBody>
          <a:bodyPr vert="horz" wrap="square" lIns="0" tIns="12700" rIns="0" bIns="0" rtlCol="0">
            <a:spAutoFit/>
          </a:bodyPr>
          <a:lstStyle/>
          <a:p>
            <a:pPr marL="12700">
              <a:lnSpc>
                <a:spcPct val="100000"/>
              </a:lnSpc>
              <a:spcBef>
                <a:spcPts val="100"/>
              </a:spcBef>
            </a:pPr>
            <a:r>
              <a:rPr sz="5400" b="1" spc="-5" dirty="0">
                <a:latin typeface="UD デジタル 教科書体 NP-B"/>
                <a:cs typeface="UD デジタル 教科書体 NP-B"/>
              </a:rPr>
              <a:t>有難う御座いました。</a:t>
            </a:r>
            <a:endParaRPr sz="5400">
              <a:latin typeface="UD デジタル 教科書体 NP-B"/>
              <a:cs typeface="UD デジタル 教科書体 NP-B"/>
            </a:endParaRPr>
          </a:p>
        </p:txBody>
      </p:sp>
      <p:grpSp>
        <p:nvGrpSpPr>
          <p:cNvPr id="11" name="object 11"/>
          <p:cNvGrpSpPr/>
          <p:nvPr/>
        </p:nvGrpSpPr>
        <p:grpSpPr>
          <a:xfrm>
            <a:off x="0" y="5977128"/>
            <a:ext cx="12192000" cy="881380"/>
            <a:chOff x="0" y="5977128"/>
            <a:chExt cx="12192000" cy="881380"/>
          </a:xfrm>
        </p:grpSpPr>
        <p:pic>
          <p:nvPicPr>
            <p:cNvPr id="12" name="object 12"/>
            <p:cNvPicPr/>
            <p:nvPr/>
          </p:nvPicPr>
          <p:blipFill>
            <a:blip r:embed="rId8" cstate="print"/>
            <a:stretch>
              <a:fillRect/>
            </a:stretch>
          </p:blipFill>
          <p:spPr>
            <a:xfrm>
              <a:off x="10213847" y="5977128"/>
              <a:ext cx="653795" cy="652271"/>
            </a:xfrm>
            <a:prstGeom prst="rect">
              <a:avLst/>
            </a:prstGeom>
          </p:spPr>
        </p:pic>
        <p:pic>
          <p:nvPicPr>
            <p:cNvPr id="13" name="object 13"/>
            <p:cNvPicPr/>
            <p:nvPr/>
          </p:nvPicPr>
          <p:blipFill>
            <a:blip r:embed="rId9" cstate="print"/>
            <a:stretch>
              <a:fillRect/>
            </a:stretch>
          </p:blipFill>
          <p:spPr>
            <a:xfrm>
              <a:off x="3121152" y="6400800"/>
              <a:ext cx="475487" cy="455675"/>
            </a:xfrm>
            <a:prstGeom prst="rect">
              <a:avLst/>
            </a:prstGeom>
          </p:spPr>
        </p:pic>
        <p:pic>
          <p:nvPicPr>
            <p:cNvPr id="14" name="object 14"/>
            <p:cNvPicPr/>
            <p:nvPr/>
          </p:nvPicPr>
          <p:blipFill>
            <a:blip r:embed="rId9" cstate="print"/>
            <a:stretch>
              <a:fillRect/>
            </a:stretch>
          </p:blipFill>
          <p:spPr>
            <a:xfrm>
              <a:off x="3049524" y="6400800"/>
              <a:ext cx="475487" cy="455675"/>
            </a:xfrm>
            <a:prstGeom prst="rect">
              <a:avLst/>
            </a:prstGeom>
          </p:spPr>
        </p:pic>
        <p:pic>
          <p:nvPicPr>
            <p:cNvPr id="15" name="object 15"/>
            <p:cNvPicPr/>
            <p:nvPr/>
          </p:nvPicPr>
          <p:blipFill>
            <a:blip r:embed="rId10" cstate="print"/>
            <a:stretch>
              <a:fillRect/>
            </a:stretch>
          </p:blipFill>
          <p:spPr>
            <a:xfrm>
              <a:off x="4392167" y="6394704"/>
              <a:ext cx="222503" cy="220979"/>
            </a:xfrm>
            <a:prstGeom prst="rect">
              <a:avLst/>
            </a:prstGeom>
          </p:spPr>
        </p:pic>
        <p:pic>
          <p:nvPicPr>
            <p:cNvPr id="16" name="object 16"/>
            <p:cNvPicPr/>
            <p:nvPr/>
          </p:nvPicPr>
          <p:blipFill>
            <a:blip r:embed="rId11" cstate="print"/>
            <a:stretch>
              <a:fillRect/>
            </a:stretch>
          </p:blipFill>
          <p:spPr>
            <a:xfrm>
              <a:off x="4607052" y="6455664"/>
              <a:ext cx="1211579" cy="82295"/>
            </a:xfrm>
            <a:prstGeom prst="rect">
              <a:avLst/>
            </a:prstGeom>
          </p:spPr>
        </p:pic>
        <p:pic>
          <p:nvPicPr>
            <p:cNvPr id="17" name="object 17"/>
            <p:cNvPicPr/>
            <p:nvPr/>
          </p:nvPicPr>
          <p:blipFill>
            <a:blip r:embed="rId12" cstate="print"/>
            <a:stretch>
              <a:fillRect/>
            </a:stretch>
          </p:blipFill>
          <p:spPr>
            <a:xfrm>
              <a:off x="3055620" y="6501384"/>
              <a:ext cx="9136380" cy="356616"/>
            </a:xfrm>
            <a:prstGeom prst="rect">
              <a:avLst/>
            </a:prstGeom>
          </p:spPr>
        </p:pic>
        <p:pic>
          <p:nvPicPr>
            <p:cNvPr id="18" name="object 18"/>
            <p:cNvPicPr/>
            <p:nvPr/>
          </p:nvPicPr>
          <p:blipFill>
            <a:blip r:embed="rId13" cstate="print"/>
            <a:stretch>
              <a:fillRect/>
            </a:stretch>
          </p:blipFill>
          <p:spPr>
            <a:xfrm>
              <a:off x="3410648" y="6564992"/>
              <a:ext cx="1023112" cy="254227"/>
            </a:xfrm>
            <a:prstGeom prst="rect">
              <a:avLst/>
            </a:prstGeom>
          </p:spPr>
        </p:pic>
        <p:pic>
          <p:nvPicPr>
            <p:cNvPr id="19" name="object 19"/>
            <p:cNvPicPr/>
            <p:nvPr/>
          </p:nvPicPr>
          <p:blipFill>
            <a:blip r:embed="rId10" cstate="print"/>
            <a:stretch>
              <a:fillRect/>
            </a:stretch>
          </p:blipFill>
          <p:spPr>
            <a:xfrm>
              <a:off x="7883652" y="6359651"/>
              <a:ext cx="220979" cy="220979"/>
            </a:xfrm>
            <a:prstGeom prst="rect">
              <a:avLst/>
            </a:prstGeom>
          </p:spPr>
        </p:pic>
        <p:pic>
          <p:nvPicPr>
            <p:cNvPr id="20" name="object 20"/>
            <p:cNvPicPr/>
            <p:nvPr/>
          </p:nvPicPr>
          <p:blipFill>
            <a:blip r:embed="rId11" cstate="print"/>
            <a:stretch>
              <a:fillRect/>
            </a:stretch>
          </p:blipFill>
          <p:spPr>
            <a:xfrm>
              <a:off x="8098535" y="6420612"/>
              <a:ext cx="1211579" cy="80771"/>
            </a:xfrm>
            <a:prstGeom prst="rect">
              <a:avLst/>
            </a:prstGeom>
          </p:spPr>
        </p:pic>
        <p:pic>
          <p:nvPicPr>
            <p:cNvPr id="21" name="object 21"/>
            <p:cNvPicPr/>
            <p:nvPr/>
          </p:nvPicPr>
          <p:blipFill>
            <a:blip r:embed="rId10" cstate="print"/>
            <a:stretch>
              <a:fillRect/>
            </a:stretch>
          </p:blipFill>
          <p:spPr>
            <a:xfrm>
              <a:off x="6213347" y="6350508"/>
              <a:ext cx="224027" cy="219455"/>
            </a:xfrm>
            <a:prstGeom prst="rect">
              <a:avLst/>
            </a:prstGeom>
          </p:spPr>
        </p:pic>
        <p:pic>
          <p:nvPicPr>
            <p:cNvPr id="22" name="object 22"/>
            <p:cNvPicPr/>
            <p:nvPr/>
          </p:nvPicPr>
          <p:blipFill>
            <a:blip r:embed="rId11" cstate="print"/>
            <a:stretch>
              <a:fillRect/>
            </a:stretch>
          </p:blipFill>
          <p:spPr>
            <a:xfrm>
              <a:off x="6428232" y="6409944"/>
              <a:ext cx="1213103" cy="80771"/>
            </a:xfrm>
            <a:prstGeom prst="rect">
              <a:avLst/>
            </a:prstGeom>
          </p:spPr>
        </p:pic>
        <p:pic>
          <p:nvPicPr>
            <p:cNvPr id="23" name="object 23"/>
            <p:cNvPicPr/>
            <p:nvPr/>
          </p:nvPicPr>
          <p:blipFill>
            <a:blip r:embed="rId14" cstate="print"/>
            <a:stretch>
              <a:fillRect/>
            </a:stretch>
          </p:blipFill>
          <p:spPr>
            <a:xfrm>
              <a:off x="0" y="6521196"/>
              <a:ext cx="3227831" cy="335279"/>
            </a:xfrm>
            <a:prstGeom prst="rect">
              <a:avLst/>
            </a:prstGeom>
          </p:spPr>
        </p:pic>
      </p:grpSp>
      <p:pic>
        <p:nvPicPr>
          <p:cNvPr id="24" name="object 24"/>
          <p:cNvPicPr/>
          <p:nvPr/>
        </p:nvPicPr>
        <p:blipFill>
          <a:blip r:embed="rId10" cstate="print"/>
          <a:stretch>
            <a:fillRect/>
          </a:stretch>
        </p:blipFill>
        <p:spPr>
          <a:xfrm>
            <a:off x="3096767" y="5314188"/>
            <a:ext cx="222503" cy="220979"/>
          </a:xfrm>
          <a:prstGeom prst="rect">
            <a:avLst/>
          </a:prstGeom>
        </p:spPr>
      </p:pic>
      <p:pic>
        <p:nvPicPr>
          <p:cNvPr id="25" name="object 25"/>
          <p:cNvPicPr/>
          <p:nvPr/>
        </p:nvPicPr>
        <p:blipFill>
          <a:blip r:embed="rId15" cstate="print"/>
          <a:stretch>
            <a:fillRect/>
          </a:stretch>
        </p:blipFill>
        <p:spPr>
          <a:xfrm>
            <a:off x="4357115" y="4529328"/>
            <a:ext cx="335279" cy="233171"/>
          </a:xfrm>
          <a:prstGeom prst="rect">
            <a:avLst/>
          </a:prstGeom>
        </p:spPr>
      </p:pic>
      <p:pic>
        <p:nvPicPr>
          <p:cNvPr id="26" name="object 26"/>
          <p:cNvPicPr/>
          <p:nvPr/>
        </p:nvPicPr>
        <p:blipFill>
          <a:blip r:embed="rId16" cstate="print"/>
          <a:stretch>
            <a:fillRect/>
          </a:stretch>
        </p:blipFill>
        <p:spPr>
          <a:xfrm>
            <a:off x="8691905" y="4567072"/>
            <a:ext cx="358762" cy="269125"/>
          </a:xfrm>
          <a:prstGeom prst="rect">
            <a:avLst/>
          </a:prstGeom>
        </p:spPr>
      </p:pic>
      <p:pic>
        <p:nvPicPr>
          <p:cNvPr id="27" name="object 27"/>
          <p:cNvPicPr/>
          <p:nvPr/>
        </p:nvPicPr>
        <p:blipFill>
          <a:blip r:embed="rId17" cstate="print"/>
          <a:stretch>
            <a:fillRect/>
          </a:stretch>
        </p:blipFill>
        <p:spPr>
          <a:xfrm>
            <a:off x="7641335" y="1022603"/>
            <a:ext cx="1589531" cy="941831"/>
          </a:xfrm>
          <a:prstGeom prst="rect">
            <a:avLst/>
          </a:prstGeom>
        </p:spPr>
      </p:pic>
    </p:spTree>
  </p:cSld>
  <p:clrMapOvr>
    <a:masterClrMapping/>
  </p:clrMapOvr>
  <p:transition spd="med">
    <p:fade/>
  </p:transition>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704466-96D9-4519-A38B-7436D4BD89A2}">
  <ds:schemaRefs>
    <ds:schemaRef ds:uri="http://schemas.microsoft.com/sharepoint/v3/contenttype/forms"/>
  </ds:schemaRefs>
</ds:datastoreItem>
</file>

<file path=customXml/itemProps2.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17911</TotalTime>
  <Words>9364</Words>
  <Application>Microsoft Office PowerPoint</Application>
  <PresentationFormat>ワイド画面</PresentationFormat>
  <Paragraphs>1515</Paragraphs>
  <Slides>90</Slides>
  <Notes>2</Notes>
  <HiddenSlides>0</HiddenSlides>
  <MMClips>0</MMClips>
  <ScaleCrop>false</ScaleCrop>
  <HeadingPairs>
    <vt:vector size="8" baseType="variant">
      <vt:variant>
        <vt:lpstr>使用されているフォント</vt:lpstr>
      </vt:variant>
      <vt:variant>
        <vt:i4>39</vt:i4>
      </vt:variant>
      <vt:variant>
        <vt:lpstr>テーマ</vt:lpstr>
      </vt:variant>
      <vt:variant>
        <vt:i4>1</vt:i4>
      </vt:variant>
      <vt:variant>
        <vt:lpstr>埋め込まれた OLE サーバー</vt:lpstr>
      </vt:variant>
      <vt:variant>
        <vt:i4>1</vt:i4>
      </vt:variant>
      <vt:variant>
        <vt:lpstr>スライド タイトル</vt:lpstr>
      </vt:variant>
      <vt:variant>
        <vt:i4>90</vt:i4>
      </vt:variant>
    </vt:vector>
  </HeadingPairs>
  <TitlesOfParts>
    <vt:vector size="131" baseType="lpstr">
      <vt:lpstr>BIZ UDPゴシック</vt:lpstr>
      <vt:lpstr>BIZ UDP明朝 Medium</vt:lpstr>
      <vt:lpstr>BIZ UDゴシック</vt:lpstr>
      <vt:lpstr>BIZ UD明朝 Medium</vt:lpstr>
      <vt:lpstr>Harding</vt:lpstr>
      <vt:lpstr>HG明朝B</vt:lpstr>
      <vt:lpstr>Malgun Gothic</vt:lpstr>
      <vt:lpstr>Meiryo UI</vt:lpstr>
      <vt:lpstr>MoeumT R</vt:lpstr>
      <vt:lpstr>Noto Sans CJK HK</vt:lpstr>
      <vt:lpstr>UD デジタル 教科書体 N-B</vt:lpstr>
      <vt:lpstr>UD Digi Kyokasho NK-B</vt:lpstr>
      <vt:lpstr>UD Digi Kyokasho NK-B</vt:lpstr>
      <vt:lpstr>UD デジタル 教科書体 NK-R</vt:lpstr>
      <vt:lpstr>UD デジタル 教科書体 NK-R</vt:lpstr>
      <vt:lpstr>UD デジタル 教科書体 NP-B</vt:lpstr>
      <vt:lpstr>UD デジタル 教科書体 NP-B</vt:lpstr>
      <vt:lpstr>VL PGothic</vt:lpstr>
      <vt:lpstr>Yet R</vt:lpstr>
      <vt:lpstr>Yu Gothic UI</vt:lpstr>
      <vt:lpstr>Yu Gothic UI Semilight</vt:lpstr>
      <vt:lpstr>メイリオ</vt:lpstr>
      <vt:lpstr>メイリオ</vt:lpstr>
      <vt:lpstr>游ゴシック</vt:lpstr>
      <vt:lpstr>游ゴシック Light</vt:lpstr>
      <vt:lpstr>72 Black</vt:lpstr>
      <vt:lpstr>Algerian</vt:lpstr>
      <vt:lpstr>Amasis MT Pro Black</vt:lpstr>
      <vt:lpstr>Amasis MT Pro Light</vt:lpstr>
      <vt:lpstr>Amasis MT Pro Medium</vt:lpstr>
      <vt:lpstr>Arial</vt:lpstr>
      <vt:lpstr>Bernard MT Condensed</vt:lpstr>
      <vt:lpstr>Calibri</vt:lpstr>
      <vt:lpstr>Cooper Black</vt:lpstr>
      <vt:lpstr>Engravers MT</vt:lpstr>
      <vt:lpstr>Gill Sans Ultra Bold</vt:lpstr>
      <vt:lpstr>Mongolian Baiti</vt:lpstr>
      <vt:lpstr>Times New Roman</vt:lpstr>
      <vt:lpstr>Verdana Pro Cond Black</vt:lpstr>
      <vt:lpstr>Office テーマ</vt:lpstr>
      <vt:lpstr>Photo Editor ｲﾒｰｼﾞ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魚肥・・・江戸時代は 「金肥」 と呼ばれ高値で取引された</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木質バイオ：リグニン</vt:lpstr>
      <vt:lpstr>廃材をアップサイクルして鋼鉄より硬い「超硬木材」を生産 木材からリグニンを除去！</vt:lpstr>
      <vt:lpstr>PowerPoint プレゼンテーション</vt:lpstr>
      <vt:lpstr>PowerPoint プレゼンテーション</vt:lpstr>
      <vt:lpstr>PowerPoint プレゼンテーション</vt:lpstr>
      <vt:lpstr>栄養満点「イエバエ」</vt:lpstr>
      <vt:lpstr>ゴキブリは漢方薬 60億匹を養殖 日本漢方名は、「䗪虫（シャチュウ）」（サツマゴキブリ）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藁（わら）</vt:lpstr>
      <vt:lpstr>サトウキビバガス</vt:lpstr>
      <vt:lpstr>麦藁（むぎわら）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養殖藻場のアップサイクルによるブルーカーボンの活用 2020年2月に開催した「EMIRAビジコン2020 エネルギー・インカレ」でEMIRA最優秀賞に輝いた「養殖藻場によるブルー  カーボンの創造と活用」。二酸化炭素を吸収、固定するブルーカーボンをさまざまな方向に生かす提案をしてくれた琉球大学 工学部 電気電子工学科（現、工学科）の仲泊明徒（なかどまり・あきと）さん。</vt:lpstr>
      <vt:lpstr>「アポロ＝ポセイドン構想2025」の再考？</vt:lpstr>
      <vt:lpstr>海水資源・・・金属資源の宝庫？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2030年の電源別発電コスト試算</vt:lpstr>
      <vt:lpstr>米国のバイオ技術・製造ファクトシート</vt:lpstr>
      <vt:lpstr>有難う御座いました。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129</cp:revision>
  <dcterms:created xsi:type="dcterms:W3CDTF">2022-08-09T21:58:50Z</dcterms:created>
  <dcterms:modified xsi:type="dcterms:W3CDTF">2022-11-30T06:04:41Z</dcterms:modified>
</cp:coreProperties>
</file>